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1" r:id="rId3"/>
    <p:sldId id="332" r:id="rId4"/>
    <p:sldId id="333" r:id="rId5"/>
    <p:sldId id="336" r:id="rId6"/>
    <p:sldId id="305" r:id="rId7"/>
    <p:sldId id="306" r:id="rId8"/>
    <p:sldId id="313" r:id="rId9"/>
    <p:sldId id="318" r:id="rId10"/>
    <p:sldId id="309" r:id="rId11"/>
    <p:sldId id="320" r:id="rId12"/>
    <p:sldId id="326" r:id="rId13"/>
    <p:sldId id="334" r:id="rId14"/>
    <p:sldId id="335" r:id="rId15"/>
    <p:sldId id="329" r:id="rId16"/>
    <p:sldId id="33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2.jpg"/><Relationship Id="rId7" Type="http://schemas.openxmlformats.org/officeDocument/2006/relationships/image" Target="../media/image34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3.jpeg"/><Relationship Id="rId4" Type="http://schemas.openxmlformats.org/officeDocument/2006/relationships/image" Target="../media/image27.jp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4106220"/>
            <a:ext cx="9772926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Чи безпечно для здоров’я </a:t>
            </a:r>
            <a:endParaRPr lang="ru-RU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збирати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гриби?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85937"/>
            <a:ext cx="3288405" cy="291160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1748" y="136910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755" y="560432"/>
            <a:ext cx="9829204" cy="8624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будову гриба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9812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44" t="18472" r="10305" b="808"/>
          <a:stretch/>
        </p:blipFill>
        <p:spPr>
          <a:xfrm>
            <a:off x="6928555" y="1613883"/>
            <a:ext cx="4046403" cy="40140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5854453" y="2258458"/>
            <a:ext cx="1628246" cy="35254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790849" y="5029200"/>
            <a:ext cx="885927" cy="498613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89950" y="3620899"/>
            <a:ext cx="1760838" cy="52165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44429" y="1613881"/>
            <a:ext cx="1884126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Шапинка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9865" y="2952658"/>
            <a:ext cx="1460984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Ніжка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8" y="5527813"/>
            <a:ext cx="1992797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Грибниця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01486" y="1613881"/>
            <a:ext cx="3832299" cy="22077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Грибниця</a:t>
            </a:r>
            <a:r>
              <a:rPr lang="uk-UA" sz="2400" b="1" dirty="0"/>
              <a:t> – це головна частина кожного гриба. Вона міститься в ґрунті і живить гриб поживними речовинами.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14056" y="3903412"/>
            <a:ext cx="5854520" cy="1443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 грибниці виростають нові гриби. Тому гриб потрібно викрутити, або обережно зрізати, щоб не пошкодити грибницю.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74661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282" y="494528"/>
            <a:ext cx="10120918" cy="80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Гра</a:t>
            </a:r>
            <a:r>
              <a:rPr lang="ru-RU" sz="4000" b="1" dirty="0"/>
              <a:t> «</a:t>
            </a:r>
            <a:r>
              <a:rPr lang="ru-RU" sz="4000" b="1" dirty="0" err="1" smtClean="0"/>
              <a:t>Їстівний</a:t>
            </a:r>
            <a:r>
              <a:rPr lang="ru-RU" sz="4000" b="1" dirty="0" smtClean="0"/>
              <a:t> </a:t>
            </a:r>
            <a:r>
              <a:rPr lang="ru-RU" sz="4000" b="1" dirty="0"/>
              <a:t>— </a:t>
            </a:r>
            <a:r>
              <a:rPr lang="ru-RU" sz="4000" b="1" dirty="0" err="1" smtClean="0"/>
              <a:t>неїстівний</a:t>
            </a:r>
            <a:r>
              <a:rPr lang="ru-RU" sz="4000" b="1" dirty="0" smtClean="0"/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80" y="4218608"/>
            <a:ext cx="2418584" cy="18139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41" y="2160014"/>
            <a:ext cx="2462302" cy="18467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35" y="4603351"/>
            <a:ext cx="2453640" cy="18409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3" y="2175670"/>
            <a:ext cx="2420552" cy="18154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75" y="4903003"/>
            <a:ext cx="2115489" cy="15413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7" y="4218608"/>
            <a:ext cx="2418584" cy="18139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15233"/>
          <a:stretch/>
        </p:blipFill>
        <p:spPr>
          <a:xfrm>
            <a:off x="8889275" y="2605296"/>
            <a:ext cx="2340000" cy="21031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35" y="2460009"/>
            <a:ext cx="2453640" cy="19629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121229" y="1327008"/>
            <a:ext cx="10030302" cy="7848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Якщо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гриб їстівний,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нахиляємося вперед-назад – кладемо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кошик; 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якщо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отруйний,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руки вперед в «замок», повертаємось вліво-вправо –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відмовляємось.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42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63" y="1579733"/>
            <a:ext cx="7535687" cy="51027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1" y="4424715"/>
            <a:ext cx="436486" cy="4306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8571" y="484233"/>
            <a:ext cx="10069286" cy="1007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Знайди гриб, який Оленка не повинна взяти до кошика. Чому?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21" y="2745363"/>
            <a:ext cx="1843257" cy="3217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97" y="5016938"/>
            <a:ext cx="387004" cy="356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81" y="5697375"/>
            <a:ext cx="746439" cy="826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44" y="4899112"/>
            <a:ext cx="471784" cy="522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44" y="5635201"/>
            <a:ext cx="654154" cy="7244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41" y="4840719"/>
            <a:ext cx="588740" cy="580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21" y="5998358"/>
            <a:ext cx="588740" cy="5808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77" y="4131101"/>
            <a:ext cx="397438" cy="4030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88" y="4855381"/>
            <a:ext cx="601436" cy="6099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19" y="5160360"/>
            <a:ext cx="601436" cy="609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9" y="1596608"/>
            <a:ext cx="2392760" cy="30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86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4 ЯДС\1 Грущинська\2 Людина і природа восени\№033 Чи безпечно для здоров’я збирати гриби\2024-11-16_1313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24760" r="3725" b="555"/>
          <a:stretch/>
        </p:blipFill>
        <p:spPr bwMode="auto">
          <a:xfrm>
            <a:off x="6372088" y="2618759"/>
            <a:ext cx="4545145" cy="382369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2 Людина і природа восени\№033 Чи безпечно для здоров’я збирати гриби\2024-11-16_1313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20977" r="1693" b="2473"/>
          <a:stretch/>
        </p:blipFill>
        <p:spPr bwMode="auto">
          <a:xfrm>
            <a:off x="1214778" y="2506237"/>
            <a:ext cx="4929189" cy="36021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1133972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39-40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25042" y="1155214"/>
            <a:ext cx="4929188" cy="12213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Прочитай початок вірша Ліни Костенко. Вибери й обведи гриби, про які НЕ згадується у вірші. Підпиши під всіма малюнками назви грибів.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2088" y="1147024"/>
            <a:ext cx="4545144" cy="10192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Доведи твердження: «Отруйні гриби дуже схожі на їстівні». Доповни таблицю назвами неїстівних грибів.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96887" y="3656373"/>
            <a:ext cx="2448147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Дощовик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2486" y="3934122"/>
            <a:ext cx="1745136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Опеньки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3171" y="3934122"/>
            <a:ext cx="1745136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Лисички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636" y="5569577"/>
            <a:ext cx="1745136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Боровик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82486" y="5569577"/>
            <a:ext cx="1745136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Сироїжки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117541" y="2855319"/>
            <a:ext cx="1349389" cy="1292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93742" y="4454406"/>
            <a:ext cx="1411968" cy="1266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44286" y="2220494"/>
            <a:ext cx="4200748" cy="312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Упізнай і розрізняй!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69086" y="5564550"/>
            <a:ext cx="2448147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Мухомор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521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29" grpId="0"/>
      <p:bldP spid="16" grpId="0"/>
      <p:bldP spid="17" grpId="0"/>
      <p:bldP spid="18" grpId="0"/>
      <p:bldP spid="2" grpId="0" animBg="1"/>
      <p:bldP spid="19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9" y="5926238"/>
            <a:ext cx="929184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069" y="1281819"/>
            <a:ext cx="9229045" cy="75381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7. Разом із дорослими обговоріть правила збирання грибів. Вибери й познач зеленим олівцем, з якими твердженнями ви погоджуєтесь.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9086" y="5094514"/>
            <a:ext cx="6877731" cy="55517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__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Збирай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красиві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068" y="3151997"/>
            <a:ext cx="6877731" cy="55517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__ 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зривай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незнайомі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068" y="2201170"/>
            <a:ext cx="6877731" cy="85543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__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збирання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грибів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потрібні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пильність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068" y="3785469"/>
            <a:ext cx="6877731" cy="55793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__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Усі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гриби,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трапилися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складай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кошик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069" y="4436232"/>
            <a:ext cx="6877731" cy="54942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__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бирай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гриби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біля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автомобільних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доріг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91" y="2201170"/>
            <a:ext cx="2803979" cy="35432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1356" y="220117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</a:rPr>
              <a:t>𝑽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31356" y="318690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</a:rPr>
              <a:t>𝑽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27058" y="448011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</a:rPr>
              <a:t>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52553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06004"/>
            <a:ext cx="10200565" cy="732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Закінчи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1" y="1404808"/>
            <a:ext cx="6626501" cy="7505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зрозумів (зрозуміла), що…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602" y="2420698"/>
            <a:ext cx="6626500" cy="741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запам’ятав (запам’ятала), що…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598" y="4320770"/>
            <a:ext cx="6626501" cy="784630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буду слідкувати за…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599" y="3351145"/>
            <a:ext cx="6626501" cy="76233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Сьогоднішній урок навчив мене…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8" b="7463"/>
          <a:stretch/>
        </p:blipFill>
        <p:spPr>
          <a:xfrm>
            <a:off x="7885943" y="1238955"/>
            <a:ext cx="3305222" cy="54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700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8" y="647519"/>
            <a:ext cx="10243457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2219" y="4433614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7859" y="4433614"/>
            <a:ext cx="1836284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8951" y="4433614"/>
            <a:ext cx="1669764" cy="122228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6623" y="4376818"/>
            <a:ext cx="2049867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647102"/>
            <a:ext cx="2448000" cy="15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2" y="2015979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27307" y="2647102"/>
            <a:ext cx="2592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6625" y="2109239"/>
            <a:ext cx="2049865" cy="20498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31101" y="1510523"/>
            <a:ext cx="4592411" cy="6313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976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72219" y="1458764"/>
            <a:ext cx="5619869" cy="210017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Школярі ми всі старанні,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Нам під силу всі завдання.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Лінь, помилки переможем,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Ми усе,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повірте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зможем!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D:\Картинки до тестів\Учні\Школяр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71" y="1481079"/>
            <a:ext cx="4322064" cy="31272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234" y="495119"/>
            <a:ext cx="10122801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8598" y="4658089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6986" y="4658089"/>
            <a:ext cx="1836284" cy="12751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968" y="4658089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8" y="4658091"/>
            <a:ext cx="1919237" cy="133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926971"/>
            <a:ext cx="2448000" cy="15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9" y="2295848"/>
            <a:ext cx="2143125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043213" y="3070971"/>
            <a:ext cx="2592000" cy="1368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886510" y="2389108"/>
            <a:ext cx="2049865" cy="20498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79406" y="1674947"/>
            <a:ext cx="4892455" cy="9296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Настрій якого помідорчика співпадає з твоїм настроєм?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09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307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06004"/>
            <a:ext cx="10078298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64" y="1261879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2915" y="2443971"/>
            <a:ext cx="4598420" cy="8481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безпечно «товаришувати» з дикими тваринами в природі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2915" y="1295443"/>
            <a:ext cx="4598420" cy="6095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всі свійські тварини безпечні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22915" y="1905002"/>
            <a:ext cx="4598420" cy="53897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всі дикі тварини небезпечні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7839" y="3279063"/>
            <a:ext cx="4603496" cy="6287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безпечні укуси бджоли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, оси?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1026" r="3633" b="9987"/>
          <a:stretch/>
        </p:blipFill>
        <p:spPr>
          <a:xfrm>
            <a:off x="707571" y="1261879"/>
            <a:ext cx="2936906" cy="24897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55" y="4023885"/>
            <a:ext cx="2283467" cy="17034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4053324"/>
            <a:ext cx="2536030" cy="16230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20" y="4053324"/>
            <a:ext cx="2434915" cy="16740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4051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21" y="506004"/>
            <a:ext cx="10184577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64" y="1261879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2486" y="4854221"/>
            <a:ext cx="6899656" cy="91665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розширимо знання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гриби,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вчитимемось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розрізняти їстівні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неїстівні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гриби.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5561" y="1333135"/>
            <a:ext cx="4116581" cy="17910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</a:t>
            </a:r>
            <a:r>
              <a:rPr lang="ru-RU" sz="2400" b="1" dirty="0" err="1"/>
              <a:t>теплий</a:t>
            </a:r>
            <a:r>
              <a:rPr lang="ru-RU" sz="2400" b="1" dirty="0"/>
              <a:t> </a:t>
            </a:r>
            <a:r>
              <a:rPr lang="ru-RU" sz="2400" b="1" dirty="0" err="1"/>
              <a:t>дощик</a:t>
            </a:r>
            <a:r>
              <a:rPr lang="ru-RU" sz="2400" b="1" dirty="0"/>
              <a:t> </a:t>
            </a:r>
            <a:r>
              <a:rPr lang="ru-RU" sz="2400" b="1" dirty="0" err="1"/>
              <a:t>народився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Парасолькою</a:t>
            </a:r>
            <a:r>
              <a:rPr lang="ru-RU" sz="2400" b="1" dirty="0"/>
              <a:t> </a:t>
            </a:r>
            <a:r>
              <a:rPr lang="ru-RU" sz="2400" b="1" dirty="0" err="1"/>
              <a:t>накрився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Може</a:t>
            </a:r>
            <a:r>
              <a:rPr lang="ru-RU" sz="2400" b="1" dirty="0"/>
              <a:t> б, з </a:t>
            </a:r>
            <a:r>
              <a:rPr lang="ru-RU" sz="2400" b="1" dirty="0" err="1"/>
              <a:t>лісу</a:t>
            </a:r>
            <a:r>
              <a:rPr lang="ru-RU" sz="2400" b="1" dirty="0"/>
              <a:t> </a:t>
            </a:r>
            <a:r>
              <a:rPr lang="ru-RU" sz="2400" b="1" dirty="0" err="1"/>
              <a:t>пострибав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Якби</a:t>
            </a:r>
            <a:r>
              <a:rPr lang="ru-RU" sz="2400" b="1" dirty="0"/>
              <a:t> другу ногу </a:t>
            </a:r>
            <a:r>
              <a:rPr lang="ru-RU" sz="2400" b="1" dirty="0" err="1"/>
              <a:t>мав</a:t>
            </a:r>
            <a:r>
              <a:rPr lang="ru-RU" sz="2400" b="1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1" y="1783294"/>
            <a:ext cx="1702282" cy="20879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727288" y="2214435"/>
            <a:ext cx="1211422" cy="6469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Гриб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4139" y="3214697"/>
            <a:ext cx="5317118" cy="508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До якої природи належать гриби?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7821" y="1244852"/>
            <a:ext cx="2745014" cy="4301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12698" y="3871248"/>
            <a:ext cx="2669444" cy="874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назви</a:t>
            </a:r>
            <a:r>
              <a:rPr lang="ru-RU" sz="2400" b="1" dirty="0"/>
              <a:t> </a:t>
            </a:r>
            <a:r>
              <a:rPr lang="ru-RU" sz="2400" b="1" dirty="0" err="1"/>
              <a:t>грибів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відомі</a:t>
            </a:r>
            <a:r>
              <a:rPr lang="ru-RU" sz="2400" b="1" dirty="0"/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50103" y="3871248"/>
            <a:ext cx="2871089" cy="87411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</a:t>
            </a:r>
            <a:r>
              <a:rPr lang="uk-UA" sz="2400" b="1" dirty="0" smtClean="0"/>
              <a:t>доводилось тобі </a:t>
            </a:r>
            <a:r>
              <a:rPr lang="uk-UA" sz="2400" b="1" dirty="0"/>
              <a:t>збирати </a:t>
            </a:r>
            <a:r>
              <a:rPr lang="uk-UA" sz="2400" b="1" dirty="0" smtClean="0"/>
              <a:t>гриби?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121597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43815" y="1357847"/>
            <a:ext cx="7018099" cy="12982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Гриби не відносяться ні до рослин, ні до тварин. </a:t>
            </a:r>
            <a:r>
              <a:rPr lang="uk-UA" sz="2800" b="1" dirty="0" smtClean="0"/>
              <a:t>Це </a:t>
            </a:r>
            <a:r>
              <a:rPr lang="uk-UA" sz="2800" b="1" dirty="0"/>
              <a:t>окрема група організмів.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8599" y="576943"/>
            <a:ext cx="9793316" cy="7094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278" y="3970682"/>
            <a:ext cx="6373808" cy="19227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хочеш</a:t>
            </a:r>
            <a:r>
              <a:rPr lang="ru-RU" sz="2800" b="1" dirty="0"/>
              <a:t> збирати гриби,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тобі</a:t>
            </a:r>
            <a:r>
              <a:rPr lang="ru-RU" sz="2800" b="1" dirty="0" smtClean="0"/>
              <a:t> </a:t>
            </a:r>
            <a:r>
              <a:rPr lang="ru-RU" sz="2800" b="1" dirty="0" err="1"/>
              <a:t>потрібно</a:t>
            </a:r>
            <a:r>
              <a:rPr lang="ru-RU" sz="2800" b="1" dirty="0"/>
              <a:t> знати,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/>
              <a:t>з них </a:t>
            </a:r>
            <a:r>
              <a:rPr lang="ru-RU" sz="2800" b="1" dirty="0" err="1"/>
              <a:t>їстівні</a:t>
            </a:r>
            <a:r>
              <a:rPr lang="ru-RU" sz="2800" b="1" dirty="0"/>
              <a:t>, а </a:t>
            </a:r>
            <a:r>
              <a:rPr lang="ru-RU" sz="2800" b="1" dirty="0" err="1"/>
              <a:t>які</a:t>
            </a:r>
            <a:r>
              <a:rPr lang="ru-RU" sz="2800" b="1" dirty="0"/>
              <a:t> — </a:t>
            </a:r>
            <a:r>
              <a:rPr lang="ru-RU" sz="2800" b="1" dirty="0" err="1"/>
              <a:t>отруйні</a:t>
            </a:r>
            <a:r>
              <a:rPr lang="ru-RU" sz="2800" b="1" dirty="0" smtClean="0"/>
              <a:t>.  </a:t>
            </a:r>
            <a:r>
              <a:rPr lang="ru-RU" sz="2800" b="1" dirty="0" err="1" smtClean="0"/>
              <a:t>Отруйні</a:t>
            </a:r>
            <a:r>
              <a:rPr lang="ru-RU" sz="2800" b="1" dirty="0" smtClean="0"/>
              <a:t> гриби </a:t>
            </a:r>
            <a:r>
              <a:rPr lang="ru-RU" sz="2800" b="1" dirty="0" err="1" smtClean="0"/>
              <a:t>маскуються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їстівні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9028" y="2891015"/>
            <a:ext cx="3746943" cy="897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 яку пору припадає основний </a:t>
            </a:r>
            <a:r>
              <a:rPr lang="uk-UA" sz="2400" b="1" dirty="0" smtClean="0"/>
              <a:t>грибний </a:t>
            </a:r>
            <a:r>
              <a:rPr lang="uk-UA" sz="2400" b="1" dirty="0" smtClean="0"/>
              <a:t>сезон?</a:t>
            </a:r>
            <a:endParaRPr lang="ru-RU" sz="2400" b="1" dirty="0"/>
          </a:p>
        </p:txBody>
      </p:sp>
      <p:pic>
        <p:nvPicPr>
          <p:cNvPr id="1026" name="Picture 2" descr="Як правильно та коли краще збирати гриби: поради і календар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64" y="2880132"/>
            <a:ext cx="3894621" cy="24965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1" y="1375033"/>
            <a:ext cx="2054075" cy="25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23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630" y="494529"/>
            <a:ext cx="9622970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їстівні </a:t>
            </a:r>
            <a:r>
              <a:rPr lang="uk-UA" sz="4000" b="1" dirty="0">
                <a:solidFill>
                  <a:schemeClr val="bg1"/>
                </a:solidFill>
              </a:rPr>
              <a:t>гриби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15233"/>
          <a:stretch/>
        </p:blipFill>
        <p:spPr>
          <a:xfrm>
            <a:off x="1273630" y="1269307"/>
            <a:ext cx="2340000" cy="21031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95" y="1287499"/>
            <a:ext cx="2868856" cy="19125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19" y="3652279"/>
            <a:ext cx="2765292" cy="20739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78729" y="3200070"/>
            <a:ext cx="17617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Сироїжка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602" y="3129059"/>
            <a:ext cx="226225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Підосичник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8" y="3723290"/>
            <a:ext cx="2679178" cy="21433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116952" y="5633085"/>
            <a:ext cx="18329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Маслюки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08" y="1269307"/>
            <a:ext cx="2852739" cy="21395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704115" y="3129059"/>
            <a:ext cx="154136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Боровик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95" y="3813933"/>
            <a:ext cx="2791968" cy="20939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9957640" y="5540398"/>
            <a:ext cx="172001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Опеньки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665" y="5487045"/>
            <a:ext cx="15774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Лисички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553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7" y="3776809"/>
            <a:ext cx="2540676" cy="19055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Опеньок несправжній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46" y="3671188"/>
            <a:ext cx="2801490" cy="20990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12" y="1338789"/>
            <a:ext cx="2605871" cy="19544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44" y="1319724"/>
            <a:ext cx="2600756" cy="19505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" y="1319724"/>
            <a:ext cx="2624978" cy="196954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29598" y="3077704"/>
            <a:ext cx="21904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Павутинник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4891" y="3097228"/>
            <a:ext cx="196803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Сморж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250" y="3289273"/>
            <a:ext cx="196803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Мухомор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3630" y="494529"/>
            <a:ext cx="9622970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отруйні </a:t>
            </a:r>
            <a:r>
              <a:rPr lang="uk-UA" sz="4000" b="1" dirty="0">
                <a:solidFill>
                  <a:schemeClr val="bg1"/>
                </a:solidFill>
              </a:rPr>
              <a:t>гриби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82" y="3785468"/>
            <a:ext cx="2567203" cy="18704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240484" y="5641909"/>
            <a:ext cx="355962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Лисичка несправжня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5963" y="5682642"/>
            <a:ext cx="35378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Опеньки несправжні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20" y="1342708"/>
            <a:ext cx="2844827" cy="195048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9861925" y="3000815"/>
            <a:ext cx="17684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Дощовик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079" y="5682642"/>
            <a:ext cx="33769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Сатанинський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гриб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18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93371" y="3646630"/>
            <a:ext cx="4691744" cy="18704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Найнебезпечніший </a:t>
            </a:r>
            <a:r>
              <a:rPr lang="uk-UA" sz="2800" b="1" dirty="0" smtClean="0">
                <a:solidFill>
                  <a:schemeClr val="bg1"/>
                </a:solidFill>
              </a:rPr>
              <a:t>гриб – б</a:t>
            </a:r>
            <a:r>
              <a:rPr lang="uk-UA" sz="2800" b="1" dirty="0" smtClean="0"/>
              <a:t>ліда </a:t>
            </a:r>
            <a:r>
              <a:rPr lang="uk-UA" sz="2800" b="1" dirty="0"/>
              <a:t>поганка.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Отруєння </a:t>
            </a:r>
            <a:r>
              <a:rPr lang="uk-UA" sz="2800" b="1" dirty="0"/>
              <a:t>цим грибом призводить до смерті.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9" y="1683407"/>
            <a:ext cx="4419599" cy="38336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73630" y="494529"/>
            <a:ext cx="9622970" cy="8514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Важливо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3371" y="1683408"/>
            <a:ext cx="4691744" cy="1789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Поряд із їстівними грибами, ростуть і отруйні. </a:t>
            </a:r>
            <a:r>
              <a:rPr lang="uk-UA" sz="2800" b="1" dirty="0" smtClean="0"/>
              <a:t>Тому </a:t>
            </a:r>
            <a:r>
              <a:rPr lang="uk-UA" sz="2800" b="1" dirty="0"/>
              <a:t>дуже важливо вміти їх розрізняти.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375251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572</Words>
  <Application>Microsoft Office PowerPoint</Application>
  <PresentationFormat>Произвольный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2024-11-20T08:46:30Z</dcterms:modified>
</cp:coreProperties>
</file>