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323" r:id="rId3"/>
    <p:sldId id="646" r:id="rId4"/>
    <p:sldId id="641" r:id="rId5"/>
    <p:sldId id="631" r:id="rId6"/>
    <p:sldId id="538" r:id="rId7"/>
    <p:sldId id="643" r:id="rId8"/>
    <p:sldId id="648" r:id="rId9"/>
    <p:sldId id="649" r:id="rId10"/>
    <p:sldId id="620" r:id="rId11"/>
    <p:sldId id="64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FA9418-B836-4164-A94E-7C9DD6F5B995}">
          <p14:sldIdLst>
            <p14:sldId id="258"/>
            <p14:sldId id="323"/>
            <p14:sldId id="646"/>
            <p14:sldId id="641"/>
            <p14:sldId id="631"/>
            <p14:sldId id="538"/>
            <p14:sldId id="643"/>
            <p14:sldId id="648"/>
            <p14:sldId id="649"/>
            <p14:sldId id="620"/>
            <p14:sldId id="647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  <p:cmAuthor id="2" name="Василь Цупа" initials="ВЦ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131"/>
    <a:srgbClr val="FEDAFC"/>
    <a:srgbClr val="FDBBFA"/>
    <a:srgbClr val="00B050"/>
    <a:srgbClr val="2F3242"/>
    <a:srgbClr val="FFFF00"/>
    <a:srgbClr val="0D0D0D"/>
    <a:srgbClr val="295FFF"/>
    <a:srgbClr val="1694E9"/>
    <a:srgbClr val="C610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41" autoAdjust="0"/>
    <p:restoredTop sz="27568" autoAdjust="0"/>
  </p:normalViewPr>
  <p:slideViewPr>
    <p:cSldViewPr snapToGrid="0">
      <p:cViewPr varScale="1">
        <p:scale>
          <a:sx n="86" d="100"/>
          <a:sy n="86" d="100"/>
        </p:scale>
        <p:origin x="-504" y="-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48830CB-5CF8-4592-91BB-7B97E5405EEF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uk-UA" sz="2800" b="1" dirty="0" smtClean="0">
              <a:solidFill>
                <a:schemeClr val="bg1"/>
              </a:solidFill>
            </a:rPr>
            <a:t>Розклади на розрядні доданки кожне з чисел</a:t>
          </a:r>
          <a:endParaRPr lang="ru-RU" sz="2800" b="1" dirty="0"/>
        </a:p>
      </dgm:t>
    </dgm:pt>
    <dgm:pt modelId="{680BD5CB-5E91-4D16-BE13-00DEAC362E90}" type="parTrans" cxnId="{F49D46F9-DB9A-4739-9AB4-D6F78EEBCB2D}">
      <dgm:prSet/>
      <dgm:spPr/>
      <dgm:t>
        <a:bodyPr/>
        <a:lstStyle/>
        <a:p>
          <a:endParaRPr lang="ru-RU"/>
        </a:p>
      </dgm:t>
    </dgm:pt>
    <dgm:pt modelId="{22F0FFA5-6B14-49D3-BC73-F40C4A767232}" type="sibTrans" cxnId="{F49D46F9-DB9A-4739-9AB4-D6F78EEBCB2D}">
      <dgm:prSet/>
      <dgm:spPr/>
      <dgm:t>
        <a:bodyPr/>
        <a:lstStyle/>
        <a:p>
          <a:endParaRPr lang="ru-RU"/>
        </a:p>
      </dgm:t>
    </dgm:pt>
    <dgm:pt modelId="{C56BF9DC-177B-427C-9920-A0E7110F3FD9}">
      <dgm:prSet phldrT="[Текст]" custT="1"/>
      <dgm:spPr/>
      <dgm:t>
        <a:bodyPr/>
        <a:lstStyle/>
        <a:p>
          <a:r>
            <a:rPr lang="uk-UA" sz="2800" b="1" dirty="0" smtClean="0"/>
            <a:t>Взаємо-зв’язок дій </a:t>
          </a:r>
          <a:r>
            <a:rPr lang="uk-UA" sz="2800" b="1" dirty="0" err="1" smtClean="0"/>
            <a:t>додава</a:t>
          </a:r>
          <a:r>
            <a:rPr lang="en-US" sz="2800" b="1" dirty="0" smtClean="0"/>
            <a:t>-</a:t>
          </a:r>
          <a:r>
            <a:rPr lang="uk-UA" sz="2800" b="1" dirty="0" err="1" smtClean="0"/>
            <a:t>ння</a:t>
          </a:r>
          <a:r>
            <a:rPr lang="uk-UA" sz="2800" b="1" dirty="0" smtClean="0"/>
            <a:t> і </a:t>
          </a:r>
          <a:r>
            <a:rPr lang="uk-UA" sz="2800" b="1" dirty="0" err="1" smtClean="0"/>
            <a:t>відніма</a:t>
          </a:r>
          <a:r>
            <a:rPr lang="en-US" sz="2800" b="1" dirty="0" smtClean="0"/>
            <a:t>-</a:t>
          </a:r>
          <a:r>
            <a:rPr lang="uk-UA" sz="2800" b="1" dirty="0" err="1" smtClean="0"/>
            <a:t>ння</a:t>
          </a:r>
          <a:endParaRPr lang="ru-RU" sz="2800" b="1" dirty="0"/>
        </a:p>
      </dgm:t>
    </dgm:pt>
    <dgm:pt modelId="{BB4DB985-2D0C-42FE-9136-006CB988630E}" type="parTrans" cxnId="{3FED373B-1F1F-4E89-8EA6-8A2FF32863FF}">
      <dgm:prSet/>
      <dgm:spPr/>
      <dgm:t>
        <a:bodyPr/>
        <a:lstStyle/>
        <a:p>
          <a:endParaRPr lang="ru-RU"/>
        </a:p>
      </dgm:t>
    </dgm:pt>
    <dgm:pt modelId="{19479410-E8BA-4814-AC2E-7E4EA5560AEA}" type="sibTrans" cxnId="{3FED373B-1F1F-4E89-8EA6-8A2FF32863FF}">
      <dgm:prSet/>
      <dgm:spPr/>
      <dgm:t>
        <a:bodyPr/>
        <a:lstStyle/>
        <a:p>
          <a:endParaRPr lang="ru-RU"/>
        </a:p>
      </dgm:t>
    </dgm:pt>
    <dgm:pt modelId="{6EE47331-2253-406E-9CB5-953C9128E5FC}">
      <dgm:prSet custT="1"/>
      <dgm:spPr/>
      <dgm:t>
        <a:bodyPr/>
        <a:lstStyle/>
        <a:p>
          <a:r>
            <a:rPr lang="uk-UA" sz="2800" b="1" dirty="0" smtClean="0"/>
            <a:t>Лічба </a:t>
          </a:r>
          <a:r>
            <a:rPr lang="uk-UA" sz="2800" b="1" dirty="0" err="1" smtClean="0"/>
            <a:t>десят</a:t>
          </a:r>
          <a:r>
            <a:rPr lang="uk-UA" sz="2800" b="1" dirty="0" smtClean="0"/>
            <a:t>-ками</a:t>
          </a:r>
          <a:endParaRPr lang="ru-RU" sz="2800" b="1" dirty="0"/>
        </a:p>
      </dgm:t>
    </dgm:pt>
    <dgm:pt modelId="{07B45246-BCBA-4C6A-9076-F862C32035CB}" type="parTrans" cxnId="{12A14C53-C33B-4200-8636-434B79EDDC5F}">
      <dgm:prSet/>
      <dgm:spPr/>
      <dgm:t>
        <a:bodyPr/>
        <a:lstStyle/>
        <a:p>
          <a:endParaRPr lang="ru-RU"/>
        </a:p>
      </dgm:t>
    </dgm:pt>
    <dgm:pt modelId="{B06B7428-C848-4EE0-8ECF-6C9F79544FEB}" type="sibTrans" cxnId="{12A14C53-C33B-4200-8636-434B79EDDC5F}">
      <dgm:prSet/>
      <dgm:spPr/>
      <dgm:t>
        <a:bodyPr/>
        <a:lstStyle/>
        <a:p>
          <a:endParaRPr lang="ru-RU"/>
        </a:p>
      </dgm:t>
    </dgm:pt>
    <dgm:pt modelId="{864805AA-88F6-4A3C-93F4-4B09AB422F89}">
      <dgm:prSet custT="1"/>
      <dgm:spPr/>
      <dgm:t>
        <a:bodyPr/>
        <a:lstStyle/>
        <a:p>
          <a:r>
            <a:rPr lang="uk-UA" sz="2800" b="1" dirty="0" err="1" smtClean="0"/>
            <a:t>Розв’я</a:t>
          </a:r>
          <a:r>
            <a:rPr lang="en-US" sz="2800" b="1" dirty="0" smtClean="0"/>
            <a:t>-</a:t>
          </a:r>
          <a:r>
            <a:rPr lang="uk-UA" sz="2800" b="1" dirty="0" err="1" smtClean="0"/>
            <a:t>зування</a:t>
          </a:r>
          <a:r>
            <a:rPr lang="uk-UA" sz="2800" b="1" dirty="0" smtClean="0"/>
            <a:t> задач </a:t>
          </a:r>
          <a:endParaRPr lang="ru-RU" sz="2800" b="1" dirty="0"/>
        </a:p>
      </dgm:t>
    </dgm:pt>
    <dgm:pt modelId="{378242A1-173F-473A-BC39-914572792538}" type="parTrans" cxnId="{36EE06CB-6F9A-456D-8285-0C0B33F85E03}">
      <dgm:prSet/>
      <dgm:spPr/>
      <dgm:t>
        <a:bodyPr/>
        <a:lstStyle/>
        <a:p>
          <a:endParaRPr lang="ru-RU"/>
        </a:p>
      </dgm:t>
    </dgm:pt>
    <dgm:pt modelId="{A492715F-516D-4451-A8F1-CD5252CC1F5D}" type="sibTrans" cxnId="{36EE06CB-6F9A-456D-8285-0C0B33F85E03}">
      <dgm:prSet/>
      <dgm:spPr/>
      <dgm:t>
        <a:bodyPr/>
        <a:lstStyle/>
        <a:p>
          <a:endParaRPr lang="ru-RU"/>
        </a:p>
      </dgm:t>
    </dgm:pt>
    <dgm:pt modelId="{35A30DEF-5098-4C39-A2FC-9B98C57788D1}">
      <dgm:prSet custT="1"/>
      <dgm:spPr/>
      <dgm:t>
        <a:bodyPr/>
        <a:lstStyle/>
        <a:p>
          <a:r>
            <a:rPr lang="uk-UA" sz="2800" b="1" dirty="0" err="1" smtClean="0"/>
            <a:t>Обчи</a:t>
          </a:r>
          <a:r>
            <a:rPr lang="en-US" sz="2800" b="1" dirty="0" smtClean="0"/>
            <a:t>-</a:t>
          </a:r>
          <a:r>
            <a:rPr lang="uk-UA" sz="2800" b="1" dirty="0" err="1" smtClean="0"/>
            <a:t>слення</a:t>
          </a:r>
          <a:r>
            <a:rPr lang="uk-UA" sz="2800" b="1" dirty="0" smtClean="0"/>
            <a:t> </a:t>
          </a:r>
          <a:r>
            <a:rPr lang="uk-UA" sz="2800" b="1" dirty="0" err="1" smtClean="0"/>
            <a:t>довжи</a:t>
          </a:r>
          <a:r>
            <a:rPr lang="en-US" sz="2800" b="1" dirty="0" smtClean="0"/>
            <a:t>-</a:t>
          </a:r>
          <a:r>
            <a:rPr lang="uk-UA" sz="2800" b="1" dirty="0" err="1" smtClean="0"/>
            <a:t>ни</a:t>
          </a:r>
          <a:r>
            <a:rPr lang="uk-UA" sz="2800" b="1" dirty="0" smtClean="0"/>
            <a:t> ламаної</a:t>
          </a:r>
          <a:endParaRPr lang="ru-RU" sz="2800" b="1" dirty="0"/>
        </a:p>
      </dgm:t>
    </dgm:pt>
    <dgm:pt modelId="{9690561A-B96A-49B9-9AF3-C4D2671D095D}" type="parTrans" cxnId="{42B06A8E-5439-4D54-BF6B-710080135707}">
      <dgm:prSet/>
      <dgm:spPr/>
      <dgm:t>
        <a:bodyPr/>
        <a:lstStyle/>
        <a:p>
          <a:endParaRPr lang="ru-RU"/>
        </a:p>
      </dgm:t>
    </dgm:pt>
    <dgm:pt modelId="{5DC4AFC8-51DD-4CCA-B5B9-04F67FF1D6FA}" type="sibTrans" cxnId="{42B06A8E-5439-4D54-BF6B-710080135707}">
      <dgm:prSet/>
      <dgm:spPr/>
      <dgm:t>
        <a:bodyPr/>
        <a:lstStyle/>
        <a:p>
          <a:endParaRPr lang="ru-RU"/>
        </a:p>
      </dgm:t>
    </dgm:pt>
    <dgm:pt modelId="{EA342F79-4AF5-4D3A-AB9C-E2A64AE51A9C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800" b="1" dirty="0" err="1" smtClean="0">
              <a:solidFill>
                <a:schemeClr val="bg1"/>
              </a:solidFill>
            </a:rPr>
            <a:t>Порівня</a:t>
          </a:r>
          <a:r>
            <a:rPr lang="en-US" sz="2800" b="1" dirty="0" smtClean="0">
              <a:solidFill>
                <a:schemeClr val="bg1"/>
              </a:solidFill>
            </a:rPr>
            <a:t>-</a:t>
          </a:r>
          <a:r>
            <a:rPr lang="uk-UA" sz="2800" b="1" dirty="0" err="1" smtClean="0">
              <a:solidFill>
                <a:schemeClr val="bg1"/>
              </a:solidFill>
            </a:rPr>
            <a:t>ння</a:t>
          </a:r>
          <a:r>
            <a:rPr lang="uk-UA" sz="2800" b="1" dirty="0" smtClean="0">
              <a:solidFill>
                <a:schemeClr val="bg1"/>
              </a:solidFill>
            </a:rPr>
            <a:t> виразу і числа </a:t>
          </a:r>
          <a:endParaRPr lang="ru-RU" sz="2800" dirty="0">
            <a:solidFill>
              <a:schemeClr val="bg1"/>
            </a:solidFill>
          </a:endParaRPr>
        </a:p>
      </dgm:t>
    </dgm:pt>
    <dgm:pt modelId="{F890C559-CD59-4BF4-943D-6ED9B35161F8}" type="parTrans" cxnId="{0C9F55BF-D503-4054-B296-225E2A573A36}">
      <dgm:prSet/>
      <dgm:spPr/>
      <dgm:t>
        <a:bodyPr/>
        <a:lstStyle/>
        <a:p>
          <a:endParaRPr lang="ru-RU"/>
        </a:p>
      </dgm:t>
    </dgm:pt>
    <dgm:pt modelId="{7571B5A1-B8DB-4720-AD6E-2FD3D4FD0B16}" type="sibTrans" cxnId="{0C9F55BF-D503-4054-B296-225E2A573A3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3C5BBC-E083-4F12-B4A9-616A8F9530EC}" type="pres">
      <dgm:prSet presAssocID="{6EE47331-2253-406E-9CB5-953C9128E5FC}" presName="node" presStyleLbl="node1" presStyleIdx="0" presStyleCnt="6" custScaleX="77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EF99B-E600-4B60-96C8-658D7EF2F880}" type="pres">
      <dgm:prSet presAssocID="{B06B7428-C848-4EE0-8ECF-6C9F79544FEB}" presName="sibTrans" presStyleCnt="0"/>
      <dgm:spPr/>
    </dgm:pt>
    <dgm:pt modelId="{84904930-EC0D-4A2B-9252-BB02F8874350}" type="pres">
      <dgm:prSet presAssocID="{548830CB-5CF8-4592-91BB-7B97E5405EEF}" presName="node" presStyleLbl="node1" presStyleIdx="1" presStyleCnt="6" custScaleX="1105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05394A-7606-4EAB-9C18-7C9F5F5C377B}" type="pres">
      <dgm:prSet presAssocID="{22F0FFA5-6B14-49D3-BC73-F40C4A767232}" presName="sibTrans" presStyleCnt="0"/>
      <dgm:spPr/>
    </dgm:pt>
    <dgm:pt modelId="{8B5C5F16-7FD3-4B44-94D9-1EBE9F39A2DF}" type="pres">
      <dgm:prSet presAssocID="{EA342F79-4AF5-4D3A-AB9C-E2A64AE51A9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0494B2-C04F-4E1A-9CF9-CCE31F1BC234}" type="pres">
      <dgm:prSet presAssocID="{7571B5A1-B8DB-4720-AD6E-2FD3D4FD0B16}" presName="sibTrans" presStyleCnt="0"/>
      <dgm:spPr/>
    </dgm:pt>
    <dgm:pt modelId="{3572742A-34FB-4477-8F10-C6839039D8BC}" type="pres">
      <dgm:prSet presAssocID="{C56BF9DC-177B-427C-9920-A0E7110F3FD9}" presName="node" presStyleLbl="node1" presStyleIdx="3" presStyleCnt="6" custScaleX="1111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1DC74B-52B9-49DA-A83E-DC37DCC7111E}" type="pres">
      <dgm:prSet presAssocID="{19479410-E8BA-4814-AC2E-7E4EA5560AEA}" presName="sibTrans" presStyleCnt="0"/>
      <dgm:spPr/>
    </dgm:pt>
    <dgm:pt modelId="{74B25163-4895-40AC-9024-595BFDBFC9D3}" type="pres">
      <dgm:prSet presAssocID="{864805AA-88F6-4A3C-93F4-4B09AB422F89}" presName="node" presStyleLbl="node1" presStyleIdx="4" presStyleCnt="6" custScaleX="952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F28C9D-1DF9-4ACF-A627-73C0D6F1FAB1}" type="pres">
      <dgm:prSet presAssocID="{A492715F-516D-4451-A8F1-CD5252CC1F5D}" presName="sibTrans" presStyleCnt="0"/>
      <dgm:spPr/>
    </dgm:pt>
    <dgm:pt modelId="{3DDF2E0C-2C34-4576-8695-4E9DA379CA3F}" type="pres">
      <dgm:prSet presAssocID="{35A30DEF-5098-4C39-A2FC-9B98C57788D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A14C53-C33B-4200-8636-434B79EDDC5F}" srcId="{289AA968-9F58-4A6E-B11C-582CA574AD65}" destId="{6EE47331-2253-406E-9CB5-953C9128E5FC}" srcOrd="0" destOrd="0" parTransId="{07B45246-BCBA-4C6A-9076-F862C32035CB}" sibTransId="{B06B7428-C848-4EE0-8ECF-6C9F79544FEB}"/>
    <dgm:cxn modelId="{0C9F55BF-D503-4054-B296-225E2A573A36}" srcId="{289AA968-9F58-4A6E-B11C-582CA574AD65}" destId="{EA342F79-4AF5-4D3A-AB9C-E2A64AE51A9C}" srcOrd="2" destOrd="0" parTransId="{F890C559-CD59-4BF4-943D-6ED9B35161F8}" sibTransId="{7571B5A1-B8DB-4720-AD6E-2FD3D4FD0B16}"/>
    <dgm:cxn modelId="{CDED5BBD-63D1-403B-8BA8-D12E6AB69FCA}" type="presOf" srcId="{EA342F79-4AF5-4D3A-AB9C-E2A64AE51A9C}" destId="{8B5C5F16-7FD3-4B44-94D9-1EBE9F39A2DF}" srcOrd="0" destOrd="0" presId="urn:microsoft.com/office/officeart/2005/8/layout/hList6"/>
    <dgm:cxn modelId="{3FED373B-1F1F-4E89-8EA6-8A2FF32863FF}" srcId="{289AA968-9F58-4A6E-B11C-582CA574AD65}" destId="{C56BF9DC-177B-427C-9920-A0E7110F3FD9}" srcOrd="3" destOrd="0" parTransId="{BB4DB985-2D0C-42FE-9136-006CB988630E}" sibTransId="{19479410-E8BA-4814-AC2E-7E4EA5560AEA}"/>
    <dgm:cxn modelId="{C55F45B8-5A3D-46BE-8242-39C82659561F}" type="presOf" srcId="{6EE47331-2253-406E-9CB5-953C9128E5FC}" destId="{783C5BBC-E083-4F12-B4A9-616A8F9530EC}" srcOrd="0" destOrd="0" presId="urn:microsoft.com/office/officeart/2005/8/layout/hList6"/>
    <dgm:cxn modelId="{D2E2DC9C-74A2-4A32-A9C6-62177770D923}" type="presOf" srcId="{548830CB-5CF8-4592-91BB-7B97E5405EEF}" destId="{84904930-EC0D-4A2B-9252-BB02F8874350}" srcOrd="0" destOrd="0" presId="urn:microsoft.com/office/officeart/2005/8/layout/hList6"/>
    <dgm:cxn modelId="{42B06A8E-5439-4D54-BF6B-710080135707}" srcId="{289AA968-9F58-4A6E-B11C-582CA574AD65}" destId="{35A30DEF-5098-4C39-A2FC-9B98C57788D1}" srcOrd="5" destOrd="0" parTransId="{9690561A-B96A-49B9-9AF3-C4D2671D095D}" sibTransId="{5DC4AFC8-51DD-4CCA-B5B9-04F67FF1D6FA}"/>
    <dgm:cxn modelId="{36EE06CB-6F9A-456D-8285-0C0B33F85E03}" srcId="{289AA968-9F58-4A6E-B11C-582CA574AD65}" destId="{864805AA-88F6-4A3C-93F4-4B09AB422F89}" srcOrd="4" destOrd="0" parTransId="{378242A1-173F-473A-BC39-914572792538}" sibTransId="{A492715F-516D-4451-A8F1-CD5252CC1F5D}"/>
    <dgm:cxn modelId="{7CEC7281-DC91-4F35-A34B-AA81A174A6DE}" type="presOf" srcId="{C56BF9DC-177B-427C-9920-A0E7110F3FD9}" destId="{3572742A-34FB-4477-8F10-C6839039D8BC}" srcOrd="0" destOrd="0" presId="urn:microsoft.com/office/officeart/2005/8/layout/hList6"/>
    <dgm:cxn modelId="{4E256263-1F9F-4287-90A3-2E494CF9CBFE}" type="presOf" srcId="{289AA968-9F58-4A6E-B11C-582CA574AD65}" destId="{6408D3F1-0C0E-4F5D-B5D5-053E6D4B4C50}" srcOrd="0" destOrd="0" presId="urn:microsoft.com/office/officeart/2005/8/layout/hList6"/>
    <dgm:cxn modelId="{C68C772C-607C-4C02-9C62-C2FA00BDF24E}" type="presOf" srcId="{35A30DEF-5098-4C39-A2FC-9B98C57788D1}" destId="{3DDF2E0C-2C34-4576-8695-4E9DA379CA3F}" srcOrd="0" destOrd="0" presId="urn:microsoft.com/office/officeart/2005/8/layout/hList6"/>
    <dgm:cxn modelId="{F49D46F9-DB9A-4739-9AB4-D6F78EEBCB2D}" srcId="{289AA968-9F58-4A6E-B11C-582CA574AD65}" destId="{548830CB-5CF8-4592-91BB-7B97E5405EEF}" srcOrd="1" destOrd="0" parTransId="{680BD5CB-5E91-4D16-BE13-00DEAC362E90}" sibTransId="{22F0FFA5-6B14-49D3-BC73-F40C4A767232}"/>
    <dgm:cxn modelId="{49AF1D9B-1F1D-4AB4-A400-B1B4678E3948}" type="presOf" srcId="{864805AA-88F6-4A3C-93F4-4B09AB422F89}" destId="{74B25163-4895-40AC-9024-595BFDBFC9D3}" srcOrd="0" destOrd="0" presId="urn:microsoft.com/office/officeart/2005/8/layout/hList6"/>
    <dgm:cxn modelId="{47ED44FD-EB14-463A-91E7-BCEFA9D598DC}" type="presParOf" srcId="{6408D3F1-0C0E-4F5D-B5D5-053E6D4B4C50}" destId="{783C5BBC-E083-4F12-B4A9-616A8F9530EC}" srcOrd="0" destOrd="0" presId="urn:microsoft.com/office/officeart/2005/8/layout/hList6"/>
    <dgm:cxn modelId="{5E81A7C0-98B2-466E-9D0D-91DDAC7D5621}" type="presParOf" srcId="{6408D3F1-0C0E-4F5D-B5D5-053E6D4B4C50}" destId="{903EF99B-E600-4B60-96C8-658D7EF2F880}" srcOrd="1" destOrd="0" presId="urn:microsoft.com/office/officeart/2005/8/layout/hList6"/>
    <dgm:cxn modelId="{C5030084-CB73-4BD6-822F-D900F5A5E634}" type="presParOf" srcId="{6408D3F1-0C0E-4F5D-B5D5-053E6D4B4C50}" destId="{84904930-EC0D-4A2B-9252-BB02F8874350}" srcOrd="2" destOrd="0" presId="urn:microsoft.com/office/officeart/2005/8/layout/hList6"/>
    <dgm:cxn modelId="{7B7ABB0E-E079-41E3-9332-FA41ADAED6E7}" type="presParOf" srcId="{6408D3F1-0C0E-4F5D-B5D5-053E6D4B4C50}" destId="{D305394A-7606-4EAB-9C18-7C9F5F5C377B}" srcOrd="3" destOrd="0" presId="urn:microsoft.com/office/officeart/2005/8/layout/hList6"/>
    <dgm:cxn modelId="{3DA41DFE-EDCE-4D95-8C4E-7212FC7F0003}" type="presParOf" srcId="{6408D3F1-0C0E-4F5D-B5D5-053E6D4B4C50}" destId="{8B5C5F16-7FD3-4B44-94D9-1EBE9F39A2DF}" srcOrd="4" destOrd="0" presId="urn:microsoft.com/office/officeart/2005/8/layout/hList6"/>
    <dgm:cxn modelId="{01018080-E418-4A14-BAF7-E105A9E5C482}" type="presParOf" srcId="{6408D3F1-0C0E-4F5D-B5D5-053E6D4B4C50}" destId="{1F0494B2-C04F-4E1A-9CF9-CCE31F1BC234}" srcOrd="5" destOrd="0" presId="urn:microsoft.com/office/officeart/2005/8/layout/hList6"/>
    <dgm:cxn modelId="{7E7DEA64-1BB2-496C-A4E4-1519F2E08233}" type="presParOf" srcId="{6408D3F1-0C0E-4F5D-B5D5-053E6D4B4C50}" destId="{3572742A-34FB-4477-8F10-C6839039D8BC}" srcOrd="6" destOrd="0" presId="urn:microsoft.com/office/officeart/2005/8/layout/hList6"/>
    <dgm:cxn modelId="{91083361-0C54-4233-B650-3FB8898B6A77}" type="presParOf" srcId="{6408D3F1-0C0E-4F5D-B5D5-053E6D4B4C50}" destId="{DF1DC74B-52B9-49DA-A83E-DC37DCC7111E}" srcOrd="7" destOrd="0" presId="urn:microsoft.com/office/officeart/2005/8/layout/hList6"/>
    <dgm:cxn modelId="{5C0E7E07-131E-4B47-A37A-626C1BEAE984}" type="presParOf" srcId="{6408D3F1-0C0E-4F5D-B5D5-053E6D4B4C50}" destId="{74B25163-4895-40AC-9024-595BFDBFC9D3}" srcOrd="8" destOrd="0" presId="urn:microsoft.com/office/officeart/2005/8/layout/hList6"/>
    <dgm:cxn modelId="{1CF5BDB9-66DC-40FC-AC90-B6B9B5BF429F}" type="presParOf" srcId="{6408D3F1-0C0E-4F5D-B5D5-053E6D4B4C50}" destId="{66F28C9D-1DF9-4ACF-A627-73C0D6F1FAB1}" srcOrd="9" destOrd="0" presId="urn:microsoft.com/office/officeart/2005/8/layout/hList6"/>
    <dgm:cxn modelId="{CED60B1C-2875-41A0-873C-EB8E6827E918}" type="presParOf" srcId="{6408D3F1-0C0E-4F5D-B5D5-053E6D4B4C50}" destId="{3DDF2E0C-2C34-4576-8695-4E9DA379CA3F}" srcOrd="1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C5BBC-E083-4F12-B4A9-616A8F9530EC}">
      <dsp:nvSpPr>
        <dsp:cNvPr id="0" name=""/>
        <dsp:cNvSpPr/>
      </dsp:nvSpPr>
      <dsp:spPr>
        <a:xfrm rot="16200000">
          <a:off x="-1469778" y="1474832"/>
          <a:ext cx="4272497" cy="1322831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Лічба </a:t>
          </a:r>
          <a:r>
            <a:rPr lang="uk-UA" sz="2800" b="1" kern="1200" dirty="0" err="1" smtClean="0"/>
            <a:t>десят</a:t>
          </a:r>
          <a:r>
            <a:rPr lang="uk-UA" sz="2800" b="1" kern="1200" dirty="0" smtClean="0"/>
            <a:t>-ками</a:t>
          </a:r>
          <a:endParaRPr lang="ru-RU" sz="2800" b="1" kern="1200" dirty="0"/>
        </a:p>
      </dsp:txBody>
      <dsp:txXfrm rot="5400000">
        <a:off x="5055" y="854498"/>
        <a:ext cx="1322831" cy="2563499"/>
      </dsp:txXfrm>
    </dsp:sp>
    <dsp:sp modelId="{84904930-EC0D-4A2B-9252-BB02F8874350}">
      <dsp:nvSpPr>
        <dsp:cNvPr id="0" name=""/>
        <dsp:cNvSpPr/>
      </dsp:nvSpPr>
      <dsp:spPr>
        <a:xfrm rot="16200000">
          <a:off x="269667" y="1186975"/>
          <a:ext cx="4272497" cy="1898546"/>
        </a:xfrm>
        <a:prstGeom prst="flowChartManualOperation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bg1"/>
              </a:solidFill>
            </a:rPr>
            <a:t>Розклади на розрядні доданки кожне з чисел</a:t>
          </a:r>
          <a:endParaRPr lang="ru-RU" sz="2800" b="1" kern="1200" dirty="0"/>
        </a:p>
      </dsp:txBody>
      <dsp:txXfrm rot="5400000">
        <a:off x="1456642" y="854499"/>
        <a:ext cx="1898546" cy="2563499"/>
      </dsp:txXfrm>
    </dsp:sp>
    <dsp:sp modelId="{8B5C5F16-7FD3-4B44-94D9-1EBE9F39A2DF}">
      <dsp:nvSpPr>
        <dsp:cNvPr id="0" name=""/>
        <dsp:cNvSpPr/>
      </dsp:nvSpPr>
      <dsp:spPr>
        <a:xfrm rot="16200000">
          <a:off x="2206077" y="1277868"/>
          <a:ext cx="4272497" cy="1716759"/>
        </a:xfrm>
        <a:prstGeom prst="flowChartManualOperation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err="1" smtClean="0">
              <a:solidFill>
                <a:schemeClr val="bg1"/>
              </a:solidFill>
            </a:rPr>
            <a:t>Порівня</a:t>
          </a:r>
          <a:r>
            <a:rPr lang="en-US" sz="2800" b="1" kern="1200" dirty="0" smtClean="0">
              <a:solidFill>
                <a:schemeClr val="bg1"/>
              </a:solidFill>
            </a:rPr>
            <a:t>-</a:t>
          </a:r>
          <a:r>
            <a:rPr lang="uk-UA" sz="2800" b="1" kern="1200" dirty="0" err="1" smtClean="0">
              <a:solidFill>
                <a:schemeClr val="bg1"/>
              </a:solidFill>
            </a:rPr>
            <a:t>ння</a:t>
          </a:r>
          <a:r>
            <a:rPr lang="uk-UA" sz="2800" b="1" kern="1200" dirty="0" smtClean="0">
              <a:solidFill>
                <a:schemeClr val="bg1"/>
              </a:solidFill>
            </a:rPr>
            <a:t> виразу і числа </a:t>
          </a:r>
          <a:endParaRPr lang="ru-RU" sz="2800" kern="1200" dirty="0">
            <a:solidFill>
              <a:schemeClr val="bg1"/>
            </a:solidFill>
          </a:endParaRPr>
        </a:p>
      </dsp:txBody>
      <dsp:txXfrm rot="5400000">
        <a:off x="3483946" y="854498"/>
        <a:ext cx="1716759" cy="2563499"/>
      </dsp:txXfrm>
    </dsp:sp>
    <dsp:sp modelId="{3572742A-34FB-4477-8F10-C6839039D8BC}">
      <dsp:nvSpPr>
        <dsp:cNvPr id="0" name=""/>
        <dsp:cNvSpPr/>
      </dsp:nvSpPr>
      <dsp:spPr>
        <a:xfrm rot="16200000">
          <a:off x="4147071" y="1182391"/>
          <a:ext cx="4272497" cy="1907714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Взаємо-зв’язок дій </a:t>
          </a:r>
          <a:r>
            <a:rPr lang="uk-UA" sz="2800" b="1" kern="1200" dirty="0" err="1" smtClean="0"/>
            <a:t>додава</a:t>
          </a:r>
          <a:r>
            <a:rPr lang="en-US" sz="2800" b="1" kern="1200" dirty="0" smtClean="0"/>
            <a:t>-</a:t>
          </a:r>
          <a:r>
            <a:rPr lang="uk-UA" sz="2800" b="1" kern="1200" dirty="0" err="1" smtClean="0"/>
            <a:t>ння</a:t>
          </a:r>
          <a:r>
            <a:rPr lang="uk-UA" sz="2800" b="1" kern="1200" dirty="0" smtClean="0"/>
            <a:t> і </a:t>
          </a:r>
          <a:r>
            <a:rPr lang="uk-UA" sz="2800" b="1" kern="1200" dirty="0" err="1" smtClean="0"/>
            <a:t>відніма</a:t>
          </a:r>
          <a:r>
            <a:rPr lang="en-US" sz="2800" b="1" kern="1200" dirty="0" smtClean="0"/>
            <a:t>-</a:t>
          </a:r>
          <a:r>
            <a:rPr lang="uk-UA" sz="2800" b="1" kern="1200" dirty="0" err="1" smtClean="0"/>
            <a:t>ння</a:t>
          </a:r>
          <a:endParaRPr lang="ru-RU" sz="2800" b="1" kern="1200" dirty="0"/>
        </a:p>
      </dsp:txBody>
      <dsp:txXfrm rot="5400000">
        <a:off x="5329462" y="854499"/>
        <a:ext cx="1907714" cy="2563499"/>
      </dsp:txXfrm>
    </dsp:sp>
    <dsp:sp modelId="{74B25163-4895-40AC-9024-595BFDBFC9D3}">
      <dsp:nvSpPr>
        <dsp:cNvPr id="0" name=""/>
        <dsp:cNvSpPr/>
      </dsp:nvSpPr>
      <dsp:spPr>
        <a:xfrm rot="16200000">
          <a:off x="6047240" y="1318693"/>
          <a:ext cx="4272497" cy="1635110"/>
        </a:xfrm>
        <a:prstGeom prst="flowChartManualOperati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err="1" smtClean="0"/>
            <a:t>Розв’я</a:t>
          </a:r>
          <a:r>
            <a:rPr lang="en-US" sz="2800" b="1" kern="1200" dirty="0" smtClean="0"/>
            <a:t>-</a:t>
          </a:r>
          <a:r>
            <a:rPr lang="uk-UA" sz="2800" b="1" kern="1200" dirty="0" err="1" smtClean="0"/>
            <a:t>зування</a:t>
          </a:r>
          <a:r>
            <a:rPr lang="uk-UA" sz="2800" b="1" kern="1200" dirty="0" smtClean="0"/>
            <a:t> задач </a:t>
          </a:r>
          <a:endParaRPr lang="ru-RU" sz="2800" b="1" kern="1200" dirty="0"/>
        </a:p>
      </dsp:txBody>
      <dsp:txXfrm rot="5400000">
        <a:off x="7365933" y="854499"/>
        <a:ext cx="1635110" cy="2563499"/>
      </dsp:txXfrm>
    </dsp:sp>
    <dsp:sp modelId="{3DDF2E0C-2C34-4576-8695-4E9DA379CA3F}">
      <dsp:nvSpPr>
        <dsp:cNvPr id="0" name=""/>
        <dsp:cNvSpPr/>
      </dsp:nvSpPr>
      <dsp:spPr>
        <a:xfrm rot="16200000">
          <a:off x="7851932" y="1277868"/>
          <a:ext cx="4272497" cy="1716759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err="1" smtClean="0"/>
            <a:t>Обчи</a:t>
          </a:r>
          <a:r>
            <a:rPr lang="en-US" sz="2800" b="1" kern="1200" dirty="0" smtClean="0"/>
            <a:t>-</a:t>
          </a:r>
          <a:r>
            <a:rPr lang="uk-UA" sz="2800" b="1" kern="1200" dirty="0" err="1" smtClean="0"/>
            <a:t>слення</a:t>
          </a:r>
          <a:r>
            <a:rPr lang="uk-UA" sz="2800" b="1" kern="1200" dirty="0" smtClean="0"/>
            <a:t> </a:t>
          </a:r>
          <a:r>
            <a:rPr lang="uk-UA" sz="2800" b="1" kern="1200" dirty="0" err="1" smtClean="0"/>
            <a:t>довжи</a:t>
          </a:r>
          <a:r>
            <a:rPr lang="en-US" sz="2800" b="1" kern="1200" dirty="0" smtClean="0"/>
            <a:t>-</a:t>
          </a:r>
          <a:r>
            <a:rPr lang="uk-UA" sz="2800" b="1" kern="1200" dirty="0" err="1" smtClean="0"/>
            <a:t>ни</a:t>
          </a:r>
          <a:r>
            <a:rPr lang="uk-UA" sz="2800" b="1" kern="1200" dirty="0" smtClean="0"/>
            <a:t> ламаної</a:t>
          </a:r>
          <a:endParaRPr lang="ru-RU" sz="2800" b="1" kern="1200" dirty="0"/>
        </a:p>
      </dsp:txBody>
      <dsp:txXfrm rot="5400000">
        <a:off x="9129801" y="854498"/>
        <a:ext cx="1716759" cy="2563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03.11.2024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03.11.2024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03.11.2024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58467" y="4080562"/>
            <a:ext cx="10179586" cy="1938992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Додавання </a:t>
            </a:r>
            <a:r>
              <a:rPr lang="uk-UA" sz="4000" b="1" dirty="0">
                <a:solidFill>
                  <a:srgbClr val="7030A0"/>
                </a:solidFill>
              </a:rPr>
              <a:t>і віднімання розрядних чисел. </a:t>
            </a:r>
            <a:r>
              <a:rPr lang="uk-UA" sz="4000" b="1" dirty="0" smtClean="0">
                <a:solidFill>
                  <a:srgbClr val="7030A0"/>
                </a:solidFill>
              </a:rPr>
              <a:t>Взаємозв’язок дій додавання і віднімання.</a:t>
            </a:r>
          </a:p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Розв’язування задач. </a:t>
            </a:r>
            <a:endParaRPr lang="uk-UA" sz="2778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2330" y="968844"/>
            <a:ext cx="3442504" cy="1938992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клас. Розділ 3. Додавання і віднімання двоцифрових чисел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33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!!!Эсмира\OI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701" y="968844"/>
            <a:ext cx="2857500" cy="285750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2704" y="494529"/>
            <a:ext cx="9827045" cy="84952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Знайди довжину замкненої </a:t>
            </a:r>
            <a:r>
              <a:rPr lang="uk-UA" sz="4000" b="1" dirty="0" smtClean="0">
                <a:solidFill>
                  <a:schemeClr val="bg1"/>
                </a:solidFill>
              </a:rPr>
              <a:t>ламаної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158A2120-B6E2-4C75-AADB-6C9B88001D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29A88D09-0357-48CC-B348-2CB67C2724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EABED539-09C5-488F-B198-FB69E8AB16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B013BE5C-B52A-4F5B-8B89-7952786A51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E9E92336-2629-493D-9301-ECA049EC21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9669B4B7-5A1D-493C-8D47-A7E57046EA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AEC967A1-53D5-4102-8E1D-4608358413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6DD503D7-DD9C-4769-BAD0-B8BFEAB1DE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2F8292A9-6640-4257-A3B0-B08DC932A12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707B1E59-E738-4026-A128-9D9CBB0936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1FF6882E-D735-48E3-9010-B5E3A607DE46}"/>
              </a:ext>
            </a:extLst>
          </p:cNvPr>
          <p:cNvCxnSpPr>
            <a:cxnSpLocks/>
          </p:cNvCxnSpPr>
          <p:nvPr/>
        </p:nvCxnSpPr>
        <p:spPr>
          <a:xfrm flipV="1">
            <a:off x="637841" y="1924758"/>
            <a:ext cx="1505004" cy="1394171"/>
          </a:xfrm>
          <a:prstGeom prst="line">
            <a:avLst/>
          </a:prstGeom>
          <a:ln w="38100">
            <a:solidFill>
              <a:srgbClr val="FF313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013B64D5-A100-46C5-8E96-90F3ECA91D0A}"/>
              </a:ext>
            </a:extLst>
          </p:cNvPr>
          <p:cNvCxnSpPr>
            <a:cxnSpLocks/>
          </p:cNvCxnSpPr>
          <p:nvPr/>
        </p:nvCxnSpPr>
        <p:spPr>
          <a:xfrm>
            <a:off x="2142845" y="1924758"/>
            <a:ext cx="1191319" cy="1580438"/>
          </a:xfrm>
          <a:prstGeom prst="line">
            <a:avLst/>
          </a:prstGeom>
          <a:ln w="38100">
            <a:solidFill>
              <a:srgbClr val="FF31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1E9AE659-4FBE-487E-9879-32207470FCB6}"/>
              </a:ext>
            </a:extLst>
          </p:cNvPr>
          <p:cNvCxnSpPr/>
          <p:nvPr/>
        </p:nvCxnSpPr>
        <p:spPr>
          <a:xfrm flipV="1">
            <a:off x="3334164" y="2302525"/>
            <a:ext cx="1764642" cy="1192606"/>
          </a:xfrm>
          <a:prstGeom prst="line">
            <a:avLst/>
          </a:prstGeom>
          <a:ln w="38100">
            <a:solidFill>
              <a:srgbClr val="FF31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5D24772B-B689-46D9-B85F-A350D4ACC1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9502" y="1880519"/>
            <a:ext cx="1892378" cy="1987792"/>
          </a:xfrm>
          <a:prstGeom prst="rect">
            <a:avLst/>
          </a:prstGeom>
        </p:spPr>
      </p:pic>
      <p:sp>
        <p:nvSpPr>
          <p:cNvPr id="8" name="Равнобедренный треугольник 7">
            <a:extLst>
              <a:ext uri="{FF2B5EF4-FFF2-40B4-BE49-F238E27FC236}">
                <a16:creationId xmlns:a16="http://schemas.microsoft.com/office/drawing/2014/main" xmlns="" id="{0A3C676F-5AA5-4CBC-9E7E-34CB1B6C9E48}"/>
              </a:ext>
            </a:extLst>
          </p:cNvPr>
          <p:cNvSpPr/>
          <p:nvPr/>
        </p:nvSpPr>
        <p:spPr>
          <a:xfrm>
            <a:off x="6988728" y="1638972"/>
            <a:ext cx="2239886" cy="2519712"/>
          </a:xfrm>
          <a:prstGeom prst="triangl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0E7A52EC-16B1-4E78-9FA2-8B250D767EB3}"/>
              </a:ext>
            </a:extLst>
          </p:cNvPr>
          <p:cNvSpPr/>
          <p:nvPr/>
        </p:nvSpPr>
        <p:spPr>
          <a:xfrm>
            <a:off x="4015824" y="2302525"/>
            <a:ext cx="2651038" cy="2105249"/>
          </a:xfrm>
          <a:custGeom>
            <a:avLst/>
            <a:gdLst>
              <a:gd name="connsiteX0" fmla="*/ 0 w 3378200"/>
              <a:gd name="connsiteY0" fmla="*/ 714022 h 1428043"/>
              <a:gd name="connsiteX1" fmla="*/ 1689100 w 3378200"/>
              <a:gd name="connsiteY1" fmla="*/ 0 h 1428043"/>
              <a:gd name="connsiteX2" fmla="*/ 3378200 w 3378200"/>
              <a:gd name="connsiteY2" fmla="*/ 714022 h 1428043"/>
              <a:gd name="connsiteX3" fmla="*/ 1689100 w 3378200"/>
              <a:gd name="connsiteY3" fmla="*/ 1428044 h 1428043"/>
              <a:gd name="connsiteX4" fmla="*/ 0 w 3378200"/>
              <a:gd name="connsiteY4" fmla="*/ 714022 h 1428043"/>
              <a:gd name="connsiteX0" fmla="*/ 25159 w 3403359"/>
              <a:gd name="connsiteY0" fmla="*/ 716850 h 1430872"/>
              <a:gd name="connsiteX1" fmla="*/ 770226 w 3403359"/>
              <a:gd name="connsiteY1" fmla="*/ 476961 h 1430872"/>
              <a:gd name="connsiteX2" fmla="*/ 1714259 w 3403359"/>
              <a:gd name="connsiteY2" fmla="*/ 2828 h 1430872"/>
              <a:gd name="connsiteX3" fmla="*/ 3403359 w 3403359"/>
              <a:gd name="connsiteY3" fmla="*/ 716850 h 1430872"/>
              <a:gd name="connsiteX4" fmla="*/ 1714259 w 3403359"/>
              <a:gd name="connsiteY4" fmla="*/ 1430872 h 1430872"/>
              <a:gd name="connsiteX5" fmla="*/ 25159 w 3403359"/>
              <a:gd name="connsiteY5" fmla="*/ 716850 h 1430872"/>
              <a:gd name="connsiteX0" fmla="*/ 25159 w 3259425"/>
              <a:gd name="connsiteY0" fmla="*/ 1182853 h 1923770"/>
              <a:gd name="connsiteX1" fmla="*/ 770226 w 3259425"/>
              <a:gd name="connsiteY1" fmla="*/ 942964 h 1923770"/>
              <a:gd name="connsiteX2" fmla="*/ 1714259 w 3259425"/>
              <a:gd name="connsiteY2" fmla="*/ 468831 h 1923770"/>
              <a:gd name="connsiteX3" fmla="*/ 3259425 w 3259425"/>
              <a:gd name="connsiteY3" fmla="*/ 132986 h 1923770"/>
              <a:gd name="connsiteX4" fmla="*/ 1714259 w 3259425"/>
              <a:gd name="connsiteY4" fmla="*/ 1896875 h 1923770"/>
              <a:gd name="connsiteX5" fmla="*/ 25159 w 3259425"/>
              <a:gd name="connsiteY5" fmla="*/ 1182853 h 1923770"/>
              <a:gd name="connsiteX0" fmla="*/ 95416 w 2737015"/>
              <a:gd name="connsiteY0" fmla="*/ 1851720 h 2050591"/>
              <a:gd name="connsiteX1" fmla="*/ 247816 w 2737015"/>
              <a:gd name="connsiteY1" fmla="*/ 942964 h 2050591"/>
              <a:gd name="connsiteX2" fmla="*/ 1191849 w 2737015"/>
              <a:gd name="connsiteY2" fmla="*/ 468831 h 2050591"/>
              <a:gd name="connsiteX3" fmla="*/ 2737015 w 2737015"/>
              <a:gd name="connsiteY3" fmla="*/ 132986 h 2050591"/>
              <a:gd name="connsiteX4" fmla="*/ 1191849 w 2737015"/>
              <a:gd name="connsiteY4" fmla="*/ 1896875 h 2050591"/>
              <a:gd name="connsiteX5" fmla="*/ 95416 w 2737015"/>
              <a:gd name="connsiteY5" fmla="*/ 1851720 h 2050591"/>
              <a:gd name="connsiteX0" fmla="*/ 54475 w 2873874"/>
              <a:gd name="connsiteY0" fmla="*/ 1259053 h 1929896"/>
              <a:gd name="connsiteX1" fmla="*/ 384675 w 2873874"/>
              <a:gd name="connsiteY1" fmla="*/ 942964 h 1929896"/>
              <a:gd name="connsiteX2" fmla="*/ 1328708 w 2873874"/>
              <a:gd name="connsiteY2" fmla="*/ 468831 h 1929896"/>
              <a:gd name="connsiteX3" fmla="*/ 2873874 w 2873874"/>
              <a:gd name="connsiteY3" fmla="*/ 132986 h 1929896"/>
              <a:gd name="connsiteX4" fmla="*/ 1328708 w 2873874"/>
              <a:gd name="connsiteY4" fmla="*/ 1896875 h 1929896"/>
              <a:gd name="connsiteX5" fmla="*/ 54475 w 2873874"/>
              <a:gd name="connsiteY5" fmla="*/ 1259053 h 1929896"/>
              <a:gd name="connsiteX0" fmla="*/ 54475 w 2696074"/>
              <a:gd name="connsiteY0" fmla="*/ 1425431 h 2105322"/>
              <a:gd name="connsiteX1" fmla="*/ 384675 w 2696074"/>
              <a:gd name="connsiteY1" fmla="*/ 1109342 h 2105322"/>
              <a:gd name="connsiteX2" fmla="*/ 1328708 w 2696074"/>
              <a:gd name="connsiteY2" fmla="*/ 635209 h 2105322"/>
              <a:gd name="connsiteX3" fmla="*/ 2696074 w 2696074"/>
              <a:gd name="connsiteY3" fmla="*/ 113097 h 2105322"/>
              <a:gd name="connsiteX4" fmla="*/ 1328708 w 2696074"/>
              <a:gd name="connsiteY4" fmla="*/ 2063253 h 2105322"/>
              <a:gd name="connsiteX5" fmla="*/ 54475 w 2696074"/>
              <a:gd name="connsiteY5" fmla="*/ 1425431 h 2105322"/>
              <a:gd name="connsiteX0" fmla="*/ 9439 w 2651038"/>
              <a:gd name="connsiteY0" fmla="*/ 1425293 h 2105249"/>
              <a:gd name="connsiteX1" fmla="*/ 754505 w 2651038"/>
              <a:gd name="connsiteY1" fmla="*/ 1100737 h 2105249"/>
              <a:gd name="connsiteX2" fmla="*/ 1283672 w 2651038"/>
              <a:gd name="connsiteY2" fmla="*/ 635071 h 2105249"/>
              <a:gd name="connsiteX3" fmla="*/ 2651038 w 2651038"/>
              <a:gd name="connsiteY3" fmla="*/ 112959 h 2105249"/>
              <a:gd name="connsiteX4" fmla="*/ 1283672 w 2651038"/>
              <a:gd name="connsiteY4" fmla="*/ 2063115 h 2105249"/>
              <a:gd name="connsiteX5" fmla="*/ 9439 w 2651038"/>
              <a:gd name="connsiteY5" fmla="*/ 1425293 h 2105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51038" h="2105249">
                <a:moveTo>
                  <a:pt x="9439" y="1425293"/>
                </a:moveTo>
                <a:cubicBezTo>
                  <a:pt x="-78756" y="1264897"/>
                  <a:pt x="472988" y="1219741"/>
                  <a:pt x="754505" y="1100737"/>
                </a:cubicBezTo>
                <a:cubicBezTo>
                  <a:pt x="1036022" y="981733"/>
                  <a:pt x="967583" y="799701"/>
                  <a:pt x="1283672" y="635071"/>
                </a:cubicBezTo>
                <a:cubicBezTo>
                  <a:pt x="1599761" y="470441"/>
                  <a:pt x="2651038" y="-281384"/>
                  <a:pt x="2651038" y="112959"/>
                </a:cubicBezTo>
                <a:cubicBezTo>
                  <a:pt x="2651038" y="507302"/>
                  <a:pt x="1723939" y="1844393"/>
                  <a:pt x="1283672" y="2063115"/>
                </a:cubicBezTo>
                <a:cubicBezTo>
                  <a:pt x="843406" y="2281837"/>
                  <a:pt x="97634" y="1585689"/>
                  <a:pt x="9439" y="1425293"/>
                </a:cubicBezTo>
                <a:close/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4" name="Прямокутник: округлені кути 1">
            <a:extLst>
              <a:ext uri="{FF2B5EF4-FFF2-40B4-BE49-F238E27FC236}">
                <a16:creationId xmlns:a16="http://schemas.microsoft.com/office/drawing/2014/main" xmlns="" id="{A8C1751C-CB12-44FF-885D-189166FA6A33}"/>
              </a:ext>
            </a:extLst>
          </p:cNvPr>
          <p:cNvSpPr/>
          <p:nvPr/>
        </p:nvSpPr>
        <p:spPr>
          <a:xfrm>
            <a:off x="3198840" y="1400579"/>
            <a:ext cx="3895766" cy="5807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rgbClr val="7030A0"/>
                </a:solidFill>
              </a:rPr>
              <a:t>Розглянь фігури. Назви їх.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25" name="Прямокутник: округлені кути 1">
            <a:extLst>
              <a:ext uri="{FF2B5EF4-FFF2-40B4-BE49-F238E27FC236}">
                <a16:creationId xmlns:a16="http://schemas.microsoft.com/office/drawing/2014/main" xmlns="" id="{A8C1751C-CB12-44FF-885D-189166FA6A33}"/>
              </a:ext>
            </a:extLst>
          </p:cNvPr>
          <p:cNvSpPr/>
          <p:nvPr/>
        </p:nvSpPr>
        <p:spPr>
          <a:xfrm>
            <a:off x="345999" y="3653541"/>
            <a:ext cx="3105213" cy="650176"/>
          </a:xfrm>
          <a:prstGeom prst="roundRect">
            <a:avLst/>
          </a:prstGeom>
          <a:solidFill>
            <a:srgbClr val="FF3131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Ламана незамкнена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36" name="Прямокутник: округлені кути 1">
            <a:extLst>
              <a:ext uri="{FF2B5EF4-FFF2-40B4-BE49-F238E27FC236}">
                <a16:creationId xmlns:a16="http://schemas.microsoft.com/office/drawing/2014/main" xmlns="" id="{A8C1751C-CB12-44FF-885D-189166FA6A33}"/>
              </a:ext>
            </a:extLst>
          </p:cNvPr>
          <p:cNvSpPr/>
          <p:nvPr/>
        </p:nvSpPr>
        <p:spPr>
          <a:xfrm>
            <a:off x="3491281" y="4481537"/>
            <a:ext cx="2534945" cy="65017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Крива замкнена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37" name="Прямокутник: округлені кути 1">
            <a:extLst>
              <a:ext uri="{FF2B5EF4-FFF2-40B4-BE49-F238E27FC236}">
                <a16:creationId xmlns:a16="http://schemas.microsoft.com/office/drawing/2014/main" xmlns="" id="{A8C1751C-CB12-44FF-885D-189166FA6A33}"/>
              </a:ext>
            </a:extLst>
          </p:cNvPr>
          <p:cNvSpPr/>
          <p:nvPr/>
        </p:nvSpPr>
        <p:spPr>
          <a:xfrm>
            <a:off x="6872570" y="4539892"/>
            <a:ext cx="2778206" cy="65017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Ламана замкнена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38" name="Прямокутник: округлені кути 1">
            <a:extLst>
              <a:ext uri="{FF2B5EF4-FFF2-40B4-BE49-F238E27FC236}">
                <a16:creationId xmlns:a16="http://schemas.microsoft.com/office/drawing/2014/main" xmlns="" id="{A8C1751C-CB12-44FF-885D-189166FA6A33}"/>
              </a:ext>
            </a:extLst>
          </p:cNvPr>
          <p:cNvSpPr/>
          <p:nvPr/>
        </p:nvSpPr>
        <p:spPr>
          <a:xfrm>
            <a:off x="6630199" y="2169532"/>
            <a:ext cx="1056133" cy="650176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>
                <a:solidFill>
                  <a:srgbClr val="0070C0"/>
                </a:solidFill>
              </a:rPr>
              <a:t>6см</a:t>
            </a:r>
            <a:endParaRPr lang="uk-UA" sz="2800" b="1" i="1" dirty="0">
              <a:solidFill>
                <a:srgbClr val="0070C0"/>
              </a:solidFill>
            </a:endParaRPr>
          </a:p>
        </p:txBody>
      </p:sp>
      <p:sp>
        <p:nvSpPr>
          <p:cNvPr id="39" name="Прямокутник: округлені кути 1">
            <a:extLst>
              <a:ext uri="{FF2B5EF4-FFF2-40B4-BE49-F238E27FC236}">
                <a16:creationId xmlns:a16="http://schemas.microsoft.com/office/drawing/2014/main" xmlns="" id="{A8C1751C-CB12-44FF-885D-189166FA6A33}"/>
              </a:ext>
            </a:extLst>
          </p:cNvPr>
          <p:cNvSpPr/>
          <p:nvPr/>
        </p:nvSpPr>
        <p:spPr>
          <a:xfrm>
            <a:off x="8503140" y="2169532"/>
            <a:ext cx="1056133" cy="650176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>
                <a:solidFill>
                  <a:srgbClr val="0070C0"/>
                </a:solidFill>
              </a:rPr>
              <a:t>6см</a:t>
            </a:r>
            <a:endParaRPr lang="uk-UA" sz="2800" b="1" i="1" dirty="0">
              <a:solidFill>
                <a:srgbClr val="0070C0"/>
              </a:solidFill>
            </a:endParaRPr>
          </a:p>
        </p:txBody>
      </p:sp>
      <p:sp>
        <p:nvSpPr>
          <p:cNvPr id="40" name="Прямокутник: округлені кути 1">
            <a:extLst>
              <a:ext uri="{FF2B5EF4-FFF2-40B4-BE49-F238E27FC236}">
                <a16:creationId xmlns:a16="http://schemas.microsoft.com/office/drawing/2014/main" xmlns="" id="{A8C1751C-CB12-44FF-885D-189166FA6A33}"/>
              </a:ext>
            </a:extLst>
          </p:cNvPr>
          <p:cNvSpPr/>
          <p:nvPr/>
        </p:nvSpPr>
        <p:spPr>
          <a:xfrm>
            <a:off x="7728153" y="4039222"/>
            <a:ext cx="1056133" cy="528990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>
                <a:solidFill>
                  <a:srgbClr val="0070C0"/>
                </a:solidFill>
              </a:rPr>
              <a:t>3см</a:t>
            </a:r>
            <a:endParaRPr lang="uk-UA" sz="2800" b="1" i="1" dirty="0">
              <a:solidFill>
                <a:srgbClr val="0070C0"/>
              </a:solidFill>
            </a:endParaRPr>
          </a:p>
        </p:txBody>
      </p:sp>
      <p:sp>
        <p:nvSpPr>
          <p:cNvPr id="41" name="Прямокутник: округлені кути 1">
            <a:extLst>
              <a:ext uri="{FF2B5EF4-FFF2-40B4-BE49-F238E27FC236}">
                <a16:creationId xmlns:a16="http://schemas.microsoft.com/office/drawing/2014/main" xmlns="" id="{A8C1751C-CB12-44FF-885D-189166FA6A33}"/>
              </a:ext>
            </a:extLst>
          </p:cNvPr>
          <p:cNvSpPr/>
          <p:nvPr/>
        </p:nvSpPr>
        <p:spPr>
          <a:xfrm>
            <a:off x="6407733" y="5322687"/>
            <a:ext cx="3243043" cy="65017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>
                <a:solidFill>
                  <a:srgbClr val="0070C0"/>
                </a:solidFill>
              </a:rPr>
              <a:t>6см + 6см + 3см =</a:t>
            </a:r>
            <a:endParaRPr lang="uk-UA" sz="2800" b="1" i="1" dirty="0">
              <a:solidFill>
                <a:srgbClr val="0070C0"/>
              </a:solidFill>
            </a:endParaRPr>
          </a:p>
        </p:txBody>
      </p:sp>
      <p:sp>
        <p:nvSpPr>
          <p:cNvPr id="42" name="Прямокутник: округлені кути 1">
            <a:extLst>
              <a:ext uri="{FF2B5EF4-FFF2-40B4-BE49-F238E27FC236}">
                <a16:creationId xmlns:a16="http://schemas.microsoft.com/office/drawing/2014/main" xmlns="" id="{A8C1751C-CB12-44FF-885D-189166FA6A33}"/>
              </a:ext>
            </a:extLst>
          </p:cNvPr>
          <p:cNvSpPr/>
          <p:nvPr/>
        </p:nvSpPr>
        <p:spPr>
          <a:xfrm>
            <a:off x="9584828" y="5322687"/>
            <a:ext cx="1070863" cy="65017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>
                <a:solidFill>
                  <a:srgbClr val="0070C0"/>
                </a:solidFill>
              </a:rPr>
              <a:t>15см</a:t>
            </a:r>
            <a:endParaRPr lang="uk-UA" sz="2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783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6" grpId="0" animBg="1"/>
      <p:bldP spid="37" grpId="0" animBg="1"/>
      <p:bldP spid="38" grpId="0"/>
      <p:bldP spid="39" grpId="0"/>
      <p:bldP spid="40" grpId="0"/>
      <p:bldP spid="41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9822" y="494529"/>
            <a:ext cx="9782977" cy="67704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Вправа </a:t>
            </a:r>
            <a:r>
              <a:rPr lang="uk-UA" sz="3600" b="1" dirty="0" smtClean="0">
                <a:solidFill>
                  <a:schemeClr val="bg1"/>
                </a:solidFill>
              </a:rPr>
              <a:t>«Незакінчене речення». Рефлексія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75812" y="1238237"/>
            <a:ext cx="8049527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rgbClr val="7030A0"/>
                </a:solidFill>
              </a:rPr>
              <a:t>Сьогодні на уроці я дізнався/дізналась про…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rgbClr val="7030A0"/>
                </a:solidFill>
              </a:rPr>
              <a:t>Найбільш цікавим було…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rgbClr val="7030A0"/>
                </a:solidFill>
              </a:rPr>
              <a:t>Урок запам'ятався мені тим, що </a:t>
            </a:r>
            <a:r>
              <a:rPr lang="uk-UA" sz="2800" b="1" dirty="0" smtClean="0">
                <a:solidFill>
                  <a:srgbClr val="7030A0"/>
                </a:solidFill>
              </a:rPr>
              <a:t>…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1735" y="5139651"/>
            <a:ext cx="17526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Було </a:t>
            </a:r>
            <a:r>
              <a:rPr lang="uk-UA" sz="2400" b="1" dirty="0"/>
              <a:t>складно!</a:t>
            </a:r>
            <a:endParaRPr lang="ru-RU" sz="2400" b="1" dirty="0"/>
          </a:p>
        </p:txBody>
      </p:sp>
      <p:pic>
        <p:nvPicPr>
          <p:cNvPr id="1030" name="Picture 6" descr="D:\Картинки до тестів\Палець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54" y="2828094"/>
            <a:ext cx="1209563" cy="213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Картинки до тестів\Палець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323" y="2731243"/>
            <a:ext cx="1324930" cy="223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Картинки до тестів\Пальці 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441">
            <a:off x="5358958" y="2668330"/>
            <a:ext cx="1439140" cy="236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Картинки до тестів\Пальці 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1681">
            <a:off x="7345529" y="2694784"/>
            <a:ext cx="1545699" cy="235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Картинки до тестів\Пальці 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54">
            <a:off x="9498322" y="2815292"/>
            <a:ext cx="1651971" cy="222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7266518" y="5108308"/>
            <a:ext cx="1703725" cy="830997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/>
              <a:t>Все було легко! </a:t>
            </a:r>
            <a:endParaRPr lang="ru-RU" sz="24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587479" y="5084131"/>
            <a:ext cx="241261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Я </a:t>
            </a:r>
            <a:r>
              <a:rPr lang="uk-UA" sz="2400" b="1" dirty="0"/>
              <a:t>трошки </a:t>
            </a:r>
            <a:r>
              <a:rPr lang="uk-UA" sz="2400" b="1" dirty="0" smtClean="0"/>
              <a:t>втомилась /втомився! </a:t>
            </a:r>
            <a:endParaRPr lang="ru-RU" sz="24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9606890" y="5063579"/>
            <a:ext cx="1699089" cy="830997"/>
          </a:xfrm>
          <a:prstGeom prst="rect">
            <a:avLst/>
          </a:prstGeom>
          <a:solidFill>
            <a:srgbClr val="FF66F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У </a:t>
            </a:r>
            <a:r>
              <a:rPr lang="uk-UA" sz="2400" b="1" dirty="0"/>
              <a:t>мене все </a:t>
            </a:r>
            <a:r>
              <a:rPr lang="uk-UA" sz="2400" b="1" dirty="0" smtClean="0"/>
              <a:t>вийшло</a:t>
            </a:r>
            <a:endParaRPr lang="ru-RU" sz="24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246572" y="5084131"/>
            <a:ext cx="1612004" cy="830997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Було </a:t>
            </a:r>
            <a:r>
              <a:rPr lang="uk-UA" sz="2400" b="1" dirty="0"/>
              <a:t>цікаво!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692015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559846" y="627050"/>
            <a:ext cx="8884144" cy="860227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</a:t>
            </a:r>
            <a:r>
              <a:rPr lang="uk-UA" sz="4000" b="1" smtClean="0">
                <a:solidFill>
                  <a:schemeClr val="bg1"/>
                </a:solidFill>
              </a:rPr>
              <a:t>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кутник: округлені кути 5">
            <a:extLst>
              <a:ext uri="{FF2B5EF4-FFF2-40B4-BE49-F238E27FC236}">
                <a16:creationId xmlns:a16="http://schemas.microsoft.com/office/drawing/2014/main" xmlns="" id="{C4EE4BE1-144E-4946-B413-D677E72D2D9F}"/>
              </a:ext>
            </a:extLst>
          </p:cNvPr>
          <p:cNvSpPr/>
          <p:nvPr/>
        </p:nvSpPr>
        <p:spPr>
          <a:xfrm>
            <a:off x="1399374" y="2251967"/>
            <a:ext cx="5997998" cy="255389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rgbClr val="7030A0"/>
                </a:solidFill>
              </a:rPr>
              <a:t>Пролунав уже дзвінок,</a:t>
            </a:r>
          </a:p>
          <a:p>
            <a:pPr algn="ctr"/>
            <a:r>
              <a:rPr lang="uk-UA" sz="3600" b="1" dirty="0">
                <a:solidFill>
                  <a:srgbClr val="7030A0"/>
                </a:solidFill>
              </a:rPr>
              <a:t>Починається урок!</a:t>
            </a:r>
          </a:p>
          <a:p>
            <a:pPr algn="ctr"/>
            <a:r>
              <a:rPr lang="uk-UA" sz="3600" b="1" dirty="0">
                <a:solidFill>
                  <a:srgbClr val="7030A0"/>
                </a:solidFill>
              </a:rPr>
              <a:t>На </a:t>
            </a:r>
            <a:r>
              <a:rPr lang="uk-UA" sz="3600" b="1" dirty="0" err="1">
                <a:solidFill>
                  <a:srgbClr val="7030A0"/>
                </a:solidFill>
              </a:rPr>
              <a:t>уроці</a:t>
            </a:r>
            <a:r>
              <a:rPr lang="uk-UA" sz="3600" b="1" dirty="0">
                <a:solidFill>
                  <a:srgbClr val="7030A0"/>
                </a:solidFill>
              </a:rPr>
              <a:t> не куняй —</a:t>
            </a:r>
          </a:p>
          <a:p>
            <a:pPr algn="ctr"/>
            <a:r>
              <a:rPr lang="uk-UA" sz="3600" b="1" dirty="0">
                <a:solidFill>
                  <a:srgbClr val="7030A0"/>
                </a:solidFill>
              </a:rPr>
              <a:t>Математику вивчай!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8910693-AAD2-482B-AB87-C17123DDA7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86" t="17446" r="5490" b="7448"/>
          <a:stretch/>
        </p:blipFill>
        <p:spPr>
          <a:xfrm>
            <a:off x="7909656" y="2213928"/>
            <a:ext cx="2534333" cy="2629968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946417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76434" y="405931"/>
            <a:ext cx="10382491" cy="699789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</a:t>
            </a:r>
            <a:r>
              <a:rPr lang="uk-UA" sz="4000" b="1" dirty="0">
                <a:solidFill>
                  <a:schemeClr val="bg1"/>
                </a:solidFill>
              </a:rPr>
              <a:t>Дай мені 5</a:t>
            </a:r>
            <a:r>
              <a:rPr lang="uk-UA" sz="4000" b="1" dirty="0" smtClean="0">
                <a:solidFill>
                  <a:schemeClr val="bg1"/>
                </a:solidFill>
              </a:rPr>
              <a:t>»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3792" y="1324164"/>
            <a:ext cx="4297142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241300" algn="ctr"/>
            <a:r>
              <a:rPr lang="uk-UA" sz="2800" b="1" dirty="0" smtClean="0">
                <a:solidFill>
                  <a:schemeClr val="bg1"/>
                </a:solidFill>
              </a:rPr>
              <a:t>Вуха слухають. Один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31800" y="2160057"/>
            <a:ext cx="3835879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241300" algn="ctr"/>
            <a:r>
              <a:rPr lang="uk-UA" sz="2800" b="1" dirty="0" smtClean="0">
                <a:solidFill>
                  <a:schemeClr val="bg1"/>
                </a:solidFill>
              </a:rPr>
              <a:t>Ротик мовчить. Два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24530" y="2868355"/>
            <a:ext cx="3852808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241300" algn="ctr"/>
            <a:r>
              <a:rPr lang="uk-UA" sz="2800" b="1" dirty="0" smtClean="0">
                <a:solidFill>
                  <a:schemeClr val="bg1"/>
                </a:solidFill>
              </a:rPr>
              <a:t>Очі дивляться. Три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21452" y="3633929"/>
            <a:ext cx="5473862" cy="57888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Руки</a:t>
            </a:r>
            <a:r>
              <a:rPr lang="uk-UA" sz="2800" b="1" dirty="0">
                <a:solidFill>
                  <a:schemeClr val="bg1"/>
                </a:solidFill>
              </a:rPr>
              <a:t>, ноги не </a:t>
            </a:r>
            <a:r>
              <a:rPr lang="uk-UA" sz="2800" b="1" dirty="0" smtClean="0">
                <a:solidFill>
                  <a:schemeClr val="bg1"/>
                </a:solidFill>
              </a:rPr>
              <a:t>рухаються. Чотири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07923" y="4470554"/>
            <a:ext cx="4564048" cy="578882"/>
          </a:xfrm>
          <a:prstGeom prst="roundRect">
            <a:avLst/>
          </a:prstGeom>
          <a:solidFill>
            <a:srgbClr val="FF5050"/>
          </a:solidFill>
        </p:spPr>
        <p:txBody>
          <a:bodyPr wrap="square" rtlCol="0">
            <a:spAutoFit/>
          </a:bodyPr>
          <a:lstStyle/>
          <a:p>
            <a:pPr indent="241300" algn="ctr"/>
            <a:r>
              <a:rPr lang="uk-UA" sz="2800" b="1" dirty="0" smtClean="0">
                <a:solidFill>
                  <a:schemeClr val="bg1"/>
                </a:solidFill>
              </a:rPr>
              <a:t>Голова працює. П’ять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91639" y="5271766"/>
            <a:ext cx="279082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Дай мені 5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24" name="Picture 6" descr="D:\Картинки до тестів\Палець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635" y="1083569"/>
            <a:ext cx="958671" cy="169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7" descr="D:\Картинки до тестів\Палець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46" y="1111519"/>
            <a:ext cx="1088019" cy="183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D:\Картинки до тестів\Пальці 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441">
            <a:off x="10306528" y="2210727"/>
            <a:ext cx="1151741" cy="189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D:\Картинки до тестів\Пальці 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1681">
            <a:off x="1013885" y="3273990"/>
            <a:ext cx="1232796" cy="187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D:\Картинки до тестів\Пальці 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54">
            <a:off x="8721612" y="3959603"/>
            <a:ext cx="1313761" cy="176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344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890" y="599566"/>
            <a:ext cx="9893146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372030710"/>
              </p:ext>
            </p:extLst>
          </p:nvPr>
        </p:nvGraphicFramePr>
        <p:xfrm>
          <a:off x="583894" y="1577459"/>
          <a:ext cx="10851614" cy="427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2001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36247" y="554303"/>
            <a:ext cx="10300958" cy="68198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Полічи десятками від 10 до </a:t>
            </a:r>
            <a:r>
              <a:rPr lang="uk-UA" sz="4000" b="1" dirty="0" smtClean="0">
                <a:solidFill>
                  <a:schemeClr val="bg1"/>
                </a:solidFill>
              </a:rPr>
              <a:t>100, від 100 до 10  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FE0C122-3A3A-4E63-8C81-A3FFD4535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6210" y="2404669"/>
            <a:ext cx="2765781" cy="3947145"/>
          </a:xfrm>
          <a:prstGeom prst="rect">
            <a:avLst/>
          </a:prstGeom>
        </p:spPr>
      </p:pic>
      <p:sp>
        <p:nvSpPr>
          <p:cNvPr id="9" name="Звезда: 12 точек 8">
            <a:extLst>
              <a:ext uri="{FF2B5EF4-FFF2-40B4-BE49-F238E27FC236}">
                <a16:creationId xmlns:a16="http://schemas.microsoft.com/office/drawing/2014/main" xmlns="" id="{E7FE0882-92D0-4BEE-832C-878DCEA49992}"/>
              </a:ext>
            </a:extLst>
          </p:cNvPr>
          <p:cNvSpPr/>
          <p:nvPr/>
        </p:nvSpPr>
        <p:spPr>
          <a:xfrm>
            <a:off x="936247" y="1364511"/>
            <a:ext cx="1596004" cy="1504781"/>
          </a:xfrm>
          <a:prstGeom prst="star12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25" name="Звезда: 12 точек 24">
            <a:extLst>
              <a:ext uri="{FF2B5EF4-FFF2-40B4-BE49-F238E27FC236}">
                <a16:creationId xmlns:a16="http://schemas.microsoft.com/office/drawing/2014/main" xmlns="" id="{6A32F34D-0F23-4F60-8E11-6B1CC884EA97}"/>
              </a:ext>
            </a:extLst>
          </p:cNvPr>
          <p:cNvSpPr/>
          <p:nvPr/>
        </p:nvSpPr>
        <p:spPr>
          <a:xfrm>
            <a:off x="3221297" y="1272727"/>
            <a:ext cx="1596004" cy="1504781"/>
          </a:xfrm>
          <a:prstGeom prst="star12">
            <a:avLst/>
          </a:prstGeom>
          <a:solidFill>
            <a:srgbClr val="00B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28" name="Звезда: 12 точек 27">
            <a:extLst>
              <a:ext uri="{FF2B5EF4-FFF2-40B4-BE49-F238E27FC236}">
                <a16:creationId xmlns:a16="http://schemas.microsoft.com/office/drawing/2014/main" xmlns="" id="{F252DE43-D75B-4DDF-9F47-36D318E0E4A8}"/>
              </a:ext>
            </a:extLst>
          </p:cNvPr>
          <p:cNvSpPr/>
          <p:nvPr/>
        </p:nvSpPr>
        <p:spPr>
          <a:xfrm>
            <a:off x="5542345" y="1373107"/>
            <a:ext cx="1596004" cy="1504781"/>
          </a:xfrm>
          <a:prstGeom prst="star12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solidFill>
                  <a:srgbClr val="002060"/>
                </a:solidFill>
              </a:rPr>
              <a:t>30</a:t>
            </a:r>
          </a:p>
        </p:txBody>
      </p:sp>
      <p:sp>
        <p:nvSpPr>
          <p:cNvPr id="29" name="Звезда: 12 точек 28">
            <a:extLst>
              <a:ext uri="{FF2B5EF4-FFF2-40B4-BE49-F238E27FC236}">
                <a16:creationId xmlns:a16="http://schemas.microsoft.com/office/drawing/2014/main" xmlns="" id="{949A2B02-EC80-4B8D-B910-5FDBF78E5476}"/>
              </a:ext>
            </a:extLst>
          </p:cNvPr>
          <p:cNvSpPr/>
          <p:nvPr/>
        </p:nvSpPr>
        <p:spPr>
          <a:xfrm>
            <a:off x="7822746" y="1364511"/>
            <a:ext cx="1596004" cy="1504781"/>
          </a:xfrm>
          <a:prstGeom prst="star12">
            <a:avLst/>
          </a:prstGeom>
          <a:solidFill>
            <a:srgbClr val="00B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4400" b="1" dirty="0">
                <a:solidFill>
                  <a:schemeClr val="bg1"/>
                </a:solidFill>
              </a:rPr>
              <a:t>40</a:t>
            </a:r>
          </a:p>
        </p:txBody>
      </p:sp>
      <p:sp>
        <p:nvSpPr>
          <p:cNvPr id="30" name="Звезда: 12 точек 29">
            <a:extLst>
              <a:ext uri="{FF2B5EF4-FFF2-40B4-BE49-F238E27FC236}">
                <a16:creationId xmlns:a16="http://schemas.microsoft.com/office/drawing/2014/main" xmlns="" id="{32C31747-AFB9-40DE-BB68-85F06F5C7FD5}"/>
              </a:ext>
            </a:extLst>
          </p:cNvPr>
          <p:cNvSpPr/>
          <p:nvPr/>
        </p:nvSpPr>
        <p:spPr>
          <a:xfrm>
            <a:off x="2122544" y="2841454"/>
            <a:ext cx="1596004" cy="1504781"/>
          </a:xfrm>
          <a:prstGeom prst="star12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solidFill>
                  <a:srgbClr val="002060"/>
                </a:solidFill>
              </a:rPr>
              <a:t>50</a:t>
            </a:r>
          </a:p>
        </p:txBody>
      </p:sp>
      <p:sp>
        <p:nvSpPr>
          <p:cNvPr id="31" name="Звезда: 12 точек 30">
            <a:extLst>
              <a:ext uri="{FF2B5EF4-FFF2-40B4-BE49-F238E27FC236}">
                <a16:creationId xmlns:a16="http://schemas.microsoft.com/office/drawing/2014/main" xmlns="" id="{986DC1B3-EB9E-4B7F-AC2E-C4EC219E24A3}"/>
              </a:ext>
            </a:extLst>
          </p:cNvPr>
          <p:cNvSpPr/>
          <p:nvPr/>
        </p:nvSpPr>
        <p:spPr>
          <a:xfrm>
            <a:off x="4413207" y="2877888"/>
            <a:ext cx="1596004" cy="1504781"/>
          </a:xfrm>
          <a:prstGeom prst="star12">
            <a:avLst/>
          </a:prstGeom>
          <a:solidFill>
            <a:srgbClr val="00B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4400" b="1" dirty="0">
                <a:solidFill>
                  <a:schemeClr val="bg1"/>
                </a:solidFill>
              </a:rPr>
              <a:t>60</a:t>
            </a:r>
          </a:p>
        </p:txBody>
      </p:sp>
      <p:sp>
        <p:nvSpPr>
          <p:cNvPr id="32" name="Звезда: 12 точек 31">
            <a:extLst>
              <a:ext uri="{FF2B5EF4-FFF2-40B4-BE49-F238E27FC236}">
                <a16:creationId xmlns:a16="http://schemas.microsoft.com/office/drawing/2014/main" xmlns="" id="{80BAE49E-1A5B-4BFD-95A6-31E01EE8C3E1}"/>
              </a:ext>
            </a:extLst>
          </p:cNvPr>
          <p:cNvSpPr/>
          <p:nvPr/>
        </p:nvSpPr>
        <p:spPr>
          <a:xfrm>
            <a:off x="6684284" y="2836477"/>
            <a:ext cx="1596004" cy="1504781"/>
          </a:xfrm>
          <a:prstGeom prst="star12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solidFill>
                  <a:srgbClr val="002060"/>
                </a:solidFill>
              </a:rPr>
              <a:t>70</a:t>
            </a:r>
          </a:p>
        </p:txBody>
      </p:sp>
      <p:sp>
        <p:nvSpPr>
          <p:cNvPr id="33" name="Звезда: 12 точек 32">
            <a:extLst>
              <a:ext uri="{FF2B5EF4-FFF2-40B4-BE49-F238E27FC236}">
                <a16:creationId xmlns:a16="http://schemas.microsoft.com/office/drawing/2014/main" xmlns="" id="{C4D45015-3F56-483A-924D-425506EF4A6E}"/>
              </a:ext>
            </a:extLst>
          </p:cNvPr>
          <p:cNvSpPr/>
          <p:nvPr/>
        </p:nvSpPr>
        <p:spPr>
          <a:xfrm>
            <a:off x="1458690" y="4653648"/>
            <a:ext cx="1596004" cy="1504781"/>
          </a:xfrm>
          <a:prstGeom prst="star12">
            <a:avLst/>
          </a:prstGeom>
          <a:solidFill>
            <a:srgbClr val="00B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4400" b="1" dirty="0">
                <a:solidFill>
                  <a:schemeClr val="bg1"/>
                </a:solidFill>
              </a:rPr>
              <a:t>80</a:t>
            </a:r>
          </a:p>
        </p:txBody>
      </p:sp>
      <p:sp>
        <p:nvSpPr>
          <p:cNvPr id="34" name="Звезда: 12 точек 33">
            <a:extLst>
              <a:ext uri="{FF2B5EF4-FFF2-40B4-BE49-F238E27FC236}">
                <a16:creationId xmlns:a16="http://schemas.microsoft.com/office/drawing/2014/main" xmlns="" id="{ECE40D0F-C299-4384-9177-AEC7E11A8E9E}"/>
              </a:ext>
            </a:extLst>
          </p:cNvPr>
          <p:cNvSpPr/>
          <p:nvPr/>
        </p:nvSpPr>
        <p:spPr>
          <a:xfrm>
            <a:off x="4209196" y="4752939"/>
            <a:ext cx="1596004" cy="1504781"/>
          </a:xfrm>
          <a:prstGeom prst="star12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solidFill>
                  <a:srgbClr val="002060"/>
                </a:solidFill>
              </a:rPr>
              <a:t>90</a:t>
            </a:r>
          </a:p>
        </p:txBody>
      </p:sp>
      <p:sp>
        <p:nvSpPr>
          <p:cNvPr id="35" name="Звезда: 12 точек 34">
            <a:extLst>
              <a:ext uri="{FF2B5EF4-FFF2-40B4-BE49-F238E27FC236}">
                <a16:creationId xmlns:a16="http://schemas.microsoft.com/office/drawing/2014/main" xmlns="" id="{8BD3ECC8-0AF7-42B0-B075-5BA3898D2D21}"/>
              </a:ext>
            </a:extLst>
          </p:cNvPr>
          <p:cNvSpPr/>
          <p:nvPr/>
        </p:nvSpPr>
        <p:spPr>
          <a:xfrm>
            <a:off x="6817257" y="4445526"/>
            <a:ext cx="2010978" cy="1812194"/>
          </a:xfrm>
          <a:prstGeom prst="star12">
            <a:avLst/>
          </a:prstGeom>
          <a:solidFill>
            <a:srgbClr val="00B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4400" b="1" dirty="0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18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42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485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xmlns="" id="{A8C1751C-CB12-44FF-885D-189166FA6A33}"/>
              </a:ext>
            </a:extLst>
          </p:cNvPr>
          <p:cNvSpPr/>
          <p:nvPr/>
        </p:nvSpPr>
        <p:spPr>
          <a:xfrm>
            <a:off x="6352184" y="1278713"/>
            <a:ext cx="3928711" cy="5477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40, 70, 20, 90, 10, 60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xmlns="" id="{3D74329E-5CAA-490F-9A8E-9A7F5460A785}"/>
              </a:ext>
            </a:extLst>
          </p:cNvPr>
          <p:cNvSpPr/>
          <p:nvPr/>
        </p:nvSpPr>
        <p:spPr>
          <a:xfrm>
            <a:off x="1548829" y="406394"/>
            <a:ext cx="8732066" cy="71743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Математична розминка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Прямокутник: округлені кути 10">
            <a:extLst>
              <a:ext uri="{FF2B5EF4-FFF2-40B4-BE49-F238E27FC236}">
                <a16:creationId xmlns:a16="http://schemas.microsoft.com/office/drawing/2014/main" xmlns="" id="{6905F778-C0C7-4546-A0AF-C54C57176B52}"/>
              </a:ext>
            </a:extLst>
          </p:cNvPr>
          <p:cNvSpPr/>
          <p:nvPr/>
        </p:nvSpPr>
        <p:spPr>
          <a:xfrm>
            <a:off x="6352183" y="1873521"/>
            <a:ext cx="759225" cy="5477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30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3D74329E-5CAA-490F-9A8E-9A7F5460A785}"/>
              </a:ext>
            </a:extLst>
          </p:cNvPr>
          <p:cNvSpPr/>
          <p:nvPr/>
        </p:nvSpPr>
        <p:spPr>
          <a:xfrm>
            <a:off x="1548829" y="1298361"/>
            <a:ext cx="4366033" cy="5084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solidFill>
                  <a:schemeClr val="bg1"/>
                </a:solidFill>
              </a:rPr>
              <a:t>Зменши</a:t>
            </a:r>
            <a:r>
              <a:rPr lang="uk-UA" sz="2400" b="1" dirty="0" smtClean="0">
                <a:solidFill>
                  <a:schemeClr val="bg1"/>
                </a:solidFill>
              </a:rPr>
              <a:t> на 10 кожне число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4" name="Прямокутник: округлені кути 10">
            <a:extLst>
              <a:ext uri="{FF2B5EF4-FFF2-40B4-BE49-F238E27FC236}">
                <a16:creationId xmlns:a16="http://schemas.microsoft.com/office/drawing/2014/main" xmlns="" id="{6905F778-C0C7-4546-A0AF-C54C57176B52}"/>
              </a:ext>
            </a:extLst>
          </p:cNvPr>
          <p:cNvSpPr/>
          <p:nvPr/>
        </p:nvSpPr>
        <p:spPr>
          <a:xfrm>
            <a:off x="7008095" y="1873521"/>
            <a:ext cx="759225" cy="5477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60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5" name="Прямокутник: округлені кути 10">
            <a:extLst>
              <a:ext uri="{FF2B5EF4-FFF2-40B4-BE49-F238E27FC236}">
                <a16:creationId xmlns:a16="http://schemas.microsoft.com/office/drawing/2014/main" xmlns="" id="{6905F778-C0C7-4546-A0AF-C54C57176B52}"/>
              </a:ext>
            </a:extLst>
          </p:cNvPr>
          <p:cNvSpPr/>
          <p:nvPr/>
        </p:nvSpPr>
        <p:spPr>
          <a:xfrm>
            <a:off x="7635117" y="1842041"/>
            <a:ext cx="759225" cy="5477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10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6" name="Прямокутник: округлені кути 10">
            <a:extLst>
              <a:ext uri="{FF2B5EF4-FFF2-40B4-BE49-F238E27FC236}">
                <a16:creationId xmlns:a16="http://schemas.microsoft.com/office/drawing/2014/main" xmlns="" id="{6905F778-C0C7-4546-A0AF-C54C57176B52}"/>
              </a:ext>
            </a:extLst>
          </p:cNvPr>
          <p:cNvSpPr/>
          <p:nvPr/>
        </p:nvSpPr>
        <p:spPr>
          <a:xfrm>
            <a:off x="8316539" y="1842041"/>
            <a:ext cx="759225" cy="5477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80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7" name="Прямокутник: округлені кути 10">
            <a:extLst>
              <a:ext uri="{FF2B5EF4-FFF2-40B4-BE49-F238E27FC236}">
                <a16:creationId xmlns:a16="http://schemas.microsoft.com/office/drawing/2014/main" xmlns="" id="{6905F778-C0C7-4546-A0AF-C54C57176B52}"/>
              </a:ext>
            </a:extLst>
          </p:cNvPr>
          <p:cNvSpPr/>
          <p:nvPr/>
        </p:nvSpPr>
        <p:spPr>
          <a:xfrm>
            <a:off x="8946133" y="1842041"/>
            <a:ext cx="610580" cy="5477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0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8" name="Прямокутник: округлені кути 10">
            <a:extLst>
              <a:ext uri="{FF2B5EF4-FFF2-40B4-BE49-F238E27FC236}">
                <a16:creationId xmlns:a16="http://schemas.microsoft.com/office/drawing/2014/main" xmlns="" id="{6905F778-C0C7-4546-A0AF-C54C57176B52}"/>
              </a:ext>
            </a:extLst>
          </p:cNvPr>
          <p:cNvSpPr/>
          <p:nvPr/>
        </p:nvSpPr>
        <p:spPr>
          <a:xfrm>
            <a:off x="9482390" y="1806766"/>
            <a:ext cx="759225" cy="5477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50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48829" y="1921694"/>
            <a:ext cx="4366033" cy="9360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Розклади на розрядні доданки кожне з чисел:</a:t>
            </a:r>
          </a:p>
        </p:txBody>
      </p:sp>
      <p:sp>
        <p:nvSpPr>
          <p:cNvPr id="20" name="Прямокутник: округлені кути 10">
            <a:extLst>
              <a:ext uri="{FF2B5EF4-FFF2-40B4-BE49-F238E27FC236}">
                <a16:creationId xmlns:a16="http://schemas.microsoft.com/office/drawing/2014/main" xmlns="" id="{6905F778-C0C7-4546-A0AF-C54C57176B52}"/>
              </a:ext>
            </a:extLst>
          </p:cNvPr>
          <p:cNvSpPr/>
          <p:nvPr/>
        </p:nvSpPr>
        <p:spPr>
          <a:xfrm>
            <a:off x="1547861" y="2973298"/>
            <a:ext cx="2669663" cy="272242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67 = __ + _ 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91 = __ + _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32 = __ + _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74 = __ + _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55 = __ + _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190040" y="2538961"/>
            <a:ext cx="4275469" cy="6376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Обчисли суми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23" name="Прямокутник: округлені кути 10">
            <a:extLst>
              <a:ext uri="{FF2B5EF4-FFF2-40B4-BE49-F238E27FC236}">
                <a16:creationId xmlns:a16="http://schemas.microsoft.com/office/drawing/2014/main" xmlns="" id="{6905F778-C0C7-4546-A0AF-C54C57176B52}"/>
              </a:ext>
            </a:extLst>
          </p:cNvPr>
          <p:cNvSpPr/>
          <p:nvPr/>
        </p:nvSpPr>
        <p:spPr>
          <a:xfrm>
            <a:off x="6190040" y="3272011"/>
            <a:ext cx="4297941" cy="172964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50 + </a:t>
            </a:r>
            <a:r>
              <a:rPr lang="uk-UA" sz="3200" b="1" dirty="0">
                <a:solidFill>
                  <a:schemeClr val="bg1"/>
                </a:solidFill>
              </a:rPr>
              <a:t>4 =           70 + 5 </a:t>
            </a:r>
            <a:r>
              <a:rPr lang="uk-UA" sz="3200" b="1" dirty="0" smtClean="0">
                <a:solidFill>
                  <a:schemeClr val="bg1"/>
                </a:solidFill>
              </a:rPr>
              <a:t>=          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30 + </a:t>
            </a:r>
            <a:r>
              <a:rPr lang="uk-UA" sz="3200" b="1" dirty="0">
                <a:solidFill>
                  <a:schemeClr val="bg1"/>
                </a:solidFill>
              </a:rPr>
              <a:t>9 =         60 + 30 </a:t>
            </a:r>
            <a:r>
              <a:rPr lang="uk-UA" sz="3200" b="1" dirty="0" smtClean="0">
                <a:solidFill>
                  <a:schemeClr val="bg1"/>
                </a:solidFill>
              </a:rPr>
              <a:t>=  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90 + 3 =          40 + 20 =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340672" y="5059987"/>
            <a:ext cx="4275469" cy="63765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По дві рівності </a:t>
            </a:r>
            <a:r>
              <a:rPr lang="uk-UA" sz="2400" b="1" dirty="0" err="1" smtClean="0">
                <a:solidFill>
                  <a:srgbClr val="7030A0"/>
                </a:solidFill>
              </a:rPr>
              <a:t>запиши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432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xmlns="" id="{A8C1751C-CB12-44FF-885D-189166FA6A33}"/>
              </a:ext>
            </a:extLst>
          </p:cNvPr>
          <p:cNvSpPr/>
          <p:nvPr/>
        </p:nvSpPr>
        <p:spPr>
          <a:xfrm>
            <a:off x="2049138" y="2127617"/>
            <a:ext cx="2243669" cy="177745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50 + 6 =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56 – 6 = 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56 – 50 =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xmlns="" id="{3D74329E-5CAA-490F-9A8E-9A7F5460A785}"/>
              </a:ext>
            </a:extLst>
          </p:cNvPr>
          <p:cNvSpPr/>
          <p:nvPr/>
        </p:nvSpPr>
        <p:spPr>
          <a:xfrm>
            <a:off x="1041400" y="483587"/>
            <a:ext cx="9931399" cy="71743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Взаємозв’язок додавання і віднімання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3D74329E-5CAA-490F-9A8E-9A7F5460A785}"/>
              </a:ext>
            </a:extLst>
          </p:cNvPr>
          <p:cNvSpPr/>
          <p:nvPr/>
        </p:nvSpPr>
        <p:spPr>
          <a:xfrm>
            <a:off x="1123721" y="1298361"/>
            <a:ext cx="9849078" cy="76179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Пригадай взаємозв’язок дій додавання </a:t>
            </a:r>
            <a:r>
              <a:rPr lang="uk-UA" sz="2400" b="1" dirty="0">
                <a:solidFill>
                  <a:srgbClr val="7030A0"/>
                </a:solidFill>
              </a:rPr>
              <a:t>і </a:t>
            </a:r>
            <a:r>
              <a:rPr lang="uk-UA" sz="2400" b="1" dirty="0" smtClean="0">
                <a:solidFill>
                  <a:srgbClr val="7030A0"/>
                </a:solidFill>
              </a:rPr>
              <a:t>віднімання. Обчисли </a:t>
            </a:r>
            <a:r>
              <a:rPr lang="uk-UA" sz="2400" b="1" dirty="0" smtClean="0">
                <a:solidFill>
                  <a:srgbClr val="7030A0"/>
                </a:solidFill>
              </a:rPr>
              <a:t>суми та за їх значеннями знайди </a:t>
            </a:r>
            <a:r>
              <a:rPr lang="uk-UA" sz="2400" b="1" dirty="0" smtClean="0">
                <a:solidFill>
                  <a:srgbClr val="7030A0"/>
                </a:solidFill>
              </a:rPr>
              <a:t>різниці. Одну з груп рівнянь </a:t>
            </a:r>
            <a:r>
              <a:rPr lang="uk-UA" sz="2400" b="1" dirty="0" err="1" smtClean="0">
                <a:solidFill>
                  <a:srgbClr val="7030A0"/>
                </a:solidFill>
              </a:rPr>
              <a:t>запиши</a:t>
            </a:r>
            <a:r>
              <a:rPr lang="uk-UA" sz="2400" b="1" dirty="0" smtClean="0">
                <a:solidFill>
                  <a:srgbClr val="7030A0"/>
                </a:solidFill>
              </a:rPr>
              <a:t>. 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24" name="Прямокутник: округлені кути 1">
            <a:extLst>
              <a:ext uri="{FF2B5EF4-FFF2-40B4-BE49-F238E27FC236}">
                <a16:creationId xmlns:a16="http://schemas.microsoft.com/office/drawing/2014/main" xmlns="" id="{A8C1751C-CB12-44FF-885D-189166FA6A33}"/>
              </a:ext>
            </a:extLst>
          </p:cNvPr>
          <p:cNvSpPr/>
          <p:nvPr/>
        </p:nvSpPr>
        <p:spPr>
          <a:xfrm>
            <a:off x="4839207" y="2127618"/>
            <a:ext cx="2243669" cy="177745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70 + 7 =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__ – _ = 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__ – _ =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5" name="Прямокутник: округлені кути 1">
            <a:extLst>
              <a:ext uri="{FF2B5EF4-FFF2-40B4-BE49-F238E27FC236}">
                <a16:creationId xmlns:a16="http://schemas.microsoft.com/office/drawing/2014/main" xmlns="" id="{A8C1751C-CB12-44FF-885D-189166FA6A33}"/>
              </a:ext>
            </a:extLst>
          </p:cNvPr>
          <p:cNvSpPr/>
          <p:nvPr/>
        </p:nvSpPr>
        <p:spPr>
          <a:xfrm>
            <a:off x="7629279" y="2127618"/>
            <a:ext cx="2243669" cy="177745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90 + 10 =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__ – _ = 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__ – _ =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4">
            <a:extLst>
              <a:ext uri="{FF2B5EF4-FFF2-40B4-BE49-F238E27FC236}">
                <a16:creationId xmlns:a16="http://schemas.microsoft.com/office/drawing/2014/main" xmlns="" id="{3D74329E-5CAA-490F-9A8E-9A7F5460A785}"/>
              </a:ext>
            </a:extLst>
          </p:cNvPr>
          <p:cNvSpPr/>
          <p:nvPr/>
        </p:nvSpPr>
        <p:spPr>
          <a:xfrm>
            <a:off x="1123721" y="3949791"/>
            <a:ext cx="2700124" cy="53227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Порівняй </a:t>
            </a:r>
            <a:r>
              <a:rPr lang="uk-UA" sz="2400" b="1" dirty="0" smtClean="0">
                <a:solidFill>
                  <a:srgbClr val="7030A0"/>
                </a:solidFill>
              </a:rPr>
              <a:t>.  </a:t>
            </a:r>
            <a:r>
              <a:rPr lang="uk-UA" sz="3200" b="1" dirty="0" smtClean="0">
                <a:solidFill>
                  <a:srgbClr val="7030A0"/>
                </a:solidFill>
              </a:rPr>
              <a:t>&gt; &lt; =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27" name="Прямокутник: округлені кути 1">
            <a:extLst>
              <a:ext uri="{FF2B5EF4-FFF2-40B4-BE49-F238E27FC236}">
                <a16:creationId xmlns:a16="http://schemas.microsoft.com/office/drawing/2014/main" xmlns="" id="{A8C1751C-CB12-44FF-885D-189166FA6A33}"/>
              </a:ext>
            </a:extLst>
          </p:cNvPr>
          <p:cNvSpPr/>
          <p:nvPr/>
        </p:nvSpPr>
        <p:spPr>
          <a:xfrm>
            <a:off x="1332072" y="4636303"/>
            <a:ext cx="2491773" cy="130179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55 __ 55 – 5 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80 __ 98 – 8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8" name="Прямокутник: округлені кути 1">
            <a:extLst>
              <a:ext uri="{FF2B5EF4-FFF2-40B4-BE49-F238E27FC236}">
                <a16:creationId xmlns:a16="http://schemas.microsoft.com/office/drawing/2014/main" xmlns="" id="{A8C1751C-CB12-44FF-885D-189166FA6A33}"/>
              </a:ext>
            </a:extLst>
          </p:cNvPr>
          <p:cNvSpPr/>
          <p:nvPr/>
        </p:nvSpPr>
        <p:spPr>
          <a:xfrm>
            <a:off x="4567039" y="4644585"/>
            <a:ext cx="2466115" cy="130179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34 – 4 __ 40 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78 – 8 __80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9" name="Прямокутник: округлені кути 1">
            <a:extLst>
              <a:ext uri="{FF2B5EF4-FFF2-40B4-BE49-F238E27FC236}">
                <a16:creationId xmlns:a16="http://schemas.microsoft.com/office/drawing/2014/main" xmlns="" id="{A8C1751C-CB12-44FF-885D-189166FA6A33}"/>
              </a:ext>
            </a:extLst>
          </p:cNvPr>
          <p:cNvSpPr/>
          <p:nvPr/>
        </p:nvSpPr>
        <p:spPr>
          <a:xfrm>
            <a:off x="7486059" y="4636303"/>
            <a:ext cx="3486740" cy="130179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30 + 0 __ 30 – 0   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100 – 10 __90 – 10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99917" y="4757508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&gt;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34077" y="5237489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&lt;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799115" y="4716082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&lt;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800096" y="5245770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&lt;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739521" y="4702423"/>
            <a:ext cx="3898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9122640" y="5202295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&gt;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3D74329E-5CAA-490F-9A8E-9A7F5460A785}"/>
              </a:ext>
            </a:extLst>
          </p:cNvPr>
          <p:cNvSpPr/>
          <p:nvPr/>
        </p:nvSpPr>
        <p:spPr>
          <a:xfrm>
            <a:off x="4016629" y="3949791"/>
            <a:ext cx="5645164" cy="53227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Нижній рядок </a:t>
            </a:r>
            <a:r>
              <a:rPr lang="uk-UA" sz="2400" b="1" dirty="0" err="1" smtClean="0">
                <a:solidFill>
                  <a:srgbClr val="7030A0"/>
                </a:solidFill>
              </a:rPr>
              <a:t>нерівностей</a:t>
            </a:r>
            <a:r>
              <a:rPr lang="uk-UA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 err="1" smtClean="0">
                <a:solidFill>
                  <a:srgbClr val="7030A0"/>
                </a:solidFill>
              </a:rPr>
              <a:t>запиши</a:t>
            </a:r>
            <a:endParaRPr lang="uk-UA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553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" grpId="0"/>
      <p:bldP spid="4" grpId="0"/>
      <p:bldP spid="30" grpId="0"/>
      <p:bldP spid="31" grpId="0"/>
      <p:bldP spid="6" grpId="0"/>
      <p:bldP spid="32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47D0732-F5B0-4FB9-B0FE-6DAF7C1326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" t="618" r="64500" b="58315"/>
          <a:stretch/>
        </p:blipFill>
        <p:spPr>
          <a:xfrm>
            <a:off x="720003" y="1358660"/>
            <a:ext cx="6912000" cy="456408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6A2076DD-4D61-4B5D-BE9B-F922EC19D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258" y="1150836"/>
            <a:ext cx="2705164" cy="138136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CF6E863E-7C85-4BA0-AEDA-4C5106583D2C}"/>
              </a:ext>
            </a:extLst>
          </p:cNvPr>
          <p:cNvSpPr txBox="1"/>
          <p:nvPr/>
        </p:nvSpPr>
        <p:spPr>
          <a:xfrm>
            <a:off x="882272" y="5181119"/>
            <a:ext cx="7033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rgbClr val="7030A0"/>
                </a:solidFill>
              </a:rPr>
              <a:t>Відповідь: </a:t>
            </a:r>
            <a:r>
              <a:rPr lang="uk-UA" sz="3600" dirty="0" smtClean="0">
                <a:solidFill>
                  <a:srgbClr val="7030A0"/>
                </a:solidFill>
              </a:rPr>
              <a:t>3 кактуси у Світлани.</a:t>
            </a:r>
            <a:endParaRPr lang="uk-UA" sz="3600" dirty="0">
              <a:solidFill>
                <a:srgbClr val="7030A0"/>
              </a:solidFill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158A2120-B6E2-4C75-AADB-6C9B88001D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29A88D09-0357-48CC-B348-2CB67C27244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B013BE5C-B52A-4F5B-8B89-7952786A51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9669B4B7-5A1D-493C-8D47-A7E57046EA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AEC967A1-53D5-4102-8E1D-46083584131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6DD503D7-DD9C-4769-BAD0-B8BFEAB1DE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2F8292A9-6640-4257-A3B0-B08DC932A12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707B1E59-E738-4026-A128-9D9CBB0936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sp>
        <p:nvSpPr>
          <p:cNvPr id="43" name="Прямоугольник: скругленные углы 7">
            <a:extLst>
              <a:ext uri="{FF2B5EF4-FFF2-40B4-BE49-F238E27FC236}">
                <a16:creationId xmlns="" xmlns:a16="http://schemas.microsoft.com/office/drawing/2014/main" id="{20F3DC87-8650-411D-8F0A-74E162DE7613}"/>
              </a:ext>
            </a:extLst>
          </p:cNvPr>
          <p:cNvSpPr/>
          <p:nvPr/>
        </p:nvSpPr>
        <p:spPr>
          <a:xfrm>
            <a:off x="7403488" y="1374447"/>
            <a:ext cx="3827220" cy="21099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FFFF00"/>
                </a:solidFill>
              </a:rPr>
              <a:t>У Лесі 8</a:t>
            </a:r>
            <a:r>
              <a:rPr lang="uk-UA" sz="2400" dirty="0"/>
              <a:t> кімнатних </a:t>
            </a:r>
            <a:r>
              <a:rPr lang="uk-UA" sz="2400" dirty="0">
                <a:solidFill>
                  <a:srgbClr val="FFFF00"/>
                </a:solidFill>
              </a:rPr>
              <a:t>рослин</a:t>
            </a:r>
            <a:r>
              <a:rPr lang="uk-UA" sz="2400" dirty="0"/>
              <a:t>. Із них  - </a:t>
            </a:r>
            <a:r>
              <a:rPr lang="uk-UA" sz="2400" dirty="0">
                <a:solidFill>
                  <a:srgbClr val="FFFF00"/>
                </a:solidFill>
              </a:rPr>
              <a:t>3 герані</a:t>
            </a:r>
            <a:r>
              <a:rPr lang="uk-UA" sz="2400" dirty="0"/>
              <a:t>, а </a:t>
            </a:r>
            <a:r>
              <a:rPr lang="uk-UA" sz="2400" dirty="0">
                <a:solidFill>
                  <a:srgbClr val="FFFF00"/>
                </a:solidFill>
              </a:rPr>
              <a:t>решта – кактуси</a:t>
            </a:r>
            <a:r>
              <a:rPr lang="uk-UA" sz="2400" dirty="0"/>
              <a:t>. </a:t>
            </a:r>
            <a:r>
              <a:rPr lang="uk-UA" sz="2400" dirty="0">
                <a:solidFill>
                  <a:srgbClr val="FFFF00"/>
                </a:solidFill>
              </a:rPr>
              <a:t>У Світлани на 2 кактуси менше</a:t>
            </a:r>
            <a:r>
              <a:rPr lang="uk-UA" sz="2400" dirty="0"/>
              <a:t>, ніж у Лесі. </a:t>
            </a:r>
            <a:r>
              <a:rPr lang="uk-UA" sz="2400" dirty="0">
                <a:solidFill>
                  <a:srgbClr val="FFFF00"/>
                </a:solidFill>
              </a:rPr>
              <a:t>Скільки кактусів у Світлани</a:t>
            </a:r>
            <a:r>
              <a:rPr lang="uk-UA" sz="2400" dirty="0"/>
              <a:t>?</a:t>
            </a:r>
            <a:endParaRPr lang="uk-UA" sz="2800" dirty="0"/>
          </a:p>
        </p:txBody>
      </p:sp>
      <p:sp>
        <p:nvSpPr>
          <p:cNvPr id="40" name="Прямоугольник: скругленные углы 7">
            <a:extLst>
              <a:ext uri="{FF2B5EF4-FFF2-40B4-BE49-F238E27FC236}">
                <a16:creationId xmlns="" xmlns:a16="http://schemas.microsoft.com/office/drawing/2014/main" id="{20F3DC87-8650-411D-8F0A-74E162DE7613}"/>
              </a:ext>
            </a:extLst>
          </p:cNvPr>
          <p:cNvSpPr/>
          <p:nvPr/>
        </p:nvSpPr>
        <p:spPr>
          <a:xfrm>
            <a:off x="921447" y="2011356"/>
            <a:ext cx="3094378" cy="1397585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dirty="0" smtClean="0">
                <a:solidFill>
                  <a:srgbClr val="7030A0"/>
                </a:solidFill>
              </a:rPr>
              <a:t>Герані  – 3 р.</a:t>
            </a:r>
          </a:p>
          <a:p>
            <a:r>
              <a:rPr lang="uk-UA" sz="3600" dirty="0" smtClean="0">
                <a:solidFill>
                  <a:srgbClr val="7030A0"/>
                </a:solidFill>
              </a:rPr>
              <a:t>Кактуси </a:t>
            </a:r>
            <a:r>
              <a:rPr lang="uk-UA" sz="3600" dirty="0">
                <a:solidFill>
                  <a:srgbClr val="7030A0"/>
                </a:solidFill>
              </a:rPr>
              <a:t>– </a:t>
            </a:r>
            <a:r>
              <a:rPr lang="uk-UA" sz="3600" dirty="0" smtClean="0">
                <a:solidFill>
                  <a:srgbClr val="7030A0"/>
                </a:solidFill>
              </a:rPr>
              <a:t>? р.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882272" y="494529"/>
            <a:ext cx="10348436" cy="7557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Розв’яжи задачу 245 (усно)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42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72517" y="3977990"/>
            <a:ext cx="7699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 1)</a:t>
            </a:r>
            <a:endParaRPr lang="ru-RU" sz="3600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1507193" y="3977990"/>
            <a:ext cx="16110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 8 – 3 =</a:t>
            </a:r>
            <a:endParaRPr lang="ru-RU" sz="3600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905565" y="4573528"/>
            <a:ext cx="7699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 2)</a:t>
            </a:r>
            <a:endParaRPr lang="ru-RU" sz="3600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1507192" y="4546023"/>
            <a:ext cx="16204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 5 – 2 =</a:t>
            </a:r>
            <a:endParaRPr lang="ru-RU" sz="3600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2767265" y="3960248"/>
            <a:ext cx="14087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 </a:t>
            </a:r>
            <a:r>
              <a:rPr lang="uk-UA" sz="3600" dirty="0">
                <a:solidFill>
                  <a:srgbClr val="7030A0"/>
                </a:solidFill>
              </a:rPr>
              <a:t>5</a:t>
            </a:r>
            <a:r>
              <a:rPr lang="uk-UA" sz="3600" dirty="0" smtClean="0">
                <a:solidFill>
                  <a:srgbClr val="7030A0"/>
                </a:solidFill>
              </a:rPr>
              <a:t> (к.)</a:t>
            </a:r>
            <a:endParaRPr lang="ru-RU" sz="3600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2894422" y="4549358"/>
            <a:ext cx="13489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3 (к.)</a:t>
            </a:r>
            <a:endParaRPr lang="ru-RU" sz="3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087126" y="2420032"/>
            <a:ext cx="8819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8 р.</a:t>
            </a:r>
            <a:endParaRPr lang="ru-RU" sz="3600" dirty="0"/>
          </a:p>
        </p:txBody>
      </p:sp>
      <p:sp>
        <p:nvSpPr>
          <p:cNvPr id="3" name="Правая фигурная скобка 2"/>
          <p:cNvSpPr/>
          <p:nvPr/>
        </p:nvSpPr>
        <p:spPr>
          <a:xfrm>
            <a:off x="3746299" y="2261067"/>
            <a:ext cx="116685" cy="991518"/>
          </a:xfrm>
          <a:prstGeom prst="rightBrac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7">
            <a:extLst>
              <a:ext uri="{FF2B5EF4-FFF2-40B4-BE49-F238E27FC236}">
                <a16:creationId xmlns="" xmlns:a16="http://schemas.microsoft.com/office/drawing/2014/main" id="{20F3DC87-8650-411D-8F0A-74E162DE7613}"/>
              </a:ext>
            </a:extLst>
          </p:cNvPr>
          <p:cNvSpPr/>
          <p:nvPr/>
        </p:nvSpPr>
        <p:spPr>
          <a:xfrm>
            <a:off x="905566" y="3176628"/>
            <a:ext cx="4241158" cy="92815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dirty="0" smtClean="0">
                <a:solidFill>
                  <a:srgbClr val="7030A0"/>
                </a:solidFill>
              </a:rPr>
              <a:t>Кактуси – </a:t>
            </a:r>
            <a:r>
              <a:rPr lang="uk-UA" sz="3600" dirty="0" smtClean="0">
                <a:solidFill>
                  <a:srgbClr val="FF0000"/>
                </a:solidFill>
              </a:rPr>
              <a:t>?, </a:t>
            </a:r>
            <a:r>
              <a:rPr lang="uk-UA" sz="3600" dirty="0" smtClean="0">
                <a:solidFill>
                  <a:srgbClr val="7030A0"/>
                </a:solidFill>
              </a:rPr>
              <a:t>на 2к. &lt; </a:t>
            </a:r>
            <a:endParaRPr lang="uk-UA" sz="3600" dirty="0" smtClean="0">
              <a:solidFill>
                <a:srgbClr val="FF000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5022442" y="3085274"/>
            <a:ext cx="0" cy="625383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3949047" y="3085274"/>
            <a:ext cx="1073395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CA332D33-2A8D-4CAE-8F8E-3F265A72ED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30895" y="3626269"/>
            <a:ext cx="1799813" cy="189056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73E43D16-0A99-4804-9DC5-5830A82255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14848" y="3626269"/>
            <a:ext cx="1802249" cy="1926869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674247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0" grpId="0"/>
      <p:bldP spid="70" grpId="0"/>
      <p:bldP spid="71" grpId="0"/>
      <p:bldP spid="72" grpId="0"/>
      <p:bldP spid="73" grpId="0"/>
      <p:bldP spid="74" grpId="0"/>
      <p:bldP spid="75" grpId="0"/>
      <p:bldP spid="2" grpId="0"/>
      <p:bldP spid="3" grpId="0" animBg="1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47D0732-F5B0-4FB9-B0FE-6DAF7C1326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" t="618" r="64500" b="58315"/>
          <a:stretch/>
        </p:blipFill>
        <p:spPr>
          <a:xfrm>
            <a:off x="720003" y="1358660"/>
            <a:ext cx="6912000" cy="456408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6A2076DD-4D61-4B5D-BE9B-F922EC19D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258" y="1150836"/>
            <a:ext cx="2705164" cy="138136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CF6E863E-7C85-4BA0-AEDA-4C5106583D2C}"/>
              </a:ext>
            </a:extLst>
          </p:cNvPr>
          <p:cNvSpPr txBox="1"/>
          <p:nvPr/>
        </p:nvSpPr>
        <p:spPr>
          <a:xfrm>
            <a:off x="882272" y="5181119"/>
            <a:ext cx="6631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rgbClr val="7030A0"/>
                </a:solidFill>
              </a:rPr>
              <a:t>Відповідь: 12 яблук для пирога.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158A2120-B6E2-4C75-AADB-6C9B88001D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29A88D09-0357-48CC-B348-2CB67C27244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B013BE5C-B52A-4F5B-8B89-7952786A51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9669B4B7-5A1D-493C-8D47-A7E57046EA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AEC967A1-53D5-4102-8E1D-46083584131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6DD503D7-DD9C-4769-BAD0-B8BFEAB1DE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2F8292A9-6640-4257-A3B0-B08DC932A12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707B1E59-E738-4026-A128-9D9CBB0936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sp>
        <p:nvSpPr>
          <p:cNvPr id="43" name="Прямоугольник: скругленные углы 7">
            <a:extLst>
              <a:ext uri="{FF2B5EF4-FFF2-40B4-BE49-F238E27FC236}">
                <a16:creationId xmlns="" xmlns:a16="http://schemas.microsoft.com/office/drawing/2014/main" id="{20F3DC87-8650-411D-8F0A-74E162DE7613}"/>
              </a:ext>
            </a:extLst>
          </p:cNvPr>
          <p:cNvSpPr/>
          <p:nvPr/>
        </p:nvSpPr>
        <p:spPr>
          <a:xfrm>
            <a:off x="7149946" y="1343132"/>
            <a:ext cx="4080761" cy="27303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FFFF00"/>
                </a:solidFill>
              </a:rPr>
              <a:t>Для </a:t>
            </a:r>
            <a:r>
              <a:rPr lang="uk-UA" sz="2400" dirty="0">
                <a:solidFill>
                  <a:schemeClr val="bg1"/>
                </a:solidFill>
              </a:rPr>
              <a:t>приготування</a:t>
            </a:r>
            <a:r>
              <a:rPr lang="uk-UA" sz="2400" dirty="0">
                <a:solidFill>
                  <a:srgbClr val="FFFF00"/>
                </a:solidFill>
              </a:rPr>
              <a:t> компоту </a:t>
            </a:r>
            <a:r>
              <a:rPr lang="uk-UA" sz="2400" dirty="0">
                <a:solidFill>
                  <a:schemeClr val="bg1"/>
                </a:solidFill>
              </a:rPr>
              <a:t>взяли</a:t>
            </a:r>
            <a:r>
              <a:rPr lang="uk-UA" sz="2400" dirty="0">
                <a:solidFill>
                  <a:srgbClr val="FFFF00"/>
                </a:solidFill>
              </a:rPr>
              <a:t> 15 фруктів. Із них – 8груш, а решта – яблука. Для </a:t>
            </a:r>
            <a:r>
              <a:rPr lang="uk-UA" sz="2400" dirty="0">
                <a:solidFill>
                  <a:schemeClr val="bg1"/>
                </a:solidFill>
              </a:rPr>
              <a:t>випікання </a:t>
            </a:r>
            <a:r>
              <a:rPr lang="uk-UA" sz="2400" dirty="0">
                <a:solidFill>
                  <a:srgbClr val="FFFF00"/>
                </a:solidFill>
              </a:rPr>
              <a:t>пирога </a:t>
            </a:r>
            <a:r>
              <a:rPr lang="uk-UA" sz="2400" dirty="0">
                <a:solidFill>
                  <a:schemeClr val="bg1"/>
                </a:solidFill>
              </a:rPr>
              <a:t>взяли</a:t>
            </a:r>
            <a:r>
              <a:rPr lang="uk-UA" sz="2400" dirty="0">
                <a:solidFill>
                  <a:srgbClr val="FFFF00"/>
                </a:solidFill>
              </a:rPr>
              <a:t> на 5 яблук більше, </a:t>
            </a:r>
            <a:r>
              <a:rPr lang="uk-UA" sz="2400" dirty="0">
                <a:solidFill>
                  <a:schemeClr val="bg1"/>
                </a:solidFill>
              </a:rPr>
              <a:t>ніж для компоту.</a:t>
            </a:r>
            <a:r>
              <a:rPr lang="uk-UA" sz="2400" dirty="0">
                <a:solidFill>
                  <a:srgbClr val="FFFF00"/>
                </a:solidFill>
              </a:rPr>
              <a:t> Скільки яблук </a:t>
            </a:r>
            <a:r>
              <a:rPr lang="uk-UA" sz="2400" dirty="0">
                <a:solidFill>
                  <a:schemeClr val="bg1"/>
                </a:solidFill>
              </a:rPr>
              <a:t>взяли</a:t>
            </a:r>
            <a:r>
              <a:rPr lang="uk-UA" sz="2400" dirty="0">
                <a:solidFill>
                  <a:srgbClr val="FFFF00"/>
                </a:solidFill>
              </a:rPr>
              <a:t> для </a:t>
            </a:r>
            <a:r>
              <a:rPr lang="uk-UA" sz="2400" dirty="0">
                <a:solidFill>
                  <a:schemeClr val="bg1"/>
                </a:solidFill>
              </a:rPr>
              <a:t>випікання</a:t>
            </a:r>
            <a:r>
              <a:rPr lang="uk-UA" sz="2400" dirty="0">
                <a:solidFill>
                  <a:srgbClr val="FFFF00"/>
                </a:solidFill>
              </a:rPr>
              <a:t> пирога</a:t>
            </a:r>
            <a:r>
              <a:rPr lang="uk-UA" sz="2400" dirty="0"/>
              <a:t>?</a:t>
            </a:r>
            <a:endParaRPr lang="uk-UA" sz="2800" dirty="0"/>
          </a:p>
        </p:txBody>
      </p:sp>
      <p:sp>
        <p:nvSpPr>
          <p:cNvPr id="40" name="Прямоугольник: скругленные углы 7">
            <a:extLst>
              <a:ext uri="{FF2B5EF4-FFF2-40B4-BE49-F238E27FC236}">
                <a16:creationId xmlns="" xmlns:a16="http://schemas.microsoft.com/office/drawing/2014/main" id="{20F3DC87-8650-411D-8F0A-74E162DE7613}"/>
              </a:ext>
            </a:extLst>
          </p:cNvPr>
          <p:cNvSpPr/>
          <p:nvPr/>
        </p:nvSpPr>
        <p:spPr>
          <a:xfrm>
            <a:off x="921447" y="2011356"/>
            <a:ext cx="2491663" cy="1397585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dirty="0" smtClean="0">
                <a:solidFill>
                  <a:srgbClr val="7030A0"/>
                </a:solidFill>
              </a:rPr>
              <a:t>Груші  – 8</a:t>
            </a:r>
          </a:p>
          <a:p>
            <a:r>
              <a:rPr lang="uk-UA" sz="3600" dirty="0" smtClean="0">
                <a:solidFill>
                  <a:srgbClr val="7030A0"/>
                </a:solidFill>
              </a:rPr>
              <a:t>Яблука </a:t>
            </a:r>
            <a:r>
              <a:rPr lang="uk-UA" sz="3600" dirty="0">
                <a:solidFill>
                  <a:srgbClr val="7030A0"/>
                </a:solidFill>
              </a:rPr>
              <a:t>– </a:t>
            </a:r>
            <a:r>
              <a:rPr lang="uk-UA" sz="3600" dirty="0" smtClean="0">
                <a:solidFill>
                  <a:srgbClr val="7030A0"/>
                </a:solidFill>
              </a:rPr>
              <a:t>? 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882272" y="494529"/>
            <a:ext cx="10348436" cy="7557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Розв’яжи задачу 261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42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72517" y="3977990"/>
            <a:ext cx="7699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 1)</a:t>
            </a:r>
            <a:endParaRPr lang="ru-RU" sz="3600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1507192" y="3977990"/>
            <a:ext cx="19642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 15 – 8 =</a:t>
            </a:r>
            <a:endParaRPr lang="ru-RU" sz="3600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905565" y="4573528"/>
            <a:ext cx="7699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 2)</a:t>
            </a:r>
            <a:endParaRPr lang="ru-RU" sz="3600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1507192" y="4546023"/>
            <a:ext cx="1555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 7 + 5 =</a:t>
            </a:r>
            <a:endParaRPr lang="ru-RU" sz="3600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3062998" y="3977990"/>
            <a:ext cx="1773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 7 (</a:t>
            </a:r>
            <a:r>
              <a:rPr lang="uk-UA" sz="3600" dirty="0" err="1" smtClean="0">
                <a:solidFill>
                  <a:srgbClr val="7030A0"/>
                </a:solidFill>
              </a:rPr>
              <a:t>ябл</a:t>
            </a:r>
            <a:r>
              <a:rPr lang="uk-UA" sz="3600" dirty="0" smtClean="0">
                <a:solidFill>
                  <a:srgbClr val="7030A0"/>
                </a:solidFill>
              </a:rPr>
              <a:t>.)</a:t>
            </a:r>
            <a:endParaRPr lang="ru-RU" sz="3600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2894421" y="4549358"/>
            <a:ext cx="20301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12 (</a:t>
            </a:r>
            <a:r>
              <a:rPr lang="uk-UA" sz="3600" dirty="0" err="1" smtClean="0">
                <a:solidFill>
                  <a:srgbClr val="7030A0"/>
                </a:solidFill>
              </a:rPr>
              <a:t>ябл</a:t>
            </a:r>
            <a:r>
              <a:rPr lang="uk-UA" sz="3600" dirty="0" smtClean="0">
                <a:solidFill>
                  <a:srgbClr val="7030A0"/>
                </a:solidFill>
              </a:rPr>
              <a:t>.)</a:t>
            </a:r>
            <a:endParaRPr lang="ru-RU" sz="3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827682" y="2433659"/>
            <a:ext cx="13003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15фр.</a:t>
            </a:r>
            <a:endParaRPr lang="ru-RU" sz="3600" dirty="0"/>
          </a:p>
        </p:txBody>
      </p:sp>
      <p:sp>
        <p:nvSpPr>
          <p:cNvPr id="3" name="Правая фигурная скобка 2"/>
          <p:cNvSpPr/>
          <p:nvPr/>
        </p:nvSpPr>
        <p:spPr>
          <a:xfrm>
            <a:off x="3413110" y="2261067"/>
            <a:ext cx="116685" cy="991518"/>
          </a:xfrm>
          <a:prstGeom prst="rightBrac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7">
            <a:extLst>
              <a:ext uri="{FF2B5EF4-FFF2-40B4-BE49-F238E27FC236}">
                <a16:creationId xmlns="" xmlns:a16="http://schemas.microsoft.com/office/drawing/2014/main" id="{20F3DC87-8650-411D-8F0A-74E162DE7613}"/>
              </a:ext>
            </a:extLst>
          </p:cNvPr>
          <p:cNvSpPr/>
          <p:nvPr/>
        </p:nvSpPr>
        <p:spPr>
          <a:xfrm>
            <a:off x="905566" y="3176628"/>
            <a:ext cx="3732535" cy="92815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dirty="0" smtClean="0">
                <a:solidFill>
                  <a:srgbClr val="7030A0"/>
                </a:solidFill>
              </a:rPr>
              <a:t>Яблука – </a:t>
            </a:r>
            <a:r>
              <a:rPr lang="uk-UA" sz="3600" dirty="0" smtClean="0">
                <a:solidFill>
                  <a:srgbClr val="FF0000"/>
                </a:solidFill>
              </a:rPr>
              <a:t>?, </a:t>
            </a:r>
            <a:r>
              <a:rPr lang="uk-UA" sz="3600" dirty="0" smtClean="0">
                <a:solidFill>
                  <a:srgbClr val="7030A0"/>
                </a:solidFill>
              </a:rPr>
              <a:t>на 5 &gt; </a:t>
            </a:r>
            <a:endParaRPr lang="uk-UA" sz="3600" dirty="0" smtClean="0">
              <a:solidFill>
                <a:srgbClr val="FF000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4724987" y="3096249"/>
            <a:ext cx="0" cy="625383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3635242" y="3107308"/>
            <a:ext cx="1073395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4" descr="Без фона, компот яблочный в банке …» — картинка создана в Шедевруме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290" y="4204805"/>
            <a:ext cx="1952628" cy="195262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7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3" t="9683" r="6890" b="20143"/>
          <a:stretch/>
        </p:blipFill>
        <p:spPr bwMode="auto">
          <a:xfrm>
            <a:off x="9344537" y="4222497"/>
            <a:ext cx="2264888" cy="1934935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7499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0" grpId="0"/>
      <p:bldP spid="70" grpId="0"/>
      <p:bldP spid="71" grpId="0"/>
      <p:bldP spid="72" grpId="0"/>
      <p:bldP spid="73" grpId="0"/>
      <p:bldP spid="74" grpId="0"/>
      <p:bldP spid="75" grpId="0"/>
      <p:bldP spid="2" grpId="0"/>
      <p:bldP spid="3" grpId="0" animBg="1"/>
      <p:bldP spid="3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2665</TotalTime>
  <Words>602</Words>
  <Application>Microsoft Office PowerPoint</Application>
  <PresentationFormat>Произвольный</PresentationFormat>
  <Paragraphs>140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515</cp:revision>
  <dcterms:created xsi:type="dcterms:W3CDTF">2018-01-05T16:38:53Z</dcterms:created>
  <dcterms:modified xsi:type="dcterms:W3CDTF">2024-11-03T11:24:38Z</dcterms:modified>
</cp:coreProperties>
</file>