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47" r:id="rId3"/>
    <p:sldId id="648" r:id="rId4"/>
    <p:sldId id="649" r:id="rId5"/>
    <p:sldId id="631" r:id="rId6"/>
    <p:sldId id="651" r:id="rId7"/>
    <p:sldId id="528" r:id="rId8"/>
    <p:sldId id="642" r:id="rId9"/>
    <p:sldId id="654" r:id="rId10"/>
    <p:sldId id="652" r:id="rId11"/>
    <p:sldId id="620" r:id="rId12"/>
    <p:sldId id="646" r:id="rId13"/>
    <p:sldId id="653" r:id="rId14"/>
    <p:sldId id="6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47"/>
            <p14:sldId id="648"/>
            <p14:sldId id="649"/>
            <p14:sldId id="631"/>
            <p14:sldId id="651"/>
            <p14:sldId id="528"/>
            <p14:sldId id="642"/>
            <p14:sldId id="654"/>
            <p14:sldId id="652"/>
            <p14:sldId id="620"/>
            <p14:sldId id="646"/>
            <p14:sldId id="653"/>
            <p14:sldId id="65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95FFF"/>
    <a:srgbClr val="C6109F"/>
    <a:srgbClr val="0D0D0D"/>
    <a:srgbClr val="FF3131"/>
    <a:srgbClr val="2F3242"/>
    <a:srgbClr val="FFFF00"/>
    <a:srgbClr val="1694E9"/>
    <a:srgbClr val="9E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6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8830CB-5CF8-4592-91BB-7B97E5405EE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Додавання й </a:t>
          </a:r>
          <a:r>
            <a:rPr lang="uk-UA" sz="2800" b="1" dirty="0" err="1" smtClean="0">
              <a:solidFill>
                <a:schemeClr val="bg1"/>
              </a:solidFill>
            </a:rPr>
            <a:t>відніма-ння</a:t>
          </a:r>
          <a:r>
            <a:rPr lang="uk-UA" sz="2800" b="1" dirty="0" smtClean="0">
              <a:solidFill>
                <a:schemeClr val="bg1"/>
              </a:solidFill>
            </a:rPr>
            <a:t> 1</a:t>
          </a:r>
          <a:endParaRPr lang="ru-RU" sz="2800" b="1" dirty="0">
            <a:solidFill>
              <a:schemeClr val="bg1"/>
            </a:solidFill>
          </a:endParaRPr>
        </a:p>
      </dgm:t>
    </dgm:pt>
    <dgm:pt modelId="{680BD5CB-5E91-4D16-BE13-00DEAC362E90}" type="parTrans" cxnId="{F49D46F9-DB9A-4739-9AB4-D6F78EEBCB2D}">
      <dgm:prSet/>
      <dgm:spPr/>
      <dgm:t>
        <a:bodyPr/>
        <a:lstStyle/>
        <a:p>
          <a:endParaRPr lang="ru-RU"/>
        </a:p>
      </dgm:t>
    </dgm:pt>
    <dgm:pt modelId="{22F0FFA5-6B14-49D3-BC73-F40C4A767232}" type="sibTrans" cxnId="{F49D46F9-DB9A-4739-9AB4-D6F78EEBCB2D}">
      <dgm:prSet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2800" b="1" dirty="0" err="1" smtClean="0"/>
            <a:t>Попере-днє</a:t>
          </a:r>
          <a:r>
            <a:rPr lang="uk-UA" sz="2800" b="1" dirty="0" smtClean="0"/>
            <a:t> і наступне числа</a:t>
          </a:r>
          <a:endParaRPr lang="ru-RU" sz="28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/>
      <dgm:spPr/>
      <dgm:t>
        <a:bodyPr/>
        <a:lstStyle/>
        <a:p>
          <a:r>
            <a:rPr lang="uk-UA" sz="2800" b="1" dirty="0" err="1" smtClean="0"/>
            <a:t>Розв’я</a:t>
          </a:r>
          <a:r>
            <a:rPr lang="en-US" sz="2800" b="1" dirty="0" smtClean="0"/>
            <a:t>-</a:t>
          </a:r>
          <a:r>
            <a:rPr lang="uk-UA" sz="2800" b="1" dirty="0" err="1" smtClean="0"/>
            <a:t>зування</a:t>
          </a:r>
          <a:r>
            <a:rPr lang="uk-UA" sz="2800" b="1" dirty="0" smtClean="0"/>
            <a:t> задач </a:t>
          </a:r>
          <a:endParaRPr lang="ru-RU" sz="2800" b="1" dirty="0"/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35A30DEF-5098-4C39-A2FC-9B98C57788D1}">
      <dgm:prSet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Робота з </a:t>
          </a:r>
          <a:r>
            <a:rPr lang="uk-UA" sz="2800" b="1" dirty="0" err="1" smtClean="0">
              <a:solidFill>
                <a:schemeClr val="bg1"/>
              </a:solidFill>
            </a:rPr>
            <a:t>геометрич</a:t>
          </a:r>
          <a:r>
            <a:rPr lang="uk-UA" sz="2800" b="1" dirty="0" smtClean="0">
              <a:solidFill>
                <a:schemeClr val="bg1"/>
              </a:solidFill>
            </a:rPr>
            <a:t>-ним матеріалом </a:t>
          </a:r>
          <a:endParaRPr lang="ru-RU" sz="2800" b="1" dirty="0">
            <a:solidFill>
              <a:schemeClr val="bg1"/>
            </a:solidFill>
          </a:endParaRPr>
        </a:p>
      </dgm:t>
    </dgm:pt>
    <dgm:pt modelId="{9690561A-B96A-49B9-9AF3-C4D2671D095D}" type="parTrans" cxnId="{42B06A8E-5439-4D54-BF6B-710080135707}">
      <dgm:prSet/>
      <dgm:spPr/>
      <dgm:t>
        <a:bodyPr/>
        <a:lstStyle/>
        <a:p>
          <a:endParaRPr lang="ru-RU"/>
        </a:p>
      </dgm:t>
    </dgm:pt>
    <dgm:pt modelId="{5DC4AFC8-51DD-4CCA-B5B9-04F67FF1D6FA}" type="sibTrans" cxnId="{42B06A8E-5439-4D54-BF6B-710080135707}">
      <dgm:prSet/>
      <dgm:spPr/>
      <dgm:t>
        <a:bodyPr/>
        <a:lstStyle/>
        <a:p>
          <a:endParaRPr lang="ru-RU"/>
        </a:p>
      </dgm:t>
    </dgm:pt>
    <dgm:pt modelId="{EA342F79-4AF5-4D3A-AB9C-E2A64AE51A9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>
              <a:solidFill>
                <a:schemeClr val="bg1"/>
              </a:solidFill>
            </a:rPr>
            <a:t>Порівня</a:t>
          </a:r>
          <a:r>
            <a:rPr lang="en-US" sz="2800" b="1" dirty="0" smtClean="0">
              <a:solidFill>
                <a:schemeClr val="bg1"/>
              </a:solidFill>
            </a:rPr>
            <a:t>-</a:t>
          </a:r>
          <a:r>
            <a:rPr lang="uk-UA" sz="2800" b="1" dirty="0" err="1" smtClean="0">
              <a:solidFill>
                <a:schemeClr val="bg1"/>
              </a:solidFill>
            </a:rPr>
            <a:t>ння</a:t>
          </a:r>
          <a:r>
            <a:rPr lang="uk-UA" sz="2800" b="1" dirty="0" smtClean="0">
              <a:solidFill>
                <a:schemeClr val="bg1"/>
              </a:solidFill>
            </a:rPr>
            <a:t> виразу і числа </a:t>
          </a:r>
          <a:endParaRPr lang="ru-RU" sz="2800" dirty="0">
            <a:solidFill>
              <a:schemeClr val="bg1"/>
            </a:solidFill>
          </a:endParaRPr>
        </a:p>
      </dgm:t>
    </dgm:pt>
    <dgm:pt modelId="{F890C559-CD59-4BF4-943D-6ED9B35161F8}" type="parTrans" cxnId="{0C9F55BF-D503-4054-B296-225E2A573A36}">
      <dgm:prSet/>
      <dgm:spPr/>
      <dgm:t>
        <a:bodyPr/>
        <a:lstStyle/>
        <a:p>
          <a:endParaRPr lang="ru-RU"/>
        </a:p>
      </dgm:t>
    </dgm:pt>
    <dgm:pt modelId="{7571B5A1-B8DB-4720-AD6E-2FD3D4FD0B16}" type="sibTrans" cxnId="{0C9F55BF-D503-4054-B296-225E2A573A3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0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4904930-EC0D-4A2B-9252-BB02F8874350}" type="pres">
      <dgm:prSet presAssocID="{548830CB-5CF8-4592-91BB-7B97E5405EEF}" presName="node" presStyleLbl="node1" presStyleIdx="1" presStyleCnt="5" custScaleX="110589" custLinFactX="102197" custLinFactNeighborX="200000" custLinFactNeighborY="-1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394A-7606-4EAB-9C18-7C9F5F5C377B}" type="pres">
      <dgm:prSet presAssocID="{22F0FFA5-6B14-49D3-BC73-F40C4A767232}" presName="sibTrans" presStyleCnt="0"/>
      <dgm:spPr/>
    </dgm:pt>
    <dgm:pt modelId="{8B5C5F16-7FD3-4B44-94D9-1EBE9F39A2DF}" type="pres">
      <dgm:prSet presAssocID="{EA342F79-4AF5-4D3A-AB9C-E2A64AE51A9C}" presName="node" presStyleLbl="node1" presStyleIdx="2" presStyleCnt="5" custScaleX="109465" custLinFactX="-102436" custLinFactNeighborX="-200000" custLinFactNeighborY="-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94B2-C04F-4E1A-9CF9-CCE31F1BC234}" type="pres">
      <dgm:prSet presAssocID="{7571B5A1-B8DB-4720-AD6E-2FD3D4FD0B16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5" custScaleX="9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8C9D-1DF9-4ACF-A627-73C0D6F1FAB1}" type="pres">
      <dgm:prSet presAssocID="{A492715F-516D-4451-A8F1-CD5252CC1F5D}" presName="sibTrans" presStyleCnt="0"/>
      <dgm:spPr/>
    </dgm:pt>
    <dgm:pt modelId="{3DDF2E0C-2C34-4576-8695-4E9DA379CA3F}" type="pres">
      <dgm:prSet presAssocID="{35A30DEF-5098-4C39-A2FC-9B98C57788D1}" presName="node" presStyleLbl="node1" presStyleIdx="4" presStyleCnt="5" custScaleX="11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D46F9-DB9A-4739-9AB4-D6F78EEBCB2D}" srcId="{289AA968-9F58-4A6E-B11C-582CA574AD65}" destId="{548830CB-5CF8-4592-91BB-7B97E5405EEF}" srcOrd="1" destOrd="0" parTransId="{680BD5CB-5E91-4D16-BE13-00DEAC362E90}" sibTransId="{22F0FFA5-6B14-49D3-BC73-F40C4A767232}"/>
    <dgm:cxn modelId="{61945CBE-49AB-4BEA-A28D-EAFAAD035F9C}" type="presOf" srcId="{548830CB-5CF8-4592-91BB-7B97E5405EEF}" destId="{84904930-EC0D-4A2B-9252-BB02F8874350}" srcOrd="0" destOrd="0" presId="urn:microsoft.com/office/officeart/2005/8/layout/hList6"/>
    <dgm:cxn modelId="{0C9F55BF-D503-4054-B296-225E2A573A36}" srcId="{289AA968-9F58-4A6E-B11C-582CA574AD65}" destId="{EA342F79-4AF5-4D3A-AB9C-E2A64AE51A9C}" srcOrd="2" destOrd="0" parTransId="{F890C559-CD59-4BF4-943D-6ED9B35161F8}" sibTransId="{7571B5A1-B8DB-4720-AD6E-2FD3D4FD0B16}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36CC74F0-6263-4046-B613-0643C5A538F0}" type="presOf" srcId="{35A30DEF-5098-4C39-A2FC-9B98C57788D1}" destId="{3DDF2E0C-2C34-4576-8695-4E9DA379CA3F}" srcOrd="0" destOrd="0" presId="urn:microsoft.com/office/officeart/2005/8/layout/hList6"/>
    <dgm:cxn modelId="{A8AD2F14-91BA-42DC-BF9D-8B0FBDEF51AF}" type="presOf" srcId="{EA342F79-4AF5-4D3A-AB9C-E2A64AE51A9C}" destId="{8B5C5F16-7FD3-4B44-94D9-1EBE9F39A2DF}" srcOrd="0" destOrd="0" presId="urn:microsoft.com/office/officeart/2005/8/layout/hList6"/>
    <dgm:cxn modelId="{DC917129-38D2-458F-9431-D44095E8289E}" type="presOf" srcId="{864805AA-88F6-4A3C-93F4-4B09AB422F89}" destId="{74B25163-4895-40AC-9024-595BFDBFC9D3}" srcOrd="0" destOrd="0" presId="urn:microsoft.com/office/officeart/2005/8/layout/hList6"/>
    <dgm:cxn modelId="{EA46A306-4BF2-4237-B499-4F91FEC3DB5A}" type="presOf" srcId="{6EE47331-2253-406E-9CB5-953C9128E5FC}" destId="{783C5BBC-E083-4F12-B4A9-616A8F9530EC}" srcOrd="0" destOrd="0" presId="urn:microsoft.com/office/officeart/2005/8/layout/hList6"/>
    <dgm:cxn modelId="{42B06A8E-5439-4D54-BF6B-710080135707}" srcId="{289AA968-9F58-4A6E-B11C-582CA574AD65}" destId="{35A30DEF-5098-4C39-A2FC-9B98C57788D1}" srcOrd="4" destOrd="0" parTransId="{9690561A-B96A-49B9-9AF3-C4D2671D095D}" sibTransId="{5DC4AFC8-51DD-4CCA-B5B9-04F67FF1D6FA}"/>
    <dgm:cxn modelId="{344533F2-AFBD-4DE3-9015-D1C7C51CE284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91E8167C-8E2E-477B-AB59-54DC45274CA1}" type="presParOf" srcId="{6408D3F1-0C0E-4F5D-B5D5-053E6D4B4C50}" destId="{783C5BBC-E083-4F12-B4A9-616A8F9530EC}" srcOrd="0" destOrd="0" presId="urn:microsoft.com/office/officeart/2005/8/layout/hList6"/>
    <dgm:cxn modelId="{D8C0C8A5-7579-457A-853B-C6D296F1B324}" type="presParOf" srcId="{6408D3F1-0C0E-4F5D-B5D5-053E6D4B4C50}" destId="{903EF99B-E600-4B60-96C8-658D7EF2F880}" srcOrd="1" destOrd="0" presId="urn:microsoft.com/office/officeart/2005/8/layout/hList6"/>
    <dgm:cxn modelId="{2F4C4CDF-ABD7-4A8B-B2D9-3AB0EB290C18}" type="presParOf" srcId="{6408D3F1-0C0E-4F5D-B5D5-053E6D4B4C50}" destId="{84904930-EC0D-4A2B-9252-BB02F8874350}" srcOrd="2" destOrd="0" presId="urn:microsoft.com/office/officeart/2005/8/layout/hList6"/>
    <dgm:cxn modelId="{D89C6D62-99C1-4D15-A90B-5A7F6892E696}" type="presParOf" srcId="{6408D3F1-0C0E-4F5D-B5D5-053E6D4B4C50}" destId="{D305394A-7606-4EAB-9C18-7C9F5F5C377B}" srcOrd="3" destOrd="0" presId="urn:microsoft.com/office/officeart/2005/8/layout/hList6"/>
    <dgm:cxn modelId="{4998C23D-D05C-44C6-A255-54A25F9D5F09}" type="presParOf" srcId="{6408D3F1-0C0E-4F5D-B5D5-053E6D4B4C50}" destId="{8B5C5F16-7FD3-4B44-94D9-1EBE9F39A2DF}" srcOrd="4" destOrd="0" presId="urn:microsoft.com/office/officeart/2005/8/layout/hList6"/>
    <dgm:cxn modelId="{9EB365F0-376F-4E92-ADE9-1E2A8E5B8826}" type="presParOf" srcId="{6408D3F1-0C0E-4F5D-B5D5-053E6D4B4C50}" destId="{1F0494B2-C04F-4E1A-9CF9-CCE31F1BC234}" srcOrd="5" destOrd="0" presId="urn:microsoft.com/office/officeart/2005/8/layout/hList6"/>
    <dgm:cxn modelId="{99665DAF-134D-4271-BEBA-445A4A207EA8}" type="presParOf" srcId="{6408D3F1-0C0E-4F5D-B5D5-053E6D4B4C50}" destId="{74B25163-4895-40AC-9024-595BFDBFC9D3}" srcOrd="6" destOrd="0" presId="urn:microsoft.com/office/officeart/2005/8/layout/hList6"/>
    <dgm:cxn modelId="{8C87A1EF-7C36-4BDF-9821-7BE45409F75C}" type="presParOf" srcId="{6408D3F1-0C0E-4F5D-B5D5-053E6D4B4C50}" destId="{66F28C9D-1DF9-4ACF-A627-73C0D6F1FAB1}" srcOrd="7" destOrd="0" presId="urn:microsoft.com/office/officeart/2005/8/layout/hList6"/>
    <dgm:cxn modelId="{24E13642-5967-4F0C-954C-AC31DE246991}" type="presParOf" srcId="{6408D3F1-0C0E-4F5D-B5D5-053E6D4B4C50}" destId="{3DDF2E0C-2C34-4576-8695-4E9DA379CA3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36743" y="1142371"/>
          <a:ext cx="4272497" cy="198775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Попере-днє</a:t>
          </a:r>
          <a:r>
            <a:rPr lang="uk-UA" sz="2800" b="1" kern="1200" dirty="0" smtClean="0"/>
            <a:t> і наступне числа</a:t>
          </a:r>
          <a:endParaRPr lang="ru-RU" sz="2800" b="1" kern="1200" dirty="0"/>
        </a:p>
      </dsp:txBody>
      <dsp:txXfrm rot="5400000">
        <a:off x="5628" y="854499"/>
        <a:ext cx="1987754" cy="2563499"/>
      </dsp:txXfrm>
    </dsp:sp>
    <dsp:sp modelId="{84904930-EC0D-4A2B-9252-BB02F8874350}">
      <dsp:nvSpPr>
        <dsp:cNvPr id="0" name=""/>
        <dsp:cNvSpPr/>
      </dsp:nvSpPr>
      <dsp:spPr>
        <a:xfrm rot="16200000">
          <a:off x="3309564" y="1075640"/>
          <a:ext cx="4272497" cy="2121215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Додавання й </a:t>
          </a:r>
          <a:r>
            <a:rPr lang="uk-UA" sz="2800" b="1" kern="1200" dirty="0" err="1" smtClean="0">
              <a:solidFill>
                <a:schemeClr val="bg1"/>
              </a:solidFill>
            </a:rPr>
            <a:t>відніма-ння</a:t>
          </a:r>
          <a:r>
            <a:rPr lang="uk-UA" sz="2800" b="1" kern="1200" dirty="0" smtClean="0">
              <a:solidFill>
                <a:schemeClr val="bg1"/>
              </a:solidFill>
            </a:rPr>
            <a:t> 1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4385205" y="854498"/>
        <a:ext cx="2121215" cy="2563499"/>
      </dsp:txXfrm>
    </dsp:sp>
    <dsp:sp modelId="{8B5C5F16-7FD3-4B44-94D9-1EBE9F39A2DF}">
      <dsp:nvSpPr>
        <dsp:cNvPr id="0" name=""/>
        <dsp:cNvSpPr/>
      </dsp:nvSpPr>
      <dsp:spPr>
        <a:xfrm rot="16200000">
          <a:off x="1063345" y="1086420"/>
          <a:ext cx="4272497" cy="209965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chemeClr val="bg1"/>
              </a:solidFill>
            </a:rPr>
            <a:t>Порівня</a:t>
          </a:r>
          <a:r>
            <a:rPr lang="en-US" sz="2800" b="1" kern="1200" dirty="0" smtClean="0">
              <a:solidFill>
                <a:schemeClr val="bg1"/>
              </a:solidFill>
            </a:rPr>
            <a:t>-</a:t>
          </a:r>
          <a:r>
            <a:rPr lang="uk-UA" sz="2800" b="1" kern="1200" dirty="0" err="1" smtClean="0">
              <a:solidFill>
                <a:schemeClr val="bg1"/>
              </a:solidFill>
            </a:rPr>
            <a:t>ння</a:t>
          </a:r>
          <a:r>
            <a:rPr lang="uk-UA" sz="2800" b="1" kern="1200" dirty="0" smtClean="0">
              <a:solidFill>
                <a:schemeClr val="bg1"/>
              </a:solidFill>
            </a:rPr>
            <a:t> виразу і числа </a:t>
          </a:r>
          <a:endParaRPr lang="ru-RU" sz="2800" kern="1200" dirty="0">
            <a:solidFill>
              <a:schemeClr val="bg1"/>
            </a:solidFill>
          </a:endParaRPr>
        </a:p>
      </dsp:txBody>
      <dsp:txXfrm rot="5400000">
        <a:off x="2149765" y="854499"/>
        <a:ext cx="2099656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5423021" y="1222807"/>
          <a:ext cx="4272497" cy="182688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Розв’я</a:t>
          </a:r>
          <a:r>
            <a:rPr lang="en-US" sz="2800" b="1" kern="1200" dirty="0" smtClean="0"/>
            <a:t>-</a:t>
          </a:r>
          <a:r>
            <a:rPr lang="uk-UA" sz="2800" b="1" kern="1200" dirty="0" err="1" smtClean="0"/>
            <a:t>зування</a:t>
          </a:r>
          <a:r>
            <a:rPr lang="uk-UA" sz="2800" b="1" kern="1200" dirty="0" smtClean="0"/>
            <a:t> задач </a:t>
          </a:r>
          <a:endParaRPr lang="ru-RU" sz="2800" b="1" kern="1200" dirty="0"/>
        </a:p>
      </dsp:txBody>
      <dsp:txXfrm rot="5400000">
        <a:off x="6645828" y="854499"/>
        <a:ext cx="1826882" cy="2563499"/>
      </dsp:txXfrm>
    </dsp:sp>
    <dsp:sp modelId="{3DDF2E0C-2C34-4576-8695-4E9DA379CA3F}">
      <dsp:nvSpPr>
        <dsp:cNvPr id="0" name=""/>
        <dsp:cNvSpPr/>
      </dsp:nvSpPr>
      <dsp:spPr>
        <a:xfrm rot="16200000">
          <a:off x="7595029" y="1021540"/>
          <a:ext cx="4272497" cy="222941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Робота з </a:t>
          </a:r>
          <a:r>
            <a:rPr lang="uk-UA" sz="2800" b="1" kern="1200" dirty="0" err="1" smtClean="0">
              <a:solidFill>
                <a:schemeClr val="bg1"/>
              </a:solidFill>
            </a:rPr>
            <a:t>геометрич</a:t>
          </a:r>
          <a:r>
            <a:rPr lang="uk-UA" sz="2800" b="1" kern="1200" dirty="0" smtClean="0">
              <a:solidFill>
                <a:schemeClr val="bg1"/>
              </a:solidFill>
            </a:rPr>
            <a:t>-ним матеріалом 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8616569" y="854499"/>
        <a:ext cx="2229416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7788" y="4072940"/>
            <a:ext cx="9838063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Додавання </a:t>
            </a:r>
            <a:r>
              <a:rPr lang="uk-UA" sz="4400" b="1" dirty="0">
                <a:solidFill>
                  <a:srgbClr val="7030A0"/>
                </a:solidFill>
              </a:rPr>
              <a:t>й віднімання 1.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Робота </a:t>
            </a:r>
            <a:r>
              <a:rPr lang="uk-UA" sz="4400" b="1" dirty="0">
                <a:solidFill>
                  <a:srgbClr val="7030A0"/>
                </a:solidFill>
              </a:rPr>
              <a:t>з геометричним матеріалом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3347" y="968844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Картинки до тестів\Емоції Геметричні\247263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88" y="968844"/>
            <a:ext cx="3630163" cy="2832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82272" y="5181119"/>
            <a:ext cx="70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13 маслюків я знайшла.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940627" y="1298957"/>
            <a:ext cx="4494036" cy="2435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 дідусем збирала гриби. </a:t>
            </a:r>
            <a:r>
              <a:rPr lang="uk-UA" sz="2400" b="1" dirty="0">
                <a:solidFill>
                  <a:srgbClr val="FFFF00"/>
                </a:solidFill>
              </a:rPr>
              <a:t>Дідусь </a:t>
            </a:r>
            <a:r>
              <a:rPr lang="uk-UA" sz="2400" b="1" dirty="0">
                <a:solidFill>
                  <a:schemeClr val="bg1"/>
                </a:solidFill>
              </a:rPr>
              <a:t>знайшов </a:t>
            </a:r>
            <a:r>
              <a:rPr lang="uk-UA" sz="2400" b="1" dirty="0">
                <a:solidFill>
                  <a:srgbClr val="FFFF00"/>
                </a:solidFill>
              </a:rPr>
              <a:t>25 грибів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  <a:r>
              <a:rPr lang="uk-UA" sz="2400" b="1" dirty="0">
                <a:solidFill>
                  <a:srgbClr val="FFFF00"/>
                </a:solidFill>
              </a:rPr>
              <a:t>З них 20</a:t>
            </a:r>
            <a:r>
              <a:rPr lang="uk-UA" sz="2400" b="1" dirty="0">
                <a:solidFill>
                  <a:schemeClr val="bg1"/>
                </a:solidFill>
              </a:rPr>
              <a:t> грибів – </a:t>
            </a:r>
            <a:r>
              <a:rPr lang="uk-UA" sz="2400" b="1" dirty="0">
                <a:solidFill>
                  <a:srgbClr val="FFFF00"/>
                </a:solidFill>
              </a:rPr>
              <a:t>лисички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>
                <a:solidFill>
                  <a:srgbClr val="FFFF00"/>
                </a:solidFill>
              </a:rPr>
              <a:t>а решта – маслюки.</a:t>
            </a:r>
            <a:r>
              <a:rPr lang="uk-UA" sz="2400" b="1" dirty="0">
                <a:solidFill>
                  <a:schemeClr val="bg1"/>
                </a:solidFill>
              </a:rPr>
              <a:t> А </a:t>
            </a:r>
            <a:r>
              <a:rPr lang="uk-UA" sz="2400" b="1" dirty="0">
                <a:solidFill>
                  <a:srgbClr val="FFFF00"/>
                </a:solidFill>
              </a:rPr>
              <a:t>я</a:t>
            </a:r>
            <a:r>
              <a:rPr lang="uk-UA" sz="2400" b="1" dirty="0">
                <a:solidFill>
                  <a:schemeClr val="bg1"/>
                </a:solidFill>
              </a:rPr>
              <a:t> знайшла </a:t>
            </a:r>
            <a:r>
              <a:rPr lang="uk-UA" sz="2400" b="1" dirty="0">
                <a:solidFill>
                  <a:srgbClr val="FFFF00"/>
                </a:solidFill>
              </a:rPr>
              <a:t>на 8 маслюків більше</a:t>
            </a:r>
            <a:r>
              <a:rPr lang="uk-UA" sz="2400" b="1" dirty="0">
                <a:solidFill>
                  <a:schemeClr val="bg1"/>
                </a:solidFill>
              </a:rPr>
              <a:t>, ніж дідусь. </a:t>
            </a:r>
            <a:r>
              <a:rPr lang="uk-UA" sz="2400" b="1" dirty="0">
                <a:solidFill>
                  <a:srgbClr val="FFFF00"/>
                </a:solidFill>
              </a:rPr>
              <a:t>Скільки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маслюків </a:t>
            </a:r>
            <a:r>
              <a:rPr lang="uk-UA" sz="2400" b="1" dirty="0" smtClean="0">
                <a:solidFill>
                  <a:srgbClr val="FFFF00"/>
                </a:solidFill>
              </a:rPr>
              <a:t>я знайшла</a:t>
            </a:r>
            <a:r>
              <a:rPr lang="uk-UA" sz="2400" b="1" dirty="0" smtClean="0">
                <a:solidFill>
                  <a:schemeClr val="bg1"/>
                </a:solidFill>
              </a:rPr>
              <a:t>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21447" y="2011356"/>
            <a:ext cx="3094378" cy="139758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Лисички  – 20</a:t>
            </a:r>
          </a:p>
          <a:p>
            <a:r>
              <a:rPr lang="uk-UA" sz="3600" dirty="0">
                <a:solidFill>
                  <a:srgbClr val="7030A0"/>
                </a:solidFill>
              </a:rPr>
              <a:t>Маслюки – </a:t>
            </a:r>
            <a:r>
              <a:rPr lang="uk-UA" sz="3600" dirty="0" smtClean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255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72517" y="3977990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07192" y="3977990"/>
            <a:ext cx="215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25 – 20 =</a:t>
            </a:r>
            <a:endParaRPr lang="ru-RU" sz="3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905565" y="457352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507192" y="4546023"/>
            <a:ext cx="1620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5 + 8 =</a:t>
            </a:r>
            <a:endParaRPr lang="ru-RU" sz="3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311455" y="3967051"/>
            <a:ext cx="140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>
                <a:solidFill>
                  <a:srgbClr val="7030A0"/>
                </a:solidFill>
              </a:rPr>
              <a:t>5</a:t>
            </a:r>
            <a:r>
              <a:rPr lang="uk-UA" sz="3600" dirty="0" smtClean="0">
                <a:solidFill>
                  <a:srgbClr val="7030A0"/>
                </a:solidFill>
              </a:rPr>
              <a:t> (м.)</a:t>
            </a:r>
            <a:endParaRPr lang="ru-RU" sz="3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811326" y="4573528"/>
            <a:ext cx="1577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13 (м.)</a:t>
            </a:r>
            <a:endParaRPr lang="ru-RU" sz="36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8E89FBA-1A73-4A9E-8EC6-FFED83640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1256" y="3758641"/>
            <a:ext cx="2127702" cy="223498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29257" y="2433661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25гр</a:t>
            </a:r>
            <a:endParaRPr lang="ru-RU" sz="3600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015824" y="2283102"/>
            <a:ext cx="116685" cy="99151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05565" y="3176628"/>
            <a:ext cx="5015090" cy="92815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Маслюки – </a:t>
            </a:r>
            <a:r>
              <a:rPr lang="uk-UA" sz="3600" dirty="0" smtClean="0">
                <a:solidFill>
                  <a:srgbClr val="FF0000"/>
                </a:solidFill>
              </a:rPr>
              <a:t>?, </a:t>
            </a:r>
            <a:r>
              <a:rPr lang="uk-UA" sz="3600" dirty="0" smtClean="0">
                <a:solidFill>
                  <a:srgbClr val="7030A0"/>
                </a:solidFill>
              </a:rPr>
              <a:t>на 8м. &gt; </a:t>
            </a:r>
            <a:endParaRPr lang="uk-UA" sz="3600" dirty="0" smtClean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925825" y="3033313"/>
            <a:ext cx="0" cy="6253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650349" y="3033313"/>
            <a:ext cx="127030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3562" y="1311838"/>
            <a:ext cx="5394111" cy="70562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 називають фігури, зображені на малюнку?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Поясни чому ці фігури мають таку назву.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D24772B-B689-46D9-B85F-A350D4ACC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758" y="1302447"/>
            <a:ext cx="2266950" cy="2381250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0A3C676F-5AA5-4CBC-9E7E-34CB1B6C9E48}"/>
              </a:ext>
            </a:extLst>
          </p:cNvPr>
          <p:cNvSpPr/>
          <p:nvPr/>
        </p:nvSpPr>
        <p:spPr>
          <a:xfrm rot="1517626">
            <a:off x="4394599" y="1992538"/>
            <a:ext cx="826052" cy="1482541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CBB7F888-B537-45E2-A9CF-2F4C628F87DD}"/>
              </a:ext>
            </a:extLst>
          </p:cNvPr>
          <p:cNvSpPr/>
          <p:nvPr/>
        </p:nvSpPr>
        <p:spPr>
          <a:xfrm rot="2944012">
            <a:off x="5710338" y="1934335"/>
            <a:ext cx="1317185" cy="1349942"/>
          </a:xfrm>
          <a:prstGeom prst="triangle">
            <a:avLst>
              <a:gd name="adj" fmla="val 7304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D337FF6D-9733-47DC-AD3D-25D544A3DDF0}"/>
              </a:ext>
            </a:extLst>
          </p:cNvPr>
          <p:cNvSpPr/>
          <p:nvPr/>
        </p:nvSpPr>
        <p:spPr>
          <a:xfrm>
            <a:off x="1927952" y="2042722"/>
            <a:ext cx="1485158" cy="1382172"/>
          </a:xfrm>
          <a:prstGeom prst="triangle">
            <a:avLst>
              <a:gd name="adj" fmla="val 66774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Геометричні </a:t>
            </a:r>
            <a:r>
              <a:rPr lang="uk-UA" sz="4000" b="1" dirty="0" err="1" smtClean="0">
                <a:solidFill>
                  <a:schemeClr val="bg1"/>
                </a:solidFill>
              </a:rPr>
              <a:t>іфгури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7123" y="3700257"/>
            <a:ext cx="7839422" cy="51779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Розглянь малюнок і прочитай назви елементів геометричної фігури.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D337FF6D-9733-47DC-AD3D-25D544A3DDF0}"/>
              </a:ext>
            </a:extLst>
          </p:cNvPr>
          <p:cNvSpPr/>
          <p:nvPr/>
        </p:nvSpPr>
        <p:spPr>
          <a:xfrm>
            <a:off x="3426471" y="4762794"/>
            <a:ext cx="5029641" cy="1596998"/>
          </a:xfrm>
          <a:prstGeom prst="triangle">
            <a:avLst>
              <a:gd name="adj" fmla="val 49711"/>
            </a:avLst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xmlns="" id="{B0F5E742-E6D9-4F35-A97E-88BC9A5E5EFA}"/>
              </a:ext>
            </a:extLst>
          </p:cNvPr>
          <p:cNvSpPr/>
          <p:nvPr/>
        </p:nvSpPr>
        <p:spPr>
          <a:xfrm>
            <a:off x="5846435" y="4666541"/>
            <a:ext cx="189711" cy="192505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xmlns="" id="{403DFD34-EF03-4707-84D5-CBBA49FB8B5E}"/>
              </a:ext>
            </a:extLst>
          </p:cNvPr>
          <p:cNvSpPr/>
          <p:nvPr/>
        </p:nvSpPr>
        <p:spPr>
          <a:xfrm>
            <a:off x="3331615" y="6279879"/>
            <a:ext cx="189711" cy="192505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xmlns="" id="{DCD79927-AECC-4F17-9BC6-74B5BBDE5A79}"/>
              </a:ext>
            </a:extLst>
          </p:cNvPr>
          <p:cNvSpPr/>
          <p:nvPr/>
        </p:nvSpPr>
        <p:spPr>
          <a:xfrm>
            <a:off x="8361256" y="6279879"/>
            <a:ext cx="189711" cy="192505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Часть круга 10">
            <a:extLst>
              <a:ext uri="{FF2B5EF4-FFF2-40B4-BE49-F238E27FC236}">
                <a16:creationId xmlns:a16="http://schemas.microsoft.com/office/drawing/2014/main" xmlns="" id="{590914DC-8C17-4B9F-A61F-ED1F3A8A44D0}"/>
              </a:ext>
            </a:extLst>
          </p:cNvPr>
          <p:cNvSpPr/>
          <p:nvPr/>
        </p:nvSpPr>
        <p:spPr>
          <a:xfrm rot="18363837">
            <a:off x="2879813" y="5751037"/>
            <a:ext cx="1180745" cy="1167439"/>
          </a:xfrm>
          <a:prstGeom prst="pie">
            <a:avLst>
              <a:gd name="adj1" fmla="val 1256149"/>
              <a:gd name="adj2" fmla="val 34948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Облачко с текстом: овальное 13">
            <a:extLst>
              <a:ext uri="{FF2B5EF4-FFF2-40B4-BE49-F238E27FC236}">
                <a16:creationId xmlns:a16="http://schemas.microsoft.com/office/drawing/2014/main" xmlns="" id="{CC2542E9-EAEC-4F27-A414-2AD836F4F4E4}"/>
              </a:ext>
            </a:extLst>
          </p:cNvPr>
          <p:cNvSpPr/>
          <p:nvPr/>
        </p:nvSpPr>
        <p:spPr>
          <a:xfrm>
            <a:off x="2094638" y="5513895"/>
            <a:ext cx="1112287" cy="765419"/>
          </a:xfrm>
          <a:prstGeom prst="wedgeEllipseCallout">
            <a:avLst>
              <a:gd name="adj1" fmla="val 98770"/>
              <a:gd name="adj2" fmla="val 30546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кут</a:t>
            </a:r>
          </a:p>
        </p:txBody>
      </p:sp>
      <p:sp>
        <p:nvSpPr>
          <p:cNvPr id="40" name="Облачко с текстом: овальное 35">
            <a:extLst>
              <a:ext uri="{FF2B5EF4-FFF2-40B4-BE49-F238E27FC236}">
                <a16:creationId xmlns:a16="http://schemas.microsoft.com/office/drawing/2014/main" xmlns="" id="{39558F1A-5F69-4E36-9E45-F5597305BEEC}"/>
              </a:ext>
            </a:extLst>
          </p:cNvPr>
          <p:cNvSpPr/>
          <p:nvPr/>
        </p:nvSpPr>
        <p:spPr>
          <a:xfrm>
            <a:off x="2330004" y="4277937"/>
            <a:ext cx="2709503" cy="969713"/>
          </a:xfrm>
          <a:prstGeom prst="wedgeEllipseCallout">
            <a:avLst>
              <a:gd name="adj1" fmla="val 84487"/>
              <a:gd name="adj2" fmla="val -5026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вершина</a:t>
            </a:r>
          </a:p>
        </p:txBody>
      </p:sp>
      <p:sp>
        <p:nvSpPr>
          <p:cNvPr id="41" name="Облачко с текстом: овальное 36">
            <a:extLst>
              <a:ext uri="{FF2B5EF4-FFF2-40B4-BE49-F238E27FC236}">
                <a16:creationId xmlns:a16="http://schemas.microsoft.com/office/drawing/2014/main" xmlns="" id="{C8C03A5F-0D98-471B-B2D0-5EA0C32C1BF4}"/>
              </a:ext>
            </a:extLst>
          </p:cNvPr>
          <p:cNvSpPr/>
          <p:nvPr/>
        </p:nvSpPr>
        <p:spPr>
          <a:xfrm>
            <a:off x="7858504" y="4636052"/>
            <a:ext cx="2551413" cy="877842"/>
          </a:xfrm>
          <a:prstGeom prst="wedgeEllipseCallout">
            <a:avLst>
              <a:gd name="adj1" fmla="val -77783"/>
              <a:gd name="adj2" fmla="val 4817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сторона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02692" y="1311838"/>
            <a:ext cx="2403852" cy="70562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Трикутники, бо мають три кути.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D24772B-B689-46D9-B85F-A350D4AC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64" y="1353869"/>
            <a:ext cx="2266950" cy="238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9822" y="1298784"/>
            <a:ext cx="5796295" cy="5116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вершин, сторін та кутів має кожна фігура?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Трапеция 1">
            <a:extLst>
              <a:ext uri="{FF2B5EF4-FFF2-40B4-BE49-F238E27FC236}">
                <a16:creationId xmlns:a16="http://schemas.microsoft.com/office/drawing/2014/main" xmlns="" id="{5AE7DD37-E488-453E-8F3E-F6519C3199CB}"/>
              </a:ext>
            </a:extLst>
          </p:cNvPr>
          <p:cNvSpPr/>
          <p:nvPr/>
        </p:nvSpPr>
        <p:spPr>
          <a:xfrm>
            <a:off x="1959089" y="2018149"/>
            <a:ext cx="2908041" cy="1637124"/>
          </a:xfrm>
          <a:custGeom>
            <a:avLst/>
            <a:gdLst>
              <a:gd name="connsiteX0" fmla="*/ 0 w 3455469"/>
              <a:gd name="connsiteY0" fmla="*/ 1779872 h 1779872"/>
              <a:gd name="connsiteX1" fmla="*/ 878100 w 3455469"/>
              <a:gd name="connsiteY1" fmla="*/ 0 h 1779872"/>
              <a:gd name="connsiteX2" fmla="*/ 2577369 w 3455469"/>
              <a:gd name="connsiteY2" fmla="*/ 0 h 1779872"/>
              <a:gd name="connsiteX3" fmla="*/ 3455469 w 3455469"/>
              <a:gd name="connsiteY3" fmla="*/ 1779872 h 1779872"/>
              <a:gd name="connsiteX4" fmla="*/ 0 w 3455469"/>
              <a:gd name="connsiteY4" fmla="*/ 1779872 h 1779872"/>
              <a:gd name="connsiteX0" fmla="*/ 0 w 3455469"/>
              <a:gd name="connsiteY0" fmla="*/ 2145632 h 2145632"/>
              <a:gd name="connsiteX1" fmla="*/ 878100 w 3455469"/>
              <a:gd name="connsiteY1" fmla="*/ 365760 h 2145632"/>
              <a:gd name="connsiteX2" fmla="*/ 2644746 w 3455469"/>
              <a:gd name="connsiteY2" fmla="*/ 0 h 2145632"/>
              <a:gd name="connsiteX3" fmla="*/ 3455469 w 3455469"/>
              <a:gd name="connsiteY3" fmla="*/ 2145632 h 2145632"/>
              <a:gd name="connsiteX4" fmla="*/ 0 w 3455469"/>
              <a:gd name="connsiteY4" fmla="*/ 2145632 h 214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469" h="2145632">
                <a:moveTo>
                  <a:pt x="0" y="2145632"/>
                </a:moveTo>
                <a:lnTo>
                  <a:pt x="878100" y="365760"/>
                </a:lnTo>
                <a:lnTo>
                  <a:pt x="2644746" y="0"/>
                </a:lnTo>
                <a:lnTo>
                  <a:pt x="3455469" y="2145632"/>
                </a:lnTo>
                <a:lnTo>
                  <a:pt x="0" y="2145632"/>
                </a:lnTo>
                <a:close/>
              </a:path>
            </a:pathLst>
          </a:custGeom>
          <a:solidFill>
            <a:srgbClr val="295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F500EE86-9E87-46B6-BE63-083BFA0EBA9E}"/>
              </a:ext>
            </a:extLst>
          </p:cNvPr>
          <p:cNvSpPr/>
          <p:nvPr/>
        </p:nvSpPr>
        <p:spPr>
          <a:xfrm>
            <a:off x="5553517" y="1801074"/>
            <a:ext cx="3202867" cy="1854199"/>
          </a:xfrm>
          <a:custGeom>
            <a:avLst/>
            <a:gdLst>
              <a:gd name="connsiteX0" fmla="*/ 3 w 2683242"/>
              <a:gd name="connsiteY0" fmla="*/ 802591 h 2101216"/>
              <a:gd name="connsiteX1" fmla="*/ 1341621 w 2683242"/>
              <a:gd name="connsiteY1" fmla="*/ 0 h 2101216"/>
              <a:gd name="connsiteX2" fmla="*/ 2683239 w 2683242"/>
              <a:gd name="connsiteY2" fmla="*/ 802591 h 2101216"/>
              <a:gd name="connsiteX3" fmla="*/ 2170787 w 2683242"/>
              <a:gd name="connsiteY3" fmla="*/ 2101211 h 2101216"/>
              <a:gd name="connsiteX4" fmla="*/ 512455 w 2683242"/>
              <a:gd name="connsiteY4" fmla="*/ 2101211 h 2101216"/>
              <a:gd name="connsiteX5" fmla="*/ 3 w 2683242"/>
              <a:gd name="connsiteY5" fmla="*/ 802591 h 2101216"/>
              <a:gd name="connsiteX0" fmla="*/ 0 w 3453257"/>
              <a:gd name="connsiteY0" fmla="*/ 831467 h 2101211"/>
              <a:gd name="connsiteX1" fmla="*/ 2111639 w 3453257"/>
              <a:gd name="connsiteY1" fmla="*/ 0 h 2101211"/>
              <a:gd name="connsiteX2" fmla="*/ 3453257 w 3453257"/>
              <a:gd name="connsiteY2" fmla="*/ 802591 h 2101211"/>
              <a:gd name="connsiteX3" fmla="*/ 2940805 w 3453257"/>
              <a:gd name="connsiteY3" fmla="*/ 2101211 h 2101211"/>
              <a:gd name="connsiteX4" fmla="*/ 1282473 w 3453257"/>
              <a:gd name="connsiteY4" fmla="*/ 2101211 h 2101211"/>
              <a:gd name="connsiteX5" fmla="*/ 0 w 3453257"/>
              <a:gd name="connsiteY5" fmla="*/ 831467 h 210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3257" h="2101211">
                <a:moveTo>
                  <a:pt x="0" y="831467"/>
                </a:moveTo>
                <a:lnTo>
                  <a:pt x="2111639" y="0"/>
                </a:lnTo>
                <a:lnTo>
                  <a:pt x="3453257" y="802591"/>
                </a:lnTo>
                <a:lnTo>
                  <a:pt x="2940805" y="2101211"/>
                </a:lnTo>
                <a:lnTo>
                  <a:pt x="1282473" y="2101211"/>
                </a:lnTo>
                <a:lnTo>
                  <a:pt x="0" y="831467"/>
                </a:lnTo>
                <a:close/>
              </a:path>
            </a:pathLst>
          </a:cu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5F331EA-9814-4C31-86F3-226CD41217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06" y="3436099"/>
            <a:ext cx="808033" cy="1828800"/>
          </a:xfrm>
          <a:prstGeom prst="rect">
            <a:avLst/>
          </a:prstGeom>
        </p:spPr>
      </p:pic>
      <p:sp>
        <p:nvSpPr>
          <p:cNvPr id="39" name="Скругленный прямоугольник 29">
            <a:extLst>
              <a:ext uri="{FF2B5EF4-FFF2-40B4-BE49-F238E27FC236}">
                <a16:creationId xmlns:a16="http://schemas.microsoft.com/office/drawing/2014/main" xmlns="" id="{CD832776-D4DB-42AD-B9B5-62E0923D7D23}"/>
              </a:ext>
            </a:extLst>
          </p:cNvPr>
          <p:cNvSpPr/>
          <p:nvPr/>
        </p:nvSpPr>
        <p:spPr>
          <a:xfrm>
            <a:off x="1959089" y="3839334"/>
            <a:ext cx="7812872" cy="1507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Такі фігури називають </a:t>
            </a:r>
            <a:r>
              <a:rPr lang="uk-UA" sz="2800" b="1" dirty="0" smtClean="0"/>
              <a:t>многокутниками або багатокутниками. </a:t>
            </a:r>
            <a:r>
              <a:rPr lang="uk-UA" sz="2800" b="1" dirty="0"/>
              <a:t>Кожний многокутник має однакову кількість сторін, вершин і кутів.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89822" y="494529"/>
            <a:ext cx="970586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Геометричні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192439"/>
            <a:ext cx="294189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Розклади на розрядні доданки кожне з чисел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67" y="156485"/>
            <a:ext cx="2512878" cy="1971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57200" y="2767225"/>
            <a:ext cx="1467839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023810" y="1192439"/>
            <a:ext cx="245917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«сусідів» кожного числа.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538633" y="2719761"/>
            <a:ext cx="4205348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Заповни схему й розв’яжи задачу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34 - Попер і наст числа. Дод й віднім 1\2024-11-01_1905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32278" r="854" b="5528"/>
          <a:stretch/>
        </p:blipFill>
        <p:spPr bwMode="auto">
          <a:xfrm>
            <a:off x="658415" y="1989350"/>
            <a:ext cx="4905104" cy="6471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4 Дод і відн двоцифр без переходу через 10\№034 - Попер і наст числа. Дод й віднім 1\2024-11-01_1911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33787" r="2036" b="4793"/>
          <a:stretch/>
        </p:blipFill>
        <p:spPr bwMode="auto">
          <a:xfrm>
            <a:off x="5759405" y="1989350"/>
            <a:ext cx="4604196" cy="62306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4 Дод і відн двоцифр без переходу через 10\№034 - Попер і наст числа. Дод й віднім 1\2024-11-01_191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28" y="2683315"/>
            <a:ext cx="5365396" cy="7367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3 Математика\1 Листопад\4 Дод і відн двоцифр без переходу через 10\№034 - Попер і наст числа. Дод й віднім 1\2024-11-01_1915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8599" r="405" b="1274"/>
          <a:stretch/>
        </p:blipFill>
        <p:spPr bwMode="auto">
          <a:xfrm>
            <a:off x="5874574" y="3475109"/>
            <a:ext cx="5869407" cy="277788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 клас\3 Математика\1 Листопад\4 Дод і відн двоцифр без переходу через 10\№034 - Попер і наст числа. Дод й віднім 1\2024-11-01_1921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23051" r="3210" b="1053"/>
          <a:stretch/>
        </p:blipFill>
        <p:spPr bwMode="auto">
          <a:xfrm>
            <a:off x="1069569" y="4391761"/>
            <a:ext cx="4644000" cy="180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416202" y="3475109"/>
            <a:ext cx="4698268" cy="1015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Познач точками червоного кольору вершини кожного багатокутника. Познач у трикутнику всі кути за зразком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  <p:bldP spid="3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3510" y="1250483"/>
            <a:ext cx="804952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втомив/</a:t>
            </a:r>
            <a:r>
              <a:rPr lang="uk-UA" sz="2400" b="1" dirty="0" err="1" smtClean="0"/>
              <a:t>лася</a:t>
            </a:r>
            <a:r>
              <a:rPr lang="uk-UA" sz="2400" b="1" dirty="0" smtClean="0"/>
              <a:t>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2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59846" y="627050"/>
            <a:ext cx="8884144" cy="86022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smtClean="0">
                <a:solidFill>
                  <a:schemeClr val="bg1"/>
                </a:solidFill>
              </a:rPr>
              <a:t>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1399374" y="2251967"/>
            <a:ext cx="5997998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</a:t>
            </a:r>
            <a:r>
              <a:rPr lang="uk-UA" sz="3600" b="1" dirty="0" err="1">
                <a:solidFill>
                  <a:srgbClr val="7030A0"/>
                </a:solidFill>
              </a:rPr>
              <a:t>уроці</a:t>
            </a:r>
            <a:r>
              <a:rPr lang="uk-UA" sz="36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Математику вивчай!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910693-AAD2-482B-AB87-C17123DDA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6" t="17446" r="5490" b="7448"/>
          <a:stretch/>
        </p:blipFill>
        <p:spPr>
          <a:xfrm>
            <a:off x="7909656" y="2213928"/>
            <a:ext cx="2534333" cy="262996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433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3792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38358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530" y="2868355"/>
            <a:ext cx="38528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633929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470554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1639" y="5271766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35" y="108356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721612" y="3959603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01880051"/>
              </p:ext>
            </p:extLst>
          </p:nvPr>
        </p:nvGraphicFramePr>
        <p:xfrm>
          <a:off x="583894" y="1577459"/>
          <a:ext cx="10851614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7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5368" y="564508"/>
            <a:ext cx="10459972" cy="737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попереднє та наступне число до кожного з чисел: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434034" y="1587705"/>
            <a:ext cx="1891306" cy="3741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9BF86D-C749-4447-9FCC-09A92270D54A}"/>
              </a:ext>
            </a:extLst>
          </p:cNvPr>
          <p:cNvSpPr txBox="1"/>
          <p:nvPr/>
        </p:nvSpPr>
        <p:spPr>
          <a:xfrm>
            <a:off x="1800688" y="1501554"/>
            <a:ext cx="96202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CB8582-37AE-4AAF-9629-6A14178CBCF4}"/>
              </a:ext>
            </a:extLst>
          </p:cNvPr>
          <p:cNvSpPr/>
          <p:nvPr/>
        </p:nvSpPr>
        <p:spPr>
          <a:xfrm>
            <a:off x="514350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F7C2B6E-1880-42BB-9794-E4B4791CF6AD}"/>
              </a:ext>
            </a:extLst>
          </p:cNvPr>
          <p:cNvSpPr/>
          <p:nvPr/>
        </p:nvSpPr>
        <p:spPr>
          <a:xfrm>
            <a:off x="2906051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67D9DC-2ADC-43DE-8A75-AF5116A2AF77}"/>
              </a:ext>
            </a:extLst>
          </p:cNvPr>
          <p:cNvSpPr txBox="1"/>
          <p:nvPr/>
        </p:nvSpPr>
        <p:spPr>
          <a:xfrm>
            <a:off x="2151705" y="2847489"/>
            <a:ext cx="962025" cy="9233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4881656-A721-4073-8EB6-D98EBEB83729}"/>
              </a:ext>
            </a:extLst>
          </p:cNvPr>
          <p:cNvSpPr/>
          <p:nvPr/>
        </p:nvSpPr>
        <p:spPr>
          <a:xfrm>
            <a:off x="865367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16E6EAFF-DA81-40B8-812B-1C3BAD69430E}"/>
              </a:ext>
            </a:extLst>
          </p:cNvPr>
          <p:cNvSpPr/>
          <p:nvPr/>
        </p:nvSpPr>
        <p:spPr>
          <a:xfrm>
            <a:off x="3257068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BA88180-7BD0-4CB9-9FE0-4804E623BD18}"/>
              </a:ext>
            </a:extLst>
          </p:cNvPr>
          <p:cNvSpPr txBox="1"/>
          <p:nvPr/>
        </p:nvSpPr>
        <p:spPr>
          <a:xfrm>
            <a:off x="5678187" y="1406912"/>
            <a:ext cx="962025" cy="923330"/>
          </a:xfrm>
          <a:prstGeom prst="rect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DD05E9E8-797A-4C0F-AA93-8CF65EC63B43}"/>
              </a:ext>
            </a:extLst>
          </p:cNvPr>
          <p:cNvSpPr/>
          <p:nvPr/>
        </p:nvSpPr>
        <p:spPr>
          <a:xfrm>
            <a:off x="4391849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BDD45EAA-803F-446D-BD3E-BA7F4D18FBE1}"/>
              </a:ext>
            </a:extLst>
          </p:cNvPr>
          <p:cNvSpPr/>
          <p:nvPr/>
        </p:nvSpPr>
        <p:spPr>
          <a:xfrm>
            <a:off x="6783550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10814D-1B6F-416C-AFE5-7734E72197AC}"/>
              </a:ext>
            </a:extLst>
          </p:cNvPr>
          <p:cNvSpPr txBox="1"/>
          <p:nvPr/>
        </p:nvSpPr>
        <p:spPr>
          <a:xfrm>
            <a:off x="6341730" y="2749235"/>
            <a:ext cx="962025" cy="92333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EE2FF26D-4019-4DCD-9E23-427520DCA1C7}"/>
              </a:ext>
            </a:extLst>
          </p:cNvPr>
          <p:cNvSpPr/>
          <p:nvPr/>
        </p:nvSpPr>
        <p:spPr>
          <a:xfrm>
            <a:off x="5055392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091CD3B8-674A-485D-8F55-C030A5B159EC}"/>
              </a:ext>
            </a:extLst>
          </p:cNvPr>
          <p:cNvSpPr/>
          <p:nvPr/>
        </p:nvSpPr>
        <p:spPr>
          <a:xfrm>
            <a:off x="7447093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8751C3-0819-44E7-B08B-1266088B0CE1}"/>
              </a:ext>
            </a:extLst>
          </p:cNvPr>
          <p:cNvSpPr txBox="1"/>
          <p:nvPr/>
        </p:nvSpPr>
        <p:spPr>
          <a:xfrm>
            <a:off x="2644633" y="4176595"/>
            <a:ext cx="962025" cy="923330"/>
          </a:xfrm>
          <a:prstGeom prst="rect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13B1BBEB-B769-4AA0-A0FC-A64A471C07CF}"/>
              </a:ext>
            </a:extLst>
          </p:cNvPr>
          <p:cNvSpPr/>
          <p:nvPr/>
        </p:nvSpPr>
        <p:spPr>
          <a:xfrm>
            <a:off x="1358295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71F7D2B3-15BB-4D70-BA55-3EF66D0774B0}"/>
              </a:ext>
            </a:extLst>
          </p:cNvPr>
          <p:cNvSpPr/>
          <p:nvPr/>
        </p:nvSpPr>
        <p:spPr>
          <a:xfrm>
            <a:off x="3749996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AA7C063-CB5C-4CBC-A4AC-B24495919C26}"/>
              </a:ext>
            </a:extLst>
          </p:cNvPr>
          <p:cNvSpPr txBox="1"/>
          <p:nvPr/>
        </p:nvSpPr>
        <p:spPr>
          <a:xfrm>
            <a:off x="6913230" y="4033374"/>
            <a:ext cx="962025" cy="923330"/>
          </a:xfrm>
          <a:prstGeom prst="rect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0DED3E8-8813-4669-AF3C-DA286CF9C3A2}"/>
              </a:ext>
            </a:extLst>
          </p:cNvPr>
          <p:cNvSpPr/>
          <p:nvPr/>
        </p:nvSpPr>
        <p:spPr>
          <a:xfrm>
            <a:off x="5626892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F7DB64A1-768C-4AC0-8465-54F370EB177D}"/>
              </a:ext>
            </a:extLst>
          </p:cNvPr>
          <p:cNvSpPr/>
          <p:nvPr/>
        </p:nvSpPr>
        <p:spPr>
          <a:xfrm>
            <a:off x="8018593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857A694-26B4-4A87-BBF6-126FAFDE226D}"/>
              </a:ext>
            </a:extLst>
          </p:cNvPr>
          <p:cNvSpPr txBox="1"/>
          <p:nvPr/>
        </p:nvSpPr>
        <p:spPr>
          <a:xfrm>
            <a:off x="3093705" y="5433882"/>
            <a:ext cx="962025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653F2098-5E7F-4137-8D47-5383D977A163}"/>
              </a:ext>
            </a:extLst>
          </p:cNvPr>
          <p:cNvSpPr/>
          <p:nvPr/>
        </p:nvSpPr>
        <p:spPr>
          <a:xfrm>
            <a:off x="1807367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99C32A99-EE94-40BF-BEB4-8331BF13A5AF}"/>
              </a:ext>
            </a:extLst>
          </p:cNvPr>
          <p:cNvSpPr/>
          <p:nvPr/>
        </p:nvSpPr>
        <p:spPr>
          <a:xfrm>
            <a:off x="4199068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ED2287A-39B3-4A80-B2DC-757B7A28B84A}"/>
              </a:ext>
            </a:extLst>
          </p:cNvPr>
          <p:cNvSpPr txBox="1"/>
          <p:nvPr/>
        </p:nvSpPr>
        <p:spPr>
          <a:xfrm>
            <a:off x="7317301" y="5332565"/>
            <a:ext cx="962025" cy="92333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8452EC80-F53F-4B89-81E1-6BEC06941D8C}"/>
              </a:ext>
            </a:extLst>
          </p:cNvPr>
          <p:cNvSpPr/>
          <p:nvPr/>
        </p:nvSpPr>
        <p:spPr>
          <a:xfrm>
            <a:off x="6030963" y="5227493"/>
            <a:ext cx="1143000" cy="1133475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98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F38DE3EB-EE44-4B84-93E1-81B33E68D8D9}"/>
              </a:ext>
            </a:extLst>
          </p:cNvPr>
          <p:cNvSpPr/>
          <p:nvPr/>
        </p:nvSpPr>
        <p:spPr>
          <a:xfrm>
            <a:off x="8439263" y="5151705"/>
            <a:ext cx="1360285" cy="135617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6352184" y="1278713"/>
            <a:ext cx="3928711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48, 62, 90, 36, 25, 33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48829" y="406394"/>
            <a:ext cx="8732066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6352183" y="187352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48829" y="1298361"/>
            <a:ext cx="4366033" cy="508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Збільш на 1 кожне число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008095" y="187352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635117" y="184204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8316539" y="1842041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8946133" y="1842041"/>
            <a:ext cx="610580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9482390" y="1806766"/>
            <a:ext cx="759225" cy="547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8829" y="2179509"/>
            <a:ext cx="4275469" cy="483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Обчисли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1571639" y="2787269"/>
            <a:ext cx="2284266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65 – 5 – 1 =</a:t>
            </a: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4593277" y="2765235"/>
            <a:ext cx="2284266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39 + 1 + 7 =</a:t>
            </a: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635117" y="2765235"/>
            <a:ext cx="2487989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79 + 1 – 10 =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571639" y="3678391"/>
            <a:ext cx="2700124" cy="5322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Порівняй   </a:t>
            </a:r>
            <a:r>
              <a:rPr lang="uk-UA" sz="3200" b="1" dirty="0" smtClean="0">
                <a:solidFill>
                  <a:srgbClr val="7030A0"/>
                </a:solidFill>
              </a:rPr>
              <a:t>&gt; &lt;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1548829" y="4368912"/>
            <a:ext cx="2491773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__ 70 – 1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40 __ 40 + 9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4248953" y="4368912"/>
            <a:ext cx="2466115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+ 6__ 16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68 – 8 __6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6877543" y="4368912"/>
            <a:ext cx="3486740" cy="1301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60 – 1 __ 60 + 1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30 + 40__40 + 30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6674" y="44901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&gt;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50834" y="497009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&lt;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21614" y="443413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&lt;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56845" y="4951616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34448" y="443413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&gt;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98583" y="495254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&gt;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19" grpId="0" animBg="1"/>
      <p:bldP spid="20" grpId="0" animBg="1"/>
      <p:bldP spid="24" grpId="0" animBg="1"/>
      <p:bldP spid="27" grpId="0" animBg="1"/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1399" y="473725"/>
            <a:ext cx="10317117" cy="9798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схему й малюнок і поясни прийоми обчислення </a:t>
            </a:r>
            <a:r>
              <a:rPr lang="uk-UA" sz="3200" b="1" dirty="0" smtClean="0">
                <a:solidFill>
                  <a:schemeClr val="bg1"/>
                </a:solidFill>
              </a:rPr>
              <a:t>29 + 1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5" y="2175315"/>
            <a:ext cx="1946098" cy="270394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4807054" y="1862023"/>
            <a:ext cx="393830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8724" y="1660317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59336" y="1646870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73736" y="1646870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88136" y="1646870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49100" y="210596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3693" y="210596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4646" y="2105960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8512" y="210595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FE9B1A-60A7-448B-8259-A6C25AAF2611}"/>
              </a:ext>
            </a:extLst>
          </p:cNvPr>
          <p:cNvSpPr txBox="1"/>
          <p:nvPr/>
        </p:nvSpPr>
        <p:spPr>
          <a:xfrm>
            <a:off x="8745361" y="2066942"/>
            <a:ext cx="200794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29+1=30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3306664" y="3126793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4163632" y="3127194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E0EECF1-C21A-4D4E-88E6-5E31A7234C5A}"/>
              </a:ext>
            </a:extLst>
          </p:cNvPr>
          <p:cNvSpPr/>
          <p:nvPr/>
        </p:nvSpPr>
        <p:spPr>
          <a:xfrm>
            <a:off x="5829944" y="396737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8C4D2D7B-9E12-434A-A827-978062630515}"/>
              </a:ext>
            </a:extLst>
          </p:cNvPr>
          <p:cNvSpPr/>
          <p:nvPr/>
        </p:nvSpPr>
        <p:spPr>
          <a:xfrm>
            <a:off x="5829945" y="48202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C63EA97-0EEA-4CB3-9285-84E878D172C1}"/>
              </a:ext>
            </a:extLst>
          </p:cNvPr>
          <p:cNvSpPr/>
          <p:nvPr/>
        </p:nvSpPr>
        <p:spPr>
          <a:xfrm>
            <a:off x="5829944" y="438879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5064585" y="39712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5447265" y="397126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5064585" y="43919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5447265" y="439193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5064585" y="482336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5447265" y="482336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073BD71-667B-4DAC-A832-CEB72303B550}"/>
              </a:ext>
            </a:extLst>
          </p:cNvPr>
          <p:cNvSpPr/>
          <p:nvPr/>
        </p:nvSpPr>
        <p:spPr>
          <a:xfrm>
            <a:off x="6539685" y="352728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трелка: вправо с вырезом 76">
            <a:extLst>
              <a:ext uri="{FF2B5EF4-FFF2-40B4-BE49-F238E27FC236}">
                <a16:creationId xmlns:a16="http://schemas.microsoft.com/office/drawing/2014/main" xmlns="" id="{0C4048DC-C8D2-4339-9632-B7846029017B}"/>
              </a:ext>
            </a:extLst>
          </p:cNvPr>
          <p:cNvSpPr/>
          <p:nvPr/>
        </p:nvSpPr>
        <p:spPr>
          <a:xfrm>
            <a:off x="6469364" y="4005230"/>
            <a:ext cx="1469809" cy="65067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4E314D57-DA30-4B39-A63B-44313B7C000E}"/>
              </a:ext>
            </a:extLst>
          </p:cNvPr>
          <p:cNvGrpSpPr/>
          <p:nvPr/>
        </p:nvGrpSpPr>
        <p:grpSpPr>
          <a:xfrm>
            <a:off x="8605156" y="3120663"/>
            <a:ext cx="765360" cy="2072763"/>
            <a:chOff x="7284945" y="1192292"/>
            <a:chExt cx="765360" cy="2072763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3CB9F26C-50E7-4711-AD8F-48EBB0A99269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8594CF43-9F35-45FF-AF91-BBAB1DC535E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B77147F3-35BF-461A-9249-44C685D196BD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DACEA367-BADD-4107-AA7E-208789A4A44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DFE9E47A-8DC2-4A9B-BEF4-4DBFA106D5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7DD1D9C8-B8E6-4F14-9A09-6CE2B283ABE4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E77DC158-BDF0-48A5-A4CB-D0B2845BD9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6B0136D5-9D62-48E5-9B29-0F261E22463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631BC851-C6BC-4B84-BF31-44D9198C1D6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C75623E9-FC82-4D81-9BAA-58203F052DB5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31FE0A26-D496-4B50-B402-51593FDB6FB3}"/>
              </a:ext>
            </a:extLst>
          </p:cNvPr>
          <p:cNvGrpSpPr/>
          <p:nvPr/>
        </p:nvGrpSpPr>
        <p:grpSpPr>
          <a:xfrm>
            <a:off x="9595915" y="3115281"/>
            <a:ext cx="765360" cy="2072763"/>
            <a:chOff x="7284945" y="1192292"/>
            <a:chExt cx="765360" cy="2072763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FEDFFB3C-92E6-4F3D-A9C1-3A9C720CA936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9CA941C4-95A9-4A9C-8540-A1EAEFC2427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D72F5BBB-B4C8-4609-A4DC-DF38B49B6423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8ADB8BC5-A1CC-4554-A194-310FCF13AFC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xmlns="" id="{1E365329-BAC9-4D74-9624-5AFCA18EED2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3E2767A4-C6B1-435C-94DA-D7982D2B4D13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F10C1A01-71F8-4E99-AF1E-4FADDD05BCD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AEE314CF-DF53-4763-8113-745F0388EE6D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7B9FCC49-2A85-4F76-B87E-BAC1F91791D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A9B728A3-F134-49FA-B477-A9367AF13B30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F6DDEBA0-AAB0-4FB7-A75F-EF6E09C918ED}"/>
              </a:ext>
            </a:extLst>
          </p:cNvPr>
          <p:cNvGrpSpPr/>
          <p:nvPr/>
        </p:nvGrpSpPr>
        <p:grpSpPr>
          <a:xfrm>
            <a:off x="10593157" y="3109899"/>
            <a:ext cx="765360" cy="2072763"/>
            <a:chOff x="7284945" y="1192292"/>
            <a:chExt cx="765360" cy="2072763"/>
          </a:xfrm>
          <a:solidFill>
            <a:srgbClr val="FFFF00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8E74ECC5-09CE-4699-A3E7-C634FBC1EC0A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5B4F6E87-D1EB-4C17-9FDF-8591765F323D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8929FABF-7FB7-44C6-8446-C6B8CA8932C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F50925B4-F63F-4F9C-AF4A-EB828B5E4F45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7FD5AD45-F505-445B-A701-0B3DED40E708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341E1A1B-C40D-4C97-861E-E12EEEC95A8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6CD19D1D-7C3F-4DA6-AF8D-368E00166703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F68B13A1-6A2D-424C-9A59-A54CC2334798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xmlns="" id="{D8FD3BB3-D441-43AE-AEBB-6C41FD3D497A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C4CA88F6-DC9E-4925-93FD-1AB832E00714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xmlns="" id="{0DBE8EA3-EB3A-40CF-A4A5-D00EF85192D9}"/>
              </a:ext>
            </a:extLst>
          </p:cNvPr>
          <p:cNvCxnSpPr/>
          <p:nvPr/>
        </p:nvCxnSpPr>
        <p:spPr>
          <a:xfrm flipV="1">
            <a:off x="6303316" y="1637133"/>
            <a:ext cx="855419" cy="13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3803080" y="5378053"/>
            <a:ext cx="2007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29 = 20 + 9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1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6242790" y="5378053"/>
            <a:ext cx="2007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 + 1 = 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8585210" y="5424217"/>
            <a:ext cx="25819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20 + 10 = 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99133" y="2820318"/>
            <a:ext cx="875840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" y="2199623"/>
            <a:ext cx="2410498" cy="334918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4966580" y="1776489"/>
            <a:ext cx="393830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58250" y="1574783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18862" y="1561336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33262" y="1561336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47662" y="1561336"/>
            <a:ext cx="0" cy="43030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8626" y="206619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38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3219" y="206619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4172" y="2066193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038" y="206619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FE9B1A-60A7-448B-8259-A6C25AAF2611}"/>
              </a:ext>
            </a:extLst>
          </p:cNvPr>
          <p:cNvSpPr txBox="1"/>
          <p:nvPr/>
        </p:nvSpPr>
        <p:spPr>
          <a:xfrm>
            <a:off x="9350569" y="1991642"/>
            <a:ext cx="2007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40 - 1= 39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7744367" y="3153102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8601335" y="3153503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E0EECF1-C21A-4D4E-88E6-5E31A7234C5A}"/>
              </a:ext>
            </a:extLst>
          </p:cNvPr>
          <p:cNvSpPr/>
          <p:nvPr/>
        </p:nvSpPr>
        <p:spPr>
          <a:xfrm>
            <a:off x="11210746" y="398516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8C4D2D7B-9E12-434A-A827-978062630515}"/>
              </a:ext>
            </a:extLst>
          </p:cNvPr>
          <p:cNvSpPr/>
          <p:nvPr/>
        </p:nvSpPr>
        <p:spPr>
          <a:xfrm>
            <a:off x="11210747" y="483800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C63EA97-0EEA-4CB3-9285-84E878D172C1}"/>
              </a:ext>
            </a:extLst>
          </p:cNvPr>
          <p:cNvSpPr/>
          <p:nvPr/>
        </p:nvSpPr>
        <p:spPr>
          <a:xfrm>
            <a:off x="11210746" y="440657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10445387" y="398905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10828067" y="398905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10445387" y="440972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10828067" y="440972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10445387" y="484115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10828067" y="484115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трелка: вправо с вырезом 76">
            <a:extLst>
              <a:ext uri="{FF2B5EF4-FFF2-40B4-BE49-F238E27FC236}">
                <a16:creationId xmlns:a16="http://schemas.microsoft.com/office/drawing/2014/main" xmlns="" id="{0C4048DC-C8D2-4339-9632-B7846029017B}"/>
              </a:ext>
            </a:extLst>
          </p:cNvPr>
          <p:cNvSpPr/>
          <p:nvPr/>
        </p:nvSpPr>
        <p:spPr>
          <a:xfrm>
            <a:off x="6468941" y="3841352"/>
            <a:ext cx="1102806" cy="70796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4E314D57-DA30-4B39-A63B-44313B7C000E}"/>
              </a:ext>
            </a:extLst>
          </p:cNvPr>
          <p:cNvGrpSpPr/>
          <p:nvPr/>
        </p:nvGrpSpPr>
        <p:grpSpPr>
          <a:xfrm>
            <a:off x="2638546" y="3169716"/>
            <a:ext cx="765360" cy="2072763"/>
            <a:chOff x="7284945" y="1192292"/>
            <a:chExt cx="765360" cy="2072763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3CB9F26C-50E7-4711-AD8F-48EBB0A99269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8594CF43-9F35-45FF-AF91-BBAB1DC535E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B77147F3-35BF-461A-9249-44C685D196BD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DACEA367-BADD-4107-AA7E-208789A4A44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DFE9E47A-8DC2-4A9B-BEF4-4DBFA106D5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7DD1D9C8-B8E6-4F14-9A09-6CE2B283ABE4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E77DC158-BDF0-48A5-A4CB-D0B2845BD9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6B0136D5-9D62-48E5-9B29-0F261E22463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631BC851-C6BC-4B84-BF31-44D9198C1D6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C75623E9-FC82-4D81-9BAA-58203F052DB5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31FE0A26-D496-4B50-B402-51593FDB6FB3}"/>
              </a:ext>
            </a:extLst>
          </p:cNvPr>
          <p:cNvGrpSpPr/>
          <p:nvPr/>
        </p:nvGrpSpPr>
        <p:grpSpPr>
          <a:xfrm>
            <a:off x="3629305" y="3164334"/>
            <a:ext cx="765360" cy="2072763"/>
            <a:chOff x="7284945" y="1192292"/>
            <a:chExt cx="765360" cy="2072763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FEDFFB3C-92E6-4F3D-A9C1-3A9C720CA936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9CA941C4-95A9-4A9C-8540-A1EAEFC2427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D72F5BBB-B4C8-4609-A4DC-DF38B49B6423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8ADB8BC5-A1CC-4554-A194-310FCF13AFC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xmlns="" id="{1E365329-BAC9-4D74-9624-5AFCA18EED2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3E2767A4-C6B1-435C-94DA-D7982D2B4D13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F10C1A01-71F8-4E99-AF1E-4FADDD05BCD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AEE314CF-DF53-4763-8113-745F0388EE6D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7B9FCC49-2A85-4F76-B87E-BAC1F91791D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A9B728A3-F134-49FA-B477-A9367AF13B30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8E74ECC5-09CE-4699-A3E7-C634FBC1EC0A}"/>
              </a:ext>
            </a:extLst>
          </p:cNvPr>
          <p:cNvSpPr/>
          <p:nvPr/>
        </p:nvSpPr>
        <p:spPr>
          <a:xfrm>
            <a:off x="5598647" y="316433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B4F6E87-D1EB-4C17-9FDF-8591765F323D}"/>
              </a:ext>
            </a:extLst>
          </p:cNvPr>
          <p:cNvSpPr/>
          <p:nvPr/>
        </p:nvSpPr>
        <p:spPr>
          <a:xfrm>
            <a:off x="6513122" y="316433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8929FABF-7FB7-44C6-8446-C6B8CA8932C9}"/>
              </a:ext>
            </a:extLst>
          </p:cNvPr>
          <p:cNvSpPr/>
          <p:nvPr/>
        </p:nvSpPr>
        <p:spPr>
          <a:xfrm>
            <a:off x="5598647" y="358500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F50925B4-F63F-4F9C-AF4A-EB828B5E4F45}"/>
              </a:ext>
            </a:extLst>
          </p:cNvPr>
          <p:cNvSpPr/>
          <p:nvPr/>
        </p:nvSpPr>
        <p:spPr>
          <a:xfrm>
            <a:off x="5981327" y="3585001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7FD5AD45-F505-445B-A701-0B3DED40E708}"/>
              </a:ext>
            </a:extLst>
          </p:cNvPr>
          <p:cNvSpPr/>
          <p:nvPr/>
        </p:nvSpPr>
        <p:spPr>
          <a:xfrm>
            <a:off x="5598647" y="400566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341E1A1B-C40D-4C97-861E-E12EEEC95A82}"/>
              </a:ext>
            </a:extLst>
          </p:cNvPr>
          <p:cNvSpPr/>
          <p:nvPr/>
        </p:nvSpPr>
        <p:spPr>
          <a:xfrm>
            <a:off x="5981327" y="400566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6CD19D1D-7C3F-4DA6-AF8D-368E00166703}"/>
              </a:ext>
            </a:extLst>
          </p:cNvPr>
          <p:cNvSpPr/>
          <p:nvPr/>
        </p:nvSpPr>
        <p:spPr>
          <a:xfrm>
            <a:off x="5598647" y="44263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F68B13A1-6A2D-424C-9A59-A54CC2334798}"/>
              </a:ext>
            </a:extLst>
          </p:cNvPr>
          <p:cNvSpPr/>
          <p:nvPr/>
        </p:nvSpPr>
        <p:spPr>
          <a:xfrm>
            <a:off x="5981327" y="44263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D8FD3BB3-D441-43AE-AEBB-6C41FD3D497A}"/>
              </a:ext>
            </a:extLst>
          </p:cNvPr>
          <p:cNvSpPr/>
          <p:nvPr/>
        </p:nvSpPr>
        <p:spPr>
          <a:xfrm>
            <a:off x="5598647" y="485776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C4CA88F6-DC9E-4925-93FD-1AB832E00714}"/>
              </a:ext>
            </a:extLst>
          </p:cNvPr>
          <p:cNvSpPr/>
          <p:nvPr/>
        </p:nvSpPr>
        <p:spPr>
          <a:xfrm>
            <a:off x="5981327" y="485776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xmlns="" id="{0DBE8EA3-EB3A-40CF-A4A5-D00EF85192D9}"/>
              </a:ext>
            </a:extLst>
          </p:cNvPr>
          <p:cNvCxnSpPr>
            <a:cxnSpLocks/>
          </p:cNvCxnSpPr>
          <p:nvPr/>
        </p:nvCxnSpPr>
        <p:spPr>
          <a:xfrm flipH="1" flipV="1">
            <a:off x="6418862" y="1574783"/>
            <a:ext cx="889591" cy="3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2829886" y="5425920"/>
            <a:ext cx="25819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40 = 30 + 10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B22D3613-35D0-4725-89B5-0F54133D77AB}"/>
              </a:ext>
            </a:extLst>
          </p:cNvPr>
          <p:cNvGrpSpPr/>
          <p:nvPr/>
        </p:nvGrpSpPr>
        <p:grpSpPr>
          <a:xfrm>
            <a:off x="4609023" y="3164334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FAC118FA-641B-4CD2-982B-67F5DD876D0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2E1D6D7D-143C-4D28-9F4E-0A54EA8F1CE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584CA698-90EA-4517-B326-771A174D5424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FEACF4E9-A8B6-4EAF-A531-81915F01223F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BF0F397-C545-4C7C-BF20-D6CF666394B7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8A8E1582-F0BE-4570-889F-19EE9014787F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162A38EE-A1E0-4B38-9B00-4A418CDFED5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E8DAD4CD-2DE1-4F41-8495-A7993EB6D98D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51A45850-1EC8-4FCA-95A6-6BE90EA2E0E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E0D2DCCB-A5B3-40D8-ADF6-1AFA501CB4AE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xmlns="" id="{164409BC-7F7D-461E-897C-3F2DF923022A}"/>
              </a:ext>
            </a:extLst>
          </p:cNvPr>
          <p:cNvGrpSpPr/>
          <p:nvPr/>
        </p:nvGrpSpPr>
        <p:grpSpPr>
          <a:xfrm>
            <a:off x="9507407" y="3147720"/>
            <a:ext cx="765360" cy="2072763"/>
            <a:chOff x="7284945" y="1192292"/>
            <a:chExt cx="765360" cy="2072763"/>
          </a:xfrm>
        </p:grpSpPr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E41D5AD6-9E32-4EC7-A7FE-18D214C8CC0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49CFD0BA-5F4C-4805-97DC-E10A07C71F8A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xmlns="" id="{A8D9EF8C-A68A-4BB3-8DDA-1095C2E9ABA5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2F185A7B-5187-47CE-87CD-7FCC891E89E9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xmlns="" id="{EB827463-98C4-419C-8DC1-7A2ECC5EF8A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4DB67525-6038-4136-923D-1A5F899ED96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C4FA34E3-CFB9-4E9E-B8F2-3399044DE5C3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E2253E8B-074E-4CAC-BA01-CAB49A75E774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97F4367A-3D73-4801-AE8B-80136F866306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xmlns="" id="{4597B8E0-B6AD-4045-927F-55873A8078A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84970" y="462709"/>
            <a:ext cx="10317117" cy="9798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схему й малюнок і поясни прийоми обчислення </a:t>
            </a:r>
            <a:r>
              <a:rPr lang="uk-UA" sz="3200" b="1" dirty="0" smtClean="0">
                <a:solidFill>
                  <a:schemeClr val="bg1"/>
                </a:solidFill>
              </a:rPr>
              <a:t>40 – 1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6016370" y="5396261"/>
            <a:ext cx="2007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– 1 = 9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9077453" y="5396262"/>
            <a:ext cx="2007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30 + 9 = 39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37" grpId="0" animBg="1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48828" y="406394"/>
            <a:ext cx="9014799" cy="7174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526024" y="1286529"/>
            <a:ext cx="9037604" cy="553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задачу. Вибери вираз, який є розв’язанням цієї задачі.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39" y="2047306"/>
            <a:ext cx="8863696" cy="102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низці намиста 40 білих намистин, 30 зелених і 20 блакитних. Скільки всього намистин у низці?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1571639" y="3277520"/>
            <a:ext cx="2295282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+ 30 – 20 </a:t>
            </a: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4681411" y="3332603"/>
            <a:ext cx="2468535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+ 30 + 20</a:t>
            </a: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924116" y="3277520"/>
            <a:ext cx="2487989" cy="627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– 30 + 20</a:t>
            </a:r>
          </a:p>
        </p:txBody>
      </p:sp>
    </p:spTree>
    <p:extLst>
      <p:ext uri="{BB962C8B-B14F-4D97-AF65-F5344CB8AC3E}">
        <p14:creationId xmlns:p14="http://schemas.microsoft.com/office/powerpoint/2010/main" val="38763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2909</TotalTime>
  <Words>612</Words>
  <Application>Microsoft Office PowerPoint</Application>
  <PresentationFormat>Произвольный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535</cp:revision>
  <dcterms:created xsi:type="dcterms:W3CDTF">2018-01-05T16:38:53Z</dcterms:created>
  <dcterms:modified xsi:type="dcterms:W3CDTF">2024-11-04T09:16:40Z</dcterms:modified>
</cp:coreProperties>
</file>