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326" r:id="rId3"/>
    <p:sldId id="321" r:id="rId4"/>
    <p:sldId id="322" r:id="rId5"/>
    <p:sldId id="323" r:id="rId6"/>
    <p:sldId id="295" r:id="rId7"/>
    <p:sldId id="303" r:id="rId8"/>
    <p:sldId id="305" r:id="rId9"/>
    <p:sldId id="306" r:id="rId10"/>
    <p:sldId id="309" r:id="rId11"/>
    <p:sldId id="294" r:id="rId12"/>
    <p:sldId id="296" r:id="rId13"/>
    <p:sldId id="320" r:id="rId14"/>
    <p:sldId id="312" r:id="rId15"/>
    <p:sldId id="324" r:id="rId16"/>
    <p:sldId id="32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722651"/>
    <a:srgbClr val="DED231"/>
    <a:srgbClr val="C31D58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36914" y="4571050"/>
            <a:ext cx="9130622" cy="91940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6">
                    <a:lumMod val="75000"/>
                  </a:schemeClr>
                </a:solidFill>
              </a:rPr>
              <a:t>Що робити з опалим листям?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995750"/>
            <a:ext cx="3886200" cy="2910332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667158" y="995750"/>
            <a:ext cx="2900378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восени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34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960295" y="1441970"/>
            <a:ext cx="4743819" cy="217208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Дим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спалювання</a:t>
            </a:r>
            <a:r>
              <a:rPr lang="ru-RU" sz="2400" b="1" dirty="0"/>
              <a:t> </a:t>
            </a:r>
            <a:r>
              <a:rPr lang="ru-RU" sz="2400" b="1" dirty="0" err="1"/>
              <a:t>небезпечний</a:t>
            </a:r>
            <a:r>
              <a:rPr lang="ru-RU" sz="2400" b="1" dirty="0"/>
              <a:t> для </a:t>
            </a:r>
            <a:r>
              <a:rPr lang="ru-RU" sz="2400" b="1" dirty="0" err="1"/>
              <a:t>здоров’я</a:t>
            </a:r>
            <a:r>
              <a:rPr lang="ru-RU" sz="2400" b="1" dirty="0"/>
              <a:t>, </a:t>
            </a:r>
            <a:r>
              <a:rPr lang="ru-RU" sz="2400" b="1" dirty="0" err="1"/>
              <a:t>бо</a:t>
            </a:r>
            <a:r>
              <a:rPr lang="ru-RU" sz="2400" b="1" dirty="0"/>
              <a:t> </a:t>
            </a:r>
            <a:r>
              <a:rPr lang="ru-RU" sz="2400" b="1" dirty="0" err="1"/>
              <a:t>листя</a:t>
            </a:r>
            <a:r>
              <a:rPr lang="ru-RU" sz="2400" b="1" dirty="0"/>
              <a:t> </a:t>
            </a:r>
            <a:r>
              <a:rPr lang="ru-RU" sz="2400" b="1" dirty="0" err="1"/>
              <a:t>містить</a:t>
            </a:r>
            <a:r>
              <a:rPr lang="ru-RU" sz="2400" b="1" dirty="0"/>
              <a:t> </a:t>
            </a:r>
            <a:r>
              <a:rPr lang="ru-RU" sz="2400" b="1" dirty="0" err="1"/>
              <a:t>багато</a:t>
            </a:r>
            <a:r>
              <a:rPr lang="ru-RU" sz="2400" b="1" dirty="0"/>
              <a:t> </a:t>
            </a:r>
            <a:r>
              <a:rPr lang="ru-RU" sz="2400" b="1" dirty="0" err="1"/>
              <a:t>шкідливих</a:t>
            </a:r>
            <a:r>
              <a:rPr lang="ru-RU" sz="2400" b="1" dirty="0"/>
              <a:t> </a:t>
            </a:r>
            <a:r>
              <a:rPr lang="ru-RU" sz="2400" b="1" dirty="0" err="1"/>
              <a:t>речовин</a:t>
            </a:r>
            <a:r>
              <a:rPr lang="ru-RU" sz="2400" b="1" dirty="0"/>
              <a:t>, яке </a:t>
            </a:r>
            <a:r>
              <a:rPr lang="ru-RU" sz="2400" b="1" dirty="0" err="1"/>
              <a:t>воно</a:t>
            </a:r>
            <a:r>
              <a:rPr lang="ru-RU" sz="2400" b="1" dirty="0"/>
              <a:t> «</a:t>
            </a:r>
            <a:r>
              <a:rPr lang="ru-RU" sz="2400" b="1" dirty="0" err="1"/>
              <a:t>відфільтрувало</a:t>
            </a:r>
            <a:r>
              <a:rPr lang="ru-RU" sz="2400" b="1" dirty="0"/>
              <a:t>» з </a:t>
            </a:r>
            <a:r>
              <a:rPr lang="ru-RU" sz="2400" b="1" dirty="0" err="1"/>
              <a:t>повітря</a:t>
            </a:r>
            <a:r>
              <a:rPr lang="ru-RU" sz="2400" b="1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441969"/>
            <a:ext cx="5220508" cy="3654355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960295" y="495119"/>
            <a:ext cx="10203813" cy="7240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Яка шкода від спалювання </a:t>
            </a:r>
            <a:r>
              <a:rPr lang="uk-UA" sz="4000" b="1" dirty="0" smtClean="0">
                <a:solidFill>
                  <a:schemeClr val="bg1"/>
                </a:solidFill>
              </a:rPr>
              <a:t>опалого </a:t>
            </a:r>
            <a:r>
              <a:rPr lang="uk-UA" sz="4000" b="1" dirty="0">
                <a:solidFill>
                  <a:schemeClr val="bg1"/>
                </a:solidFill>
              </a:rPr>
              <a:t>листя?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60293" y="3732276"/>
            <a:ext cx="4743819" cy="17216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Якщо</a:t>
            </a:r>
            <a:r>
              <a:rPr lang="ru-RU" sz="2400" b="1" dirty="0"/>
              <a:t> </a:t>
            </a:r>
            <a:r>
              <a:rPr lang="ru-RU" sz="2400" b="1" dirty="0" err="1"/>
              <a:t>людина</a:t>
            </a:r>
            <a:r>
              <a:rPr lang="ru-RU" sz="2400" b="1" dirty="0"/>
              <a:t> </a:t>
            </a:r>
            <a:r>
              <a:rPr lang="ru-RU" sz="2400" b="1" dirty="0" err="1"/>
              <a:t>надихається</a:t>
            </a:r>
            <a:r>
              <a:rPr lang="ru-RU" sz="2400" b="1" dirty="0"/>
              <a:t> таким </a:t>
            </a:r>
            <a:r>
              <a:rPr lang="ru-RU" sz="2400" b="1" dirty="0" err="1"/>
              <a:t>димом</a:t>
            </a:r>
            <a:r>
              <a:rPr lang="ru-RU" sz="2400" b="1" dirty="0"/>
              <a:t>, то </a:t>
            </a:r>
            <a:r>
              <a:rPr lang="ru-RU" sz="2400" b="1" dirty="0" err="1"/>
              <a:t>може</a:t>
            </a:r>
            <a:r>
              <a:rPr lang="ru-RU" sz="2400" b="1" dirty="0"/>
              <a:t> </a:t>
            </a:r>
            <a:r>
              <a:rPr lang="ru-RU" sz="2400" b="1" dirty="0" err="1"/>
              <a:t>захворіти</a:t>
            </a:r>
            <a:r>
              <a:rPr lang="ru-RU" sz="2400" b="1" dirty="0"/>
              <a:t> на </a:t>
            </a:r>
            <a:r>
              <a:rPr lang="ru-RU" sz="2400" b="1" dirty="0" err="1"/>
              <a:t>хвороби</a:t>
            </a:r>
            <a:r>
              <a:rPr lang="ru-RU" sz="2400" b="1" dirty="0"/>
              <a:t> </a:t>
            </a:r>
            <a:r>
              <a:rPr lang="ru-RU" sz="2400" b="1" dirty="0" err="1"/>
              <a:t>повітряних</a:t>
            </a:r>
            <a:r>
              <a:rPr lang="ru-RU" sz="2400" b="1" dirty="0"/>
              <a:t> </a:t>
            </a:r>
            <a:r>
              <a:rPr lang="ru-RU" sz="2400" b="1" dirty="0" err="1"/>
              <a:t>шляхів</a:t>
            </a:r>
            <a:r>
              <a:rPr lang="ru-RU" sz="2400" b="1" dirty="0"/>
              <a:t>: астму, </a:t>
            </a:r>
            <a:r>
              <a:rPr lang="ru-RU" sz="2400" b="1" dirty="0" err="1"/>
              <a:t>бронхіт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78926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0970" y="563834"/>
            <a:ext cx="9753599" cy="7859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Запам’ятай!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82699" y="1458685"/>
            <a:ext cx="6104263" cy="24166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Категорично </a:t>
            </a:r>
            <a:r>
              <a:rPr lang="ru-RU" sz="2800" b="1" dirty="0" err="1"/>
              <a:t>забороняється</a:t>
            </a:r>
            <a:r>
              <a:rPr lang="ru-RU" sz="2800" b="1" dirty="0"/>
              <a:t> </a:t>
            </a:r>
            <a:r>
              <a:rPr lang="ru-RU" sz="2800" b="1" dirty="0" err="1"/>
              <a:t>спалювати</a:t>
            </a:r>
            <a:r>
              <a:rPr lang="ru-RU" sz="2800" b="1" dirty="0"/>
              <a:t> </a:t>
            </a:r>
            <a:r>
              <a:rPr lang="ru-RU" sz="2800" b="1" dirty="0" err="1"/>
              <a:t>сухе</a:t>
            </a:r>
            <a:r>
              <a:rPr lang="ru-RU" sz="2800" b="1" dirty="0"/>
              <a:t> </a:t>
            </a:r>
            <a:r>
              <a:rPr lang="ru-RU" sz="2800" b="1" dirty="0" err="1"/>
              <a:t>листя</a:t>
            </a:r>
            <a:r>
              <a:rPr lang="ru-RU" sz="2800" b="1" dirty="0"/>
              <a:t>, </a:t>
            </a:r>
            <a:r>
              <a:rPr lang="ru-RU" sz="2800" b="1" dirty="0" err="1"/>
              <a:t>залишки</a:t>
            </a:r>
            <a:r>
              <a:rPr lang="ru-RU" sz="2800" b="1" dirty="0"/>
              <a:t> </a:t>
            </a:r>
            <a:r>
              <a:rPr lang="ru-RU" sz="2800" b="1" dirty="0" err="1"/>
              <a:t>врожаю</a:t>
            </a:r>
            <a:r>
              <a:rPr lang="ru-RU" sz="2800" b="1" dirty="0"/>
              <a:t>, </a:t>
            </a:r>
            <a:r>
              <a:rPr lang="ru-RU" sz="2800" b="1" dirty="0" err="1"/>
              <a:t>бур’яни</a:t>
            </a:r>
            <a:r>
              <a:rPr lang="ru-RU" sz="2800" b="1" dirty="0"/>
              <a:t>, </a:t>
            </a:r>
            <a:r>
              <a:rPr lang="ru-RU" sz="2800" b="1" dirty="0" err="1"/>
              <a:t>сміття</a:t>
            </a:r>
            <a:r>
              <a:rPr lang="ru-RU" sz="2800" b="1" dirty="0"/>
              <a:t> та </a:t>
            </a:r>
            <a:r>
              <a:rPr lang="ru-RU" sz="2800" b="1" dirty="0" err="1"/>
              <a:t>різний</a:t>
            </a:r>
            <a:r>
              <a:rPr lang="ru-RU" sz="2800" b="1" dirty="0"/>
              <a:t> </a:t>
            </a:r>
            <a:r>
              <a:rPr lang="ru-RU" sz="2800" b="1" dirty="0" err="1"/>
              <a:t>інший</a:t>
            </a:r>
            <a:r>
              <a:rPr lang="ru-RU" sz="2800" b="1" dirty="0"/>
              <a:t> </a:t>
            </a:r>
            <a:r>
              <a:rPr lang="ru-RU" sz="2800" b="1" dirty="0" err="1"/>
              <a:t>непотріб</a:t>
            </a:r>
            <a:r>
              <a:rPr lang="ru-RU" sz="2800" b="1" dirty="0"/>
              <a:t>. </a:t>
            </a:r>
            <a:r>
              <a:rPr lang="ru-RU" sz="2800" b="1" dirty="0" err="1"/>
              <a:t>Це</a:t>
            </a:r>
            <a:r>
              <a:rPr lang="ru-RU" sz="2800" b="1" dirty="0"/>
              <a:t> </a:t>
            </a:r>
            <a:r>
              <a:rPr lang="ru-RU" sz="2800" b="1" dirty="0" err="1"/>
              <a:t>дуже</a:t>
            </a:r>
            <a:r>
              <a:rPr lang="ru-RU" sz="2800" b="1" dirty="0"/>
              <a:t> шкодить і </a:t>
            </a:r>
            <a:r>
              <a:rPr lang="ru-RU" sz="2800" b="1" dirty="0" err="1"/>
              <a:t>природі</a:t>
            </a:r>
            <a:r>
              <a:rPr lang="ru-RU" sz="2800" b="1" dirty="0"/>
              <a:t>, і </a:t>
            </a:r>
            <a:r>
              <a:rPr lang="ru-RU" sz="2800" b="1" dirty="0" err="1"/>
              <a:t>здоров’ю</a:t>
            </a:r>
            <a:r>
              <a:rPr lang="ru-RU" sz="2800" b="1" dirty="0"/>
              <a:t> людей.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8" t="45421" r="4345" b="9007"/>
          <a:stretch/>
        </p:blipFill>
        <p:spPr>
          <a:xfrm>
            <a:off x="2769262" y="3948709"/>
            <a:ext cx="3348507" cy="234395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 t="40181" r="56175" b="7496"/>
          <a:stretch/>
        </p:blipFill>
        <p:spPr>
          <a:xfrm>
            <a:off x="8490857" y="1458685"/>
            <a:ext cx="2503711" cy="234140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315" y="3824507"/>
            <a:ext cx="3690254" cy="246815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60677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7" t="1888" r="2722" b="6102"/>
          <a:stretch/>
        </p:blipFill>
        <p:spPr>
          <a:xfrm>
            <a:off x="4573358" y="3741008"/>
            <a:ext cx="2525485" cy="255165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054101" y="1264402"/>
            <a:ext cx="6663868" cy="2471868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Щоб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зберегти</a:t>
            </a:r>
            <a:r>
              <a:rPr lang="ru-RU" sz="2400" b="1" dirty="0" smtClean="0"/>
              <a:t> парки й сади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шкідників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восени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ховаються</a:t>
            </a:r>
            <a:r>
              <a:rPr lang="ru-RU" sz="2400" b="1" dirty="0" smtClean="0"/>
              <a:t> і в опале </a:t>
            </a:r>
            <a:r>
              <a:rPr lang="ru-RU" sz="2400" b="1" dirty="0" err="1" smtClean="0"/>
              <a:t>листя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потрібно</a:t>
            </a:r>
            <a:r>
              <a:rPr lang="ru-RU" sz="2400" b="1" dirty="0" smtClean="0"/>
              <a:t> </a:t>
            </a:r>
            <a:r>
              <a:rPr lang="ru-RU" sz="2400" b="1" dirty="0" err="1"/>
              <a:t>збирати</a:t>
            </a:r>
            <a:r>
              <a:rPr lang="ru-RU" sz="2400" b="1" dirty="0"/>
              <a:t> опале </a:t>
            </a:r>
            <a:r>
              <a:rPr lang="ru-RU" sz="2400" b="1" dirty="0" err="1"/>
              <a:t>листя</a:t>
            </a:r>
            <a:r>
              <a:rPr lang="ru-RU" sz="2400" b="1" dirty="0"/>
              <a:t> та </a:t>
            </a:r>
            <a:r>
              <a:rPr lang="ru-RU" sz="2400" b="1" dirty="0" err="1"/>
              <a:t>всі</a:t>
            </a:r>
            <a:r>
              <a:rPr lang="ru-RU" sz="2400" b="1" dirty="0"/>
              <a:t> </a:t>
            </a:r>
            <a:r>
              <a:rPr lang="ru-RU" sz="2400" b="1" dirty="0" err="1"/>
              <a:t>залишки</a:t>
            </a:r>
            <a:r>
              <a:rPr lang="ru-RU" sz="2400" b="1" dirty="0"/>
              <a:t> </a:t>
            </a:r>
            <a:r>
              <a:rPr lang="ru-RU" sz="2400" b="1" dirty="0" err="1"/>
              <a:t>рослин</a:t>
            </a:r>
            <a:r>
              <a:rPr lang="ru-RU" sz="2400" b="1" dirty="0"/>
              <a:t> </a:t>
            </a:r>
            <a:r>
              <a:rPr lang="ru-RU" sz="2400" b="1" dirty="0" smtClean="0"/>
              <a:t>в </a:t>
            </a:r>
            <a:r>
              <a:rPr lang="ru-RU" sz="2400" b="1" dirty="0" err="1"/>
              <a:t>спеціально</a:t>
            </a:r>
            <a:r>
              <a:rPr lang="ru-RU" sz="2400" b="1" dirty="0"/>
              <a:t> </a:t>
            </a:r>
            <a:r>
              <a:rPr lang="ru-RU" sz="2400" b="1" dirty="0" err="1"/>
              <a:t>відведені</a:t>
            </a:r>
            <a:r>
              <a:rPr lang="ru-RU" sz="2400" b="1" dirty="0"/>
              <a:t> для </a:t>
            </a:r>
            <a:r>
              <a:rPr lang="ru-RU" sz="2400" b="1" dirty="0" err="1"/>
              <a:t>цього</a:t>
            </a:r>
            <a:r>
              <a:rPr lang="ru-RU" sz="2400" b="1" dirty="0"/>
              <a:t> </a:t>
            </a:r>
            <a:r>
              <a:rPr lang="ru-RU" sz="2400" b="1" dirty="0" err="1"/>
              <a:t>місця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Там </a:t>
            </a:r>
            <a:r>
              <a:rPr lang="ru-RU" sz="2400" b="1" dirty="0"/>
              <a:t>вони </a:t>
            </a:r>
            <a:r>
              <a:rPr lang="ru-RU" sz="2400" b="1" dirty="0" err="1"/>
              <a:t>розкладаються</a:t>
            </a:r>
            <a:r>
              <a:rPr lang="ru-RU" sz="2400" b="1" dirty="0"/>
              <a:t> (</a:t>
            </a:r>
            <a:r>
              <a:rPr lang="ru-RU" sz="2400" b="1" dirty="0" err="1"/>
              <a:t>перегнивають</a:t>
            </a:r>
            <a:r>
              <a:rPr lang="ru-RU" sz="2400" b="1" dirty="0"/>
              <a:t>), </a:t>
            </a:r>
            <a:r>
              <a:rPr lang="ru-RU" sz="2400" b="1" dirty="0" err="1"/>
              <a:t>перетворюючись</a:t>
            </a:r>
            <a:r>
              <a:rPr lang="ru-RU" sz="2400" b="1" dirty="0"/>
              <a:t> на </a:t>
            </a:r>
            <a:r>
              <a:rPr lang="ru-RU" sz="2400" b="1" dirty="0" err="1"/>
              <a:t>перегній</a:t>
            </a:r>
            <a:r>
              <a:rPr lang="ru-RU" sz="2400" b="1" dirty="0"/>
              <a:t> — </a:t>
            </a:r>
            <a:r>
              <a:rPr lang="ru-RU" sz="2400" b="1" dirty="0" err="1"/>
              <a:t>цінне</a:t>
            </a:r>
            <a:r>
              <a:rPr lang="ru-RU" sz="2400" b="1" dirty="0"/>
              <a:t> </a:t>
            </a:r>
            <a:r>
              <a:rPr lang="ru-RU" sz="2400" b="1" dirty="0" err="1"/>
              <a:t>добриво</a:t>
            </a:r>
            <a:r>
              <a:rPr lang="ru-RU" sz="2400" b="1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54101" y="506004"/>
            <a:ext cx="9942115" cy="6904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Що робити з опалим листям?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" t="4020" r="50373" b="2709"/>
          <a:stretch/>
        </p:blipFill>
        <p:spPr>
          <a:xfrm>
            <a:off x="1511558" y="3797751"/>
            <a:ext cx="2583116" cy="249491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984" y="1287086"/>
            <a:ext cx="3239232" cy="242650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7737476" y="3962310"/>
            <a:ext cx="3278248" cy="1676490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Перегній</a:t>
            </a:r>
            <a:r>
              <a:rPr lang="ru-RU" sz="2400" b="1" dirty="0" smtClean="0"/>
              <a:t> </a:t>
            </a:r>
            <a:r>
              <a:rPr lang="ru-RU" sz="2400" b="1" dirty="0" err="1"/>
              <a:t>покращує</a:t>
            </a:r>
            <a:r>
              <a:rPr lang="ru-RU" sz="2400" b="1" dirty="0"/>
              <a:t> </a:t>
            </a:r>
            <a:r>
              <a:rPr lang="ru-RU" sz="2400" b="1" dirty="0" err="1"/>
              <a:t>якість</a:t>
            </a:r>
            <a:r>
              <a:rPr lang="ru-RU" sz="2400" b="1" dirty="0"/>
              <a:t> </a:t>
            </a:r>
            <a:r>
              <a:rPr lang="ru-RU" sz="2400" b="1" dirty="0" err="1"/>
              <a:t>ґрунту</a:t>
            </a:r>
            <a:r>
              <a:rPr lang="ru-RU" sz="2400" b="1" dirty="0"/>
              <a:t> й </a:t>
            </a:r>
            <a:r>
              <a:rPr lang="ru-RU" sz="2400" b="1" dirty="0" err="1"/>
              <a:t>сприяє</a:t>
            </a:r>
            <a:r>
              <a:rPr lang="ru-RU" sz="2400" b="1" dirty="0"/>
              <a:t> </a:t>
            </a:r>
            <a:r>
              <a:rPr lang="ru-RU" sz="2400" b="1" dirty="0" err="1"/>
              <a:t>збільшенню</a:t>
            </a:r>
            <a:r>
              <a:rPr lang="ru-RU" sz="2400" b="1" dirty="0"/>
              <a:t> </a:t>
            </a:r>
            <a:r>
              <a:rPr lang="ru-RU" sz="2400" b="1" dirty="0" err="1"/>
              <a:t>врожаїв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92279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1229" y="494529"/>
            <a:ext cx="9590314" cy="7675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Висновок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08314" y="1347545"/>
            <a:ext cx="6749144" cy="6554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Листя, що впало, </a:t>
            </a:r>
            <a:r>
              <a:rPr lang="uk-UA" sz="2400" b="1" dirty="0" smtClean="0"/>
              <a:t>приносить </a:t>
            </a:r>
            <a:r>
              <a:rPr lang="uk-UA" sz="2400" b="1" dirty="0"/>
              <a:t>користь.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002" y="1380005"/>
            <a:ext cx="2866749" cy="430012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121228" y="2057401"/>
            <a:ext cx="6836229" cy="37878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defTabSz="2092325">
              <a:buFont typeface="Wingdings" panose="05000000000000000000" pitchFamily="2" charset="2"/>
              <a:buChar char="v"/>
            </a:pPr>
            <a:r>
              <a:rPr lang="uk-UA" sz="2400" b="1" dirty="0" smtClean="0"/>
              <a:t>Розкладаючись</a:t>
            </a:r>
            <a:r>
              <a:rPr lang="uk-UA" sz="2400" b="1" dirty="0"/>
              <a:t>, воно </a:t>
            </a:r>
            <a:r>
              <a:rPr lang="uk-UA" sz="2400" b="1" dirty="0" smtClean="0"/>
              <a:t>збагачує ґрунт</a:t>
            </a:r>
            <a:r>
              <a:rPr lang="uk-UA" sz="2400" b="1" dirty="0"/>
              <a:t>  добривами. 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/>
              <a:t>Щільний</a:t>
            </a:r>
            <a:r>
              <a:rPr lang="uk-UA" sz="2400" b="1" dirty="0"/>
              <a:t> </a:t>
            </a:r>
            <a:r>
              <a:rPr lang="uk-UA" sz="2400" b="1" dirty="0" smtClean="0"/>
              <a:t>килим </a:t>
            </a:r>
            <a:r>
              <a:rPr lang="uk-UA" sz="2400" b="1" dirty="0"/>
              <a:t> торішнього  листя  служить  </a:t>
            </a:r>
            <a:r>
              <a:rPr lang="uk-UA" sz="2400" b="1" dirty="0" smtClean="0"/>
              <a:t>хорошою</a:t>
            </a:r>
            <a:r>
              <a:rPr lang="uk-UA" sz="2400" b="1" dirty="0"/>
              <a:t>  перешкодою  для  дощової і  паводкової  води,  не  дає струмкам розмити родючий шар. </a:t>
            </a:r>
            <a:endParaRPr lang="uk-UA" sz="2400" b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/>
              <a:t>Покрите </a:t>
            </a:r>
            <a:r>
              <a:rPr lang="uk-UA" sz="2400" b="1" dirty="0"/>
              <a:t>першим снігом опале листя — це  «ковдра» для тих, хто залишився зимувати на поверхні ґрунту.</a:t>
            </a:r>
          </a:p>
        </p:txBody>
      </p:sp>
    </p:spTree>
    <p:extLst>
      <p:ext uri="{BB962C8B-B14F-4D97-AF65-F5344CB8AC3E}">
        <p14:creationId xmlns:p14="http://schemas.microsoft.com/office/powerpoint/2010/main" val="35338560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257" y="1116067"/>
            <a:ext cx="2322122" cy="25323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6544" y="479869"/>
            <a:ext cx="9936812" cy="837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Кошик запитань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7838">
            <a:off x="10286565" y="1697126"/>
            <a:ext cx="1673582" cy="18250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251" y="1772906"/>
            <a:ext cx="1415689" cy="15438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4164">
            <a:off x="6125231" y="1475412"/>
            <a:ext cx="1967681" cy="2145799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7039276" y="4723045"/>
            <a:ext cx="4717137" cy="12687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/>
              <a:t>Як позбутися сухих залишків рослин і бур’янів на городах?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55670" y="4863260"/>
            <a:ext cx="4717137" cy="9883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 </a:t>
            </a:r>
            <a:r>
              <a:rPr lang="ru-RU" sz="2400" b="1" dirty="0" err="1"/>
              <a:t>може</a:t>
            </a:r>
            <a:r>
              <a:rPr lang="ru-RU" sz="2400" b="1" dirty="0"/>
              <a:t> </a:t>
            </a:r>
            <a:r>
              <a:rPr lang="ru-RU" sz="2400" b="1" dirty="0" err="1"/>
              <a:t>забруднення</a:t>
            </a:r>
            <a:r>
              <a:rPr lang="ru-RU" sz="2400" b="1" dirty="0"/>
              <a:t> </a:t>
            </a:r>
            <a:r>
              <a:rPr lang="ru-RU" sz="2400" b="1" dirty="0" err="1"/>
              <a:t>повітря</a:t>
            </a:r>
            <a:r>
              <a:rPr lang="ru-RU" sz="2400" b="1" dirty="0"/>
              <a:t> </a:t>
            </a:r>
            <a:r>
              <a:rPr lang="ru-RU" sz="2400" b="1" dirty="0" err="1"/>
              <a:t>позначитися</a:t>
            </a:r>
            <a:r>
              <a:rPr lang="ru-RU" sz="2400" b="1" dirty="0"/>
              <a:t> на </a:t>
            </a:r>
            <a:r>
              <a:rPr lang="ru-RU" sz="2400" b="1" dirty="0" err="1"/>
              <a:t>твоєму</a:t>
            </a:r>
            <a:r>
              <a:rPr lang="ru-RU" sz="2400" b="1" dirty="0"/>
              <a:t> </a:t>
            </a:r>
            <a:r>
              <a:rPr lang="ru-RU" sz="2400" b="1" dirty="0" err="1"/>
              <a:t>здоров’ї</a:t>
            </a:r>
            <a:r>
              <a:rPr lang="ru-RU" sz="2400" b="1" dirty="0"/>
              <a:t>?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971362" y="4920472"/>
            <a:ext cx="4717137" cy="9883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/>
              <a:t>Як впливає спалювання сміття на чистоту повітря в довкіллі?</a:t>
            </a:r>
            <a:endParaRPr lang="ru-RU" sz="24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722" l="88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39519" r="14936" b="285"/>
          <a:stretch/>
        </p:blipFill>
        <p:spPr>
          <a:xfrm>
            <a:off x="6411686" y="3316746"/>
            <a:ext cx="5780314" cy="3398563"/>
          </a:xfrm>
          <a:prstGeom prst="rect">
            <a:avLst/>
          </a:prstGeom>
        </p:spPr>
      </p:pic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6982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00324 L -4.375E-6 0.00348 C 0.00026 -0.00439 0.00053 -0.01203 0.00105 -0.01944 C 0.00118 -0.02199 0.00196 -0.0243 0.00209 -0.02685 C 0.00261 -0.03935 0.00248 -0.05208 0.00313 -0.06435 C 0.00365 -0.07453 0.0043 -0.08449 0.00521 -0.09444 C 0.0056 -0.09814 0.00586 -0.10208 0.00625 -0.10578 C 0.00691 -0.11018 0.00769 -0.11458 0.00834 -0.11898 C 0.00769 -0.13402 0.00743 -0.14907 0.00625 -0.16389 C 0.00599 -0.16736 0.00469 -0.17014 0.00417 -0.17338 C 0.00066 -0.19583 0.00625 -0.17338 -4.375E-6 -0.19583 C -0.00221 -0.21551 0.00066 -0.1949 -0.00429 -0.21458 C -0.00481 -0.21689 -0.00481 -0.21967 -0.00533 -0.22222 C -0.00599 -0.22546 -0.0069 -0.22824 -0.00742 -0.23148 C -0.00794 -0.23472 -0.00794 -0.23796 -0.00846 -0.24097 C -0.00898 -0.24352 -0.01002 -0.24583 -0.01067 -0.24838 C -0.01432 -0.26319 -0.01067 -0.25324 -0.01692 -0.26713 C -0.0177 -0.27106 -0.01796 -0.275 -0.01901 -0.27847 C -0.02005 -0.28171 -0.02825 -0.30416 -0.03072 -0.31041 C -0.03242 -0.31481 -0.03463 -0.31875 -0.03593 -0.32361 C -0.03697 -0.32731 -0.03815 -0.33102 -0.03919 -0.33472 C -0.04023 -0.33912 -0.04075 -0.34398 -0.04231 -0.34791 C -0.05143 -0.37222 -0.04401 -0.34305 -0.05182 -0.36666 C -0.05312 -0.37083 -0.05364 -0.37569 -0.05494 -0.37986 C -0.05612 -0.38333 -0.05794 -0.38588 -0.05924 -0.38935 C -0.0621 -0.39652 -0.06536 -0.4037 -0.0677 -0.4118 C -0.07031 -0.42129 -0.07369 -0.43379 -0.07721 -0.44189 C -0.07968 -0.44745 -0.08255 -0.45254 -0.0845 -0.45879 C -0.08567 -0.4618 -0.08671 -0.46481 -0.08776 -0.46805 C -0.09153 -0.48032 -0.09179 -0.48518 -0.09726 -0.49814 C -0.10416 -0.51458 -0.09583 -0.4956 -0.10572 -0.51504 C -0.10716 -0.51805 -0.10833 -0.52152 -0.10989 -0.52453 C -0.11145 -0.52731 -0.11354 -0.52916 -0.11523 -0.53194 C -0.11666 -0.53426 -0.11783 -0.53727 -0.1194 -0.53935 C -0.12109 -0.54166 -0.12669 -0.54722 -0.1289 -0.54884 C -0.13437 -0.55301 -0.1401 -0.55694 -0.14583 -0.56018 C -0.14726 -0.56088 -0.14869 -0.56111 -0.15 -0.56203 C -0.15429 -0.56435 -0.15833 -0.56782 -0.16276 -0.56944 L -0.17747 -0.575 C -0.18737 -0.57453 -0.19726 -0.57477 -0.20716 -0.57314 C -0.20898 -0.57291 -0.21054 -0.57037 -0.21237 -0.56944 C -0.21406 -0.56852 -0.21588 -0.56852 -0.2177 -0.56759 C -0.22825 -0.5625 -0.21979 -0.56481 -0.23138 -0.56018 C -0.23359 -0.55926 -0.23567 -0.55879 -0.23789 -0.55833 C -0.24283 -0.55463 -0.24479 -0.55277 -0.25039 -0.55069 C -0.25286 -0.54977 -0.25533 -0.54977 -0.25781 -0.54884 C -0.26276 -0.54676 -0.26757 -0.54259 -0.27252 -0.54143 C -0.275 -0.54074 -0.2776 -0.54051 -0.27994 -0.53935 C -0.28502 -0.53727 -0.28971 -0.53333 -0.29479 -0.53194 C -0.29726 -0.53125 -0.29974 -0.53102 -0.30221 -0.53009 C -0.31614 -0.52477 -0.30325 -0.52824 -0.31588 -0.52245 C -0.32083 -0.52037 -0.32578 -0.51898 -0.33072 -0.51689 C -0.33815 -0.51389 -0.34557 -0.51088 -0.35286 -0.50764 C -0.37356 -0.49768 -0.35937 -0.50231 -0.37825 -0.49444 C -0.38177 -0.49282 -0.38528 -0.49213 -0.3888 -0.49074 C -0.40638 -0.48287 -0.38619 -0.49097 -0.39934 -0.4831 C -0.4013 -0.48194 -0.40937 -0.48009 -0.41093 -0.47939 C -0.42317 -0.47453 -0.40117 -0.48102 -0.4194 -0.47569 C -0.42187 -0.475 -0.42434 -0.47453 -0.42682 -0.47384 C -0.42968 -0.47268 -0.43242 -0.47083 -0.43528 -0.4699 C -0.4401 -0.46828 -0.44518 -0.46782 -0.45 -0.4662 C -0.45325 -0.46527 -0.45638 -0.46342 -0.4595 -0.4625 C -0.46705 -0.46018 -0.48229 -0.45902 -0.48802 -0.45879 L -0.51979 -0.45694 C -0.52122 -0.45439 -0.52265 -0.45208 -0.52395 -0.4493 C -0.52604 -0.44514 -0.5263 -0.44305 -0.52721 -0.43796 C -0.5276 -0.43564 -0.52812 -0.4331 -0.52825 -0.43055 C -0.52838 -0.42685 -0.52825 -0.42314 -0.52825 -0.41921 L -0.52825 -0.41898 " pathEditMode="relative" rAng="0" ptsTypes="AAAAAAAAAAAAAAAAAAAAAAAAAAAAAAAAAAAAAAAAAAAAAAAAAAAAAAAAAAAAAAAAAAA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3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2 0.00533 L 0.02852 0.00556 C 0.02891 -0.00023 0.02917 -0.00579 0.02956 -0.01157 C 0.02982 -0.01412 0.03034 -0.01643 0.03073 -0.01898 C 0.03164 -0.02639 0.03229 -0.03403 0.03281 -0.04143 C 0.0332 -0.04907 0.0332 -0.05648 0.03385 -0.06412 C 0.03555 -0.08356 0.0388 -0.0787 0.04232 -0.10347 C 0.04271 -0.10602 0.04297 -0.10856 0.04336 -0.11088 C 0.04401 -0.11481 0.04492 -0.11829 0.04544 -0.12222 C 0.04714 -0.13449 0.04766 -0.14213 0.0487 -0.15417 C 0.04857 -0.15717 0.04844 -0.18518 0.04648 -0.19537 C 0.04596 -0.19815 0.04505 -0.20046 0.0444 -0.20301 C 0.04336 -0.2125 0.04245 -0.22315 0.03906 -0.23125 C 0.03802 -0.23356 0.03685 -0.23588 0.03594 -0.23866 C 0.03385 -0.24491 0.03229 -0.25347 0.02956 -0.25926 C 0.02773 -0.26342 0.02526 -0.26667 0.02331 -0.2706 C 0.01992 -0.27731 0.01693 -0.28426 0.0138 -0.2912 C 0.0138 -0.29097 0.00534 -0.30995 0.00534 -0.30972 C 0.00182 -0.3162 -0.00143 -0.32315 -0.00521 -0.3287 C -0.00951 -0.33495 -0.01341 -0.3419 -0.01797 -0.34745 C -0.02031 -0.35069 -0.02292 -0.3537 -0.02526 -0.35694 C -0.02786 -0.36042 -0.03008 -0.36481 -0.03268 -0.36829 C -0.0375 -0.37477 -0.04284 -0.38009 -0.04753 -0.38704 C -0.05169 -0.39329 -0.05534 -0.3993 -0.06016 -0.40393 C -0.0625 -0.40625 -0.06523 -0.40717 -0.06758 -0.40949 C -0.06979 -0.41157 -0.07161 -0.41481 -0.07383 -0.41713 C -0.0763 -0.41921 -0.07904 -0.42014 -0.08125 -0.42268 C -0.08359 -0.42523 -0.08516 -0.42986 -0.08763 -0.43194 C -0.09167 -0.43565 -0.09609 -0.43704 -0.10026 -0.43958 C -0.10247 -0.44074 -0.10456 -0.44213 -0.10664 -0.44329 C -0.10911 -0.44467 -0.11159 -0.4456 -0.11406 -0.44699 C -0.11654 -0.44861 -0.11888 -0.45139 -0.12148 -0.45278 C -0.12422 -0.45393 -0.12708 -0.45393 -0.12982 -0.45463 C -0.13919 -0.46088 -0.13854 -0.46065 -0.14883 -0.46574 C -0.15169 -0.46713 -0.15443 -0.46875 -0.15729 -0.46967 C -0.16016 -0.4706 -0.16302 -0.47037 -0.16576 -0.47153 C -0.17826 -0.47616 -0.1819 -0.47963 -0.19323 -0.48264 C -0.19675 -0.4838 -0.20026 -0.48403 -0.20378 -0.48472 L -0.21328 -0.48842 C -0.21901 -0.49074 -0.22448 -0.49444 -0.23021 -0.49583 C -0.24349 -0.4993 -0.23516 -0.49745 -0.2556 -0.49954 C -0.2651 -0.4993 -0.30391 -0.4993 -0.32214 -0.49583 C -0.32708 -0.49491 -0.33203 -0.49352 -0.33685 -0.49213 C -0.34115 -0.49097 -0.34531 -0.48889 -0.34961 -0.48842 L -0.36328 -0.48657 L -0.36966 -0.48472 C -0.37214 -0.48403 -0.37461 -0.4838 -0.37708 -0.48264 C -0.39427 -0.47569 -0.36901 -0.48148 -0.39388 -0.47708 C -0.39531 -0.47639 -0.39675 -0.47569 -0.39818 -0.47523 C -0.39987 -0.47454 -0.40169 -0.4743 -0.40339 -0.47338 C -0.40664 -0.47176 -0.40977 -0.46944 -0.41289 -0.46782 C -0.42279 -0.46273 -0.41471 -0.47083 -0.42878 -0.45833 C -0.44518 -0.44375 -0.43815 -0.44722 -0.44883 -0.44329 C -0.45026 -0.44213 -0.45169 -0.44074 -0.45313 -0.43958 C -0.45482 -0.43819 -0.45664 -0.43727 -0.45833 -0.43588 C -0.46745 -0.42778 -0.45964 -0.43171 -0.46888 -0.42824 C -0.47318 -0.42338 -0.47708 -0.41736 -0.48164 -0.41319 C -0.48307 -0.41204 -0.48451 -0.41088 -0.48581 -0.40949 C -0.48802 -0.40717 -0.4901 -0.40463 -0.49219 -0.40208 C -0.49323 -0.40069 -0.49427 -0.39954 -0.49531 -0.39815 C -0.49675 -0.3963 -0.49818 -0.39444 -0.49961 -0.39259 C -0.51042 -0.37893 -0.4931 -0.40162 -0.5069 -0.38333 C -0.50872 -0.37824 -0.51042 -0.37315 -0.51224 -0.36829 C -0.51315 -0.36551 -0.51432 -0.36319 -0.51536 -0.36065 C -0.51758 -0.35532 -0.52031 -0.34722 -0.52175 -0.3419 C -0.52253 -0.33889 -0.52318 -0.33565 -0.52383 -0.33264 C -0.52461 -0.325 -0.52669 -0.31759 -0.52591 -0.30995 C -0.52448 -0.29444 -0.52487 -0.29583 -0.52175 -0.27616 C -0.52109 -0.27245 -0.52031 -0.26875 -0.51966 -0.26505 C -0.51927 -0.2625 -0.51927 -0.25972 -0.51862 -0.25741 C -0.51732 -0.25324 -0.51328 -0.24236 -0.5112 -0.2368 C -0.51042 -0.23495 -0.50951 -0.23333 -0.50911 -0.23125 C -0.50638 -0.21944 -0.50742 -0.225 -0.50586 -0.21435 C -0.50378 -0.17361 -0.50612 -0.20671 -0.50378 -0.18611 C -0.50339 -0.18241 -0.50339 -0.17847 -0.50273 -0.17477 C -0.50156 -0.16829 -0.50078 -0.16134 -0.49857 -0.15602 C -0.4974 -0.15347 -0.49648 -0.15092 -0.49531 -0.14861 C -0.49297 -0.14398 -0.49036 -0.13981 -0.48789 -0.13542 L -0.48789 -0.13518 " pathEditMode="relative" rAng="0" ptsTypes="AAAAAAAAAAAAAAAAAAAAAAAAAAAAAAAAAAAAAAAAAAAAAAAAAAAAAAAAAAAAAAAAAAAAAAAAAAAAA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32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47 -0.02292 L 0.05547 -0.02269 C 0.05547 -0.0257 0.05716 -0.09028 0.05756 -0.09607 C 0.05795 -0.10185 0.05912 -0.10741 0.05964 -0.11296 C 0.06016 -0.11852 0.06016 -0.12431 0.06068 -0.12986 C 0.06211 -0.14491 0.06328 -0.14908 0.06602 -0.16366 C 0.06758 -0.18264 0.0681 -0.18403 0.06602 -0.2088 C 0.06537 -0.21574 0.05977 -0.23866 0.0586 -0.24445 C 0.05743 -0.25 0.05651 -0.25579 0.05547 -0.26134 C 0.05443 -0.26644 0.05326 -0.2713 0.05222 -0.27639 C 0.05118 -0.28195 0.05013 -0.2875 0.04909 -0.29329 C 0.04805 -0.29954 0.04753 -0.30602 0.04597 -0.31204 C 0.04362 -0.3213 0.03959 -0.32894 0.0375 -0.33843 C 0.03672 -0.34144 0.03646 -0.34491 0.03542 -0.34769 C 0.03216 -0.35579 0.02839 -0.36273 0.02474 -0.37037 C 0.02266 -0.37477 0.0211 -0.37986 0.01849 -0.38333 C 0.00873 -0.3963 0.01993 -0.38102 0.01003 -0.39653 C 0.00834 -0.39931 0.00638 -0.40139 0.00469 -0.40417 C 0.00287 -0.40695 0.00131 -0.41042 -0.00052 -0.41343 C -0.00221 -0.41621 -0.00416 -0.41829 -0.00586 -0.42107 C -0.00768 -0.42384 -0.00911 -0.42778 -0.01106 -0.43033 C -0.01406 -0.43403 -0.01731 -0.43704 -0.02057 -0.43982 C -0.03854 -0.45486 -0.02851 -0.44375 -0.04804 -0.45857 C -0.05 -0.45996 -0.05143 -0.46296 -0.05338 -0.46412 C -0.05781 -0.4669 -0.06263 -0.46759 -0.06705 -0.46968 C -0.06927 -0.47083 -0.07122 -0.47269 -0.07343 -0.47361 C -0.07591 -0.47454 -0.07838 -0.47454 -0.08086 -0.47546 C -0.09492 -0.48079 -0.0819 -0.47732 -0.09453 -0.48287 C -0.09661 -0.4838 -0.09882 -0.48426 -0.10091 -0.48472 C -0.10859 -0.49167 -0.10156 -0.48634 -0.1125 -0.49051 C -0.12382 -0.49468 -0.12812 -0.49815 -0.13789 -0.49977 C -0.15182 -0.50208 -0.1664 -0.50255 -0.1802 -0.50347 C -0.18932 -0.50301 -0.19843 -0.50278 -0.20768 -0.50162 C -0.2164 -0.5007 -0.21875 -0.49676 -0.22877 -0.49421 C -0.23359 -0.49283 -0.23867 -0.49306 -0.24349 -0.49236 C -0.24843 -0.49097 -0.25351 -0.49028 -0.25833 -0.48866 C -0.26406 -0.48658 -0.26953 -0.48241 -0.27526 -0.48102 C -0.27799 -0.48033 -0.28086 -0.48009 -0.28372 -0.47917 C -0.29179 -0.47685 -0.29987 -0.47384 -0.30794 -0.47176 C -0.31185 -0.4706 -0.31575 -0.47037 -0.31966 -0.46968 C -0.32461 -0.46621 -0.32578 -0.46528 -0.33125 -0.46227 C -0.33268 -0.46158 -0.33411 -0.46111 -0.33541 -0.46042 C -0.33763 -0.45926 -0.33958 -0.45764 -0.34179 -0.45671 C -0.34388 -0.45579 -0.34609 -0.45579 -0.34817 -0.45486 C -0.35351 -0.45208 -0.35872 -0.44838 -0.36393 -0.44537 C -0.3763 -0.43843 -0.36823 -0.44514 -0.38411 -0.43218 C -0.38867 -0.42847 -0.4013 -0.41713 -0.4052 -0.41158 C -0.4069 -0.40903 -0.40859 -0.40648 -0.41041 -0.40417 C -0.41393 -0.39954 -0.4177 -0.39583 -0.42109 -0.39097 C -0.42825 -0.38009 -0.43619 -0.37037 -0.44218 -0.35718 C -0.44557 -0.34954 -0.44661 -0.34653 -0.45065 -0.34028 C -0.46289 -0.32083 -0.44948 -0.34421 -0.46015 -0.32523 C -0.46315 -0.3125 -0.47096 -0.28033 -0.47174 -0.27454 C -0.47239 -0.26875 -0.47304 -0.2632 -0.47382 -0.25764 C -0.47526 -0.24746 -0.47656 -0.2375 -0.47812 -0.22755 C -0.47903 -0.22176 -0.4802 -0.21621 -0.48125 -0.21065 L -0.48229 -0.20509 C -0.48268 -0.20116 -0.4832 -0.19746 -0.48333 -0.19375 C -0.48424 -0.1794 -0.48541 -0.15046 -0.48541 -0.15023 C -0.4845 -0.1132 -0.48541 -0.12014 -0.48333 -0.09607 C -0.48307 -0.09236 -0.48281 -0.08843 -0.48229 -0.08472 C -0.48112 -0.07523 -0.47903 -0.06574 -0.47708 -0.05671 C -0.475 -0.04792 -0.47304 -0.03889 -0.4707 -0.03033 C -0.4677 -0.01991 -0.46692 -0.01644 -0.46328 -0.00602 C -0.45976 0.00417 -0.4569 0.01042 -0.45273 0.02037 C -0.45169 0.02292 -0.45026 0.025 -0.44961 0.02778 C -0.44882 0.03102 -0.44843 0.03449 -0.44739 0.03727 C -0.44635 0.04028 -0.4444 0.0419 -0.44323 0.04467 C -0.43789 0.05741 -0.44453 0.04815 -0.43789 0.05602 C -0.43659 0.05972 -0.43528 0.06366 -0.43372 0.06736 C -0.42981 0.07662 -0.43151 0.07222 -0.42838 0.08032 C -0.42604 0.09352 -0.4263 0.08773 -0.4263 0.09745 L -0.4263 0.09768 " pathEditMode="relative" rAng="0" ptsTypes="AAAAAAAAAAAAAAAAAAAAAAAAAAAAAAAAAAAAAAAAAAAAAAAAAAAAAAAAAAAAAAAAAAAAAAAAA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19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 клас\4 ЯДС\1 Грущинська\2 Людина і природа восени\№034 Що робити з опалим листям\2024-11-20_1437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4" t="37800" r="1022" b="-797"/>
          <a:stretch/>
        </p:blipFill>
        <p:spPr bwMode="auto">
          <a:xfrm>
            <a:off x="6629400" y="2226000"/>
            <a:ext cx="4652492" cy="133991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2 клас\4 ЯДС\1 Грущинська\2 Людина і природа восени\№034 Що робити з опалим листям\2024-11-20_1437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" t="20998" r="1873" b="-481"/>
          <a:stretch/>
        </p:blipFill>
        <p:spPr bwMode="auto">
          <a:xfrm>
            <a:off x="916178" y="2376954"/>
            <a:ext cx="5397274" cy="397693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38212" y="465138"/>
            <a:ext cx="10348380" cy="637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9028" y="5926238"/>
            <a:ext cx="907150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41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50971" y="1163883"/>
            <a:ext cx="6230921" cy="87174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2. Як позбутися залишків сухих рослин, опалого листя та бур’янів? Вибери й познач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  <a:ea typeface="Cambria"/>
              </a:rPr>
              <a:t>правильні дії. 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6547832" y="2663932"/>
            <a:ext cx="516998" cy="46405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38212" y="1137259"/>
            <a:ext cx="3567064" cy="136144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1. Зіграти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хочеться мені</a:t>
            </a:r>
          </a:p>
          <a:p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З тобою, друже, в «Так чи Ні».</a:t>
            </a:r>
          </a:p>
          <a:p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Відповідай, коли мастак,</a:t>
            </a:r>
          </a:p>
          <a:p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Єдиним словом «Ні» чи «Так»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360" y="3701831"/>
            <a:ext cx="4136571" cy="256752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875282" y="2634348"/>
            <a:ext cx="7635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Так</a:t>
            </a:r>
            <a:endParaRPr lang="ru-RU" sz="28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907939" y="3534302"/>
            <a:ext cx="7635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Так</a:t>
            </a:r>
            <a:endParaRPr lang="ru-RU" sz="28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918825" y="4494968"/>
            <a:ext cx="7635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Так</a:t>
            </a:r>
            <a:endParaRPr lang="ru-RU" sz="2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875282" y="5516634"/>
            <a:ext cx="7635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Ні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551589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  <p:bldP spid="4" grpId="0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99" y="380391"/>
            <a:ext cx="9755001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817915" y="1211882"/>
            <a:ext cx="8403771" cy="91940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Прочитай підписи під деревами. 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Оціни свою роботу цими емотиконами.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https://encrypted-tbn0.gstatic.com/images?q=tbn:ANd9GcTtCyq5_AVE_DyVF_YvfIDrcPNTM0GAsqMkHw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35" y="2321103"/>
            <a:ext cx="2221447" cy="246434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scontent.fdnk3-2.fna.fbcdn.net/v/t1.6435-9/105487450_1201913273496930_3314808170955663079_n.jpg?_nc_cat=102&amp;ccb=1-7&amp;_nc_sid=730e14&amp;_nc_ohc=3xu3I4hKeH4AX9QbEZv&amp;_nc_ht=scontent.fdnk3-2.fna&amp;oh=00_AT8pWVdJ19Kf7bpZTBKR5sixG-OMSzVILiQ5xUIR_tGs4g&amp;oe=635176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063" y="2333529"/>
            <a:ext cx="2229338" cy="250152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content.fdnk3-1.fna.fbcdn.net/v/t1.6435-9/104199086_1201913373496920_8483490498164193268_n.jpg?_nc_cat=109&amp;ccb=1-7&amp;_nc_sid=730e14&amp;_nc_ohc=ltZ1sBith2AAX9kaeFN&amp;tn=hEHMJmRMICaoaH1e&amp;_nc_ht=scontent.fdnk3-1.fna&amp;oh=00_AT8X-tgAMC2efQZPLi2nRHIMnMpGFQwFxf-viGgPZhFeDQ&amp;oe=6351981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452" y="2290090"/>
            <a:ext cx="2243627" cy="249894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content.fdnk3-2.fna.fbcdn.net/v/t1.6435-9/105617993_1201913200163604_6982014221493352519_n.jpg?_nc_cat=103&amp;ccb=1-7&amp;_nc_sid=730e14&amp;_nc_ohc=kbukILIeGygAX9WIGyc&amp;_nc_ht=scontent.fdnk3-2.fna&amp;oh=00_AT-k0J87EmdG4cHm30s9BzlPfnSCstPtkVXi-9dv5GmyXg&amp;oe=63518C9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578" y="2290090"/>
            <a:ext cx="2296183" cy="252637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614063" y="4976462"/>
            <a:ext cx="2188026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Мене влаштовує моя робота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96553" y="4978156"/>
            <a:ext cx="2188026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Мені під силу всі завдання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82735" y="4976462"/>
            <a:ext cx="2188026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Я можу працювати краще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029252" y="4978156"/>
            <a:ext cx="2188026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Завдання принесли втому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5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56514" y="2380483"/>
            <a:ext cx="5959427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uk-UA" sz="3600" dirty="0"/>
              <a:t>Дзвоник пролунав веселий, </a:t>
            </a:r>
            <a:endParaRPr lang="ru-RU" sz="3600" dirty="0"/>
          </a:p>
          <a:p>
            <a:pPr fontAlgn="base"/>
            <a:r>
              <a:rPr lang="uk-UA" sz="3600" dirty="0"/>
              <a:t>Дружно всіх він кличе в клас. </a:t>
            </a:r>
            <a:endParaRPr lang="ru-RU" sz="3600" dirty="0"/>
          </a:p>
          <a:p>
            <a:pPr fontAlgn="base"/>
            <a:r>
              <a:rPr lang="uk-UA" sz="3600" dirty="0"/>
              <a:t>І цікаве на </a:t>
            </a:r>
            <a:r>
              <a:rPr lang="uk-UA" sz="3600" dirty="0" err="1"/>
              <a:t>уроці</a:t>
            </a:r>
            <a:endParaRPr lang="ru-RU" sz="3600" dirty="0"/>
          </a:p>
          <a:p>
            <a:pPr fontAlgn="base"/>
            <a:r>
              <a:rPr lang="uk-UA" sz="3600" dirty="0"/>
              <a:t>Пропоную я для вас. </a:t>
            </a:r>
            <a:endParaRPr lang="ru-RU" sz="3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99" y="380391"/>
            <a:ext cx="9755001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Емоційне налаштування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82486" y="1309853"/>
            <a:ext cx="8915400" cy="51077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Розглянь дерева. Вибери, що очікуєш сьогодні від уроку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https://encrypted-tbn0.gstatic.com/images?q=tbn:ANd9GcTtCyq5_AVE_DyVF_YvfIDrcPNTM0GAsqMkHw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96" y="1993909"/>
            <a:ext cx="2221447" cy="246434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scontent.fdnk3-2.fna.fbcdn.net/v/t1.6435-9/105487450_1201913273496930_3314808170955663079_n.jpg?_nc_cat=102&amp;ccb=1-7&amp;_nc_sid=730e14&amp;_nc_ohc=3xu3I4hKeH4AX9QbEZv&amp;_nc_ht=scontent.fdnk3-2.fna&amp;oh=00_AT8pWVdJ19Kf7bpZTBKR5sixG-OMSzVILiQ5xUIR_tGs4g&amp;oe=635176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83" y="2006335"/>
            <a:ext cx="2229338" cy="250152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content.fdnk3-1.fna.fbcdn.net/v/t1.6435-9/104199086_1201913373496920_8483490498164193268_n.jpg?_nc_cat=109&amp;ccb=1-7&amp;_nc_sid=730e14&amp;_nc_ohc=ltZ1sBith2AAX9kaeFN&amp;tn=hEHMJmRMICaoaH1e&amp;_nc_ht=scontent.fdnk3-1.fna&amp;oh=00_AT8X-tgAMC2efQZPLi2nRHIMnMpGFQwFxf-viGgPZhFeDQ&amp;oe=6351981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591" y="1922565"/>
            <a:ext cx="2243627" cy="249894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content.fdnk3-2.fna.fbcdn.net/v/t1.6435-9/105617993_1201913200163604_6982014221493352519_n.jpg?_nc_cat=103&amp;ccb=1-7&amp;_nc_sid=730e14&amp;_nc_ohc=kbukILIeGygAX9WIGyc&amp;_nc_ht=scontent.fdnk3-2.fna&amp;oh=00_AT-k0J87EmdG4cHm30s9BzlPfnSCstPtkVXi-9dv5GmyXg&amp;oe=63518C9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39" y="1962896"/>
            <a:ext cx="2296183" cy="252637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462883" y="4660768"/>
            <a:ext cx="2013395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Буде </a:t>
            </a:r>
          </a:p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цікаво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31996" y="4662462"/>
            <a:ext cx="2188026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Мені під силу всі завдання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00821" y="4660768"/>
            <a:ext cx="3025192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Я хвилююсь, що не впораюсь із завданнями 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062673" y="4662462"/>
            <a:ext cx="2188026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Завдання принесуть втому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Людина\Дівча плескає в долоні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950" y="2122099"/>
            <a:ext cx="2361420" cy="35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1853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18-19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4 ЯДС\1 Грущинська\2 Людина і природа восени\№015 Урок-екскурсія. Що змінюється в природі та житті людей восени\2024-10-02_1812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14"/>
          <a:stretch/>
        </p:blipFill>
        <p:spPr bwMode="auto">
          <a:xfrm>
            <a:off x="2321989" y="2604682"/>
            <a:ext cx="8617062" cy="3744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36997" y="2604682"/>
            <a:ext cx="1984992" cy="213640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851" y="289819"/>
            <a:ext cx="3860570" cy="267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8495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90670" y="582240"/>
            <a:ext cx="10003316" cy="7567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49286" y="1413852"/>
            <a:ext cx="5372199" cy="5564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Чому осінь називають «гаряча пора»?</a:t>
            </a: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230" y="1426288"/>
            <a:ext cx="2604234" cy="390322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842656" y="2049841"/>
            <a:ext cx="4778829" cy="7282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Розкажи про осінні турботи людей, зображені на малюнках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97352" y="4641963"/>
            <a:ext cx="4151129" cy="164213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Потрібно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зібрати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врожай</a:t>
            </a:r>
            <a:r>
              <a:rPr lang="ru-RU" sz="2000" b="1" dirty="0">
                <a:solidFill>
                  <a:schemeClr val="bg1"/>
                </a:solidFill>
              </a:rPr>
              <a:t> в садах, городах, полях, </a:t>
            </a:r>
            <a:r>
              <a:rPr lang="ru-RU" sz="2000" b="1" dirty="0" err="1">
                <a:solidFill>
                  <a:schemeClr val="bg1"/>
                </a:solidFill>
              </a:rPr>
              <a:t>зробити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заготівлю</a:t>
            </a:r>
            <a:r>
              <a:rPr lang="ru-RU" sz="2000" b="1" dirty="0">
                <a:solidFill>
                  <a:schemeClr val="bg1"/>
                </a:solidFill>
              </a:rPr>
              <a:t> на зиму для </a:t>
            </a:r>
            <a:r>
              <a:rPr lang="ru-RU" sz="2000" b="1" dirty="0" err="1">
                <a:solidFill>
                  <a:schemeClr val="bg1"/>
                </a:solidFill>
              </a:rPr>
              <a:t>своєї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родини</a:t>
            </a:r>
            <a:r>
              <a:rPr lang="ru-RU" sz="2000" b="1" dirty="0">
                <a:solidFill>
                  <a:schemeClr val="bg1"/>
                </a:solidFill>
              </a:rPr>
              <a:t> і для </a:t>
            </a:r>
            <a:r>
              <a:rPr lang="ru-RU" sz="2000" b="1" dirty="0" err="1" smtClean="0">
                <a:solidFill>
                  <a:schemeClr val="bg1"/>
                </a:solidFill>
              </a:rPr>
              <a:t>країни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uk-UA" sz="2000" b="1" dirty="0">
                <a:solidFill>
                  <a:schemeClr val="bg1"/>
                </a:solidFill>
              </a:rPr>
              <a:t>висіяти озимину, зорати поле, зібрати листя в садах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004" y="4641963"/>
            <a:ext cx="2653895" cy="141541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" t="8451" r="780" b="9671"/>
          <a:stretch/>
        </p:blipFill>
        <p:spPr>
          <a:xfrm rot="391177">
            <a:off x="850709" y="3061344"/>
            <a:ext cx="2307885" cy="172893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" t="7511" r="4341" b="8545"/>
          <a:stretch/>
        </p:blipFill>
        <p:spPr>
          <a:xfrm rot="20906375">
            <a:off x="772747" y="1552051"/>
            <a:ext cx="2463808" cy="151072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t="1473" r="3262" b="4693"/>
          <a:stretch/>
        </p:blipFill>
        <p:spPr>
          <a:xfrm>
            <a:off x="2949283" y="2790926"/>
            <a:ext cx="2367758" cy="167053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6055">
            <a:off x="845128" y="4752321"/>
            <a:ext cx="2402942" cy="162599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" t="-192" r="206" b="15118"/>
          <a:stretch/>
        </p:blipFill>
        <p:spPr>
          <a:xfrm>
            <a:off x="5811910" y="2815488"/>
            <a:ext cx="2441680" cy="164597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4363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90670" y="582240"/>
            <a:ext cx="10003316" cy="7567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942114" y="1496400"/>
            <a:ext cx="3609686" cy="22047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потрібно</a:t>
            </a:r>
            <a:r>
              <a:rPr lang="ru-RU" sz="2400" b="1" dirty="0"/>
              <a:t> </a:t>
            </a:r>
            <a:r>
              <a:rPr lang="ru-RU" sz="2400" b="1" dirty="0" err="1"/>
              <a:t>прибирати</a:t>
            </a:r>
            <a:r>
              <a:rPr lang="ru-RU" sz="2400" b="1" dirty="0"/>
              <a:t> опале </a:t>
            </a:r>
            <a:r>
              <a:rPr lang="ru-RU" sz="2400" b="1" dirty="0" err="1"/>
              <a:t>листя</a:t>
            </a:r>
            <a:r>
              <a:rPr lang="ru-RU" sz="2400" b="1" dirty="0"/>
              <a:t> в садах і парках, </a:t>
            </a:r>
            <a:r>
              <a:rPr lang="ru-RU" sz="2400" b="1" dirty="0" err="1"/>
              <a:t>підмітати</a:t>
            </a:r>
            <a:r>
              <a:rPr lang="ru-RU" sz="2400" b="1" dirty="0"/>
              <a:t> </a:t>
            </a:r>
            <a:r>
              <a:rPr lang="ru-RU" sz="2400" b="1" dirty="0" err="1"/>
              <a:t>вулиці</a:t>
            </a:r>
            <a:r>
              <a:rPr lang="ru-RU" sz="2400" b="1" dirty="0"/>
              <a:t> та </a:t>
            </a:r>
            <a:r>
              <a:rPr lang="ru-RU" sz="2400" b="1" dirty="0" err="1"/>
              <a:t>подвір’я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опалого </a:t>
            </a:r>
            <a:r>
              <a:rPr lang="ru-RU" sz="2400" b="1" dirty="0" err="1"/>
              <a:t>листя</a:t>
            </a:r>
            <a:r>
              <a:rPr lang="ru-RU" sz="2400" b="1" dirty="0"/>
              <a:t>?</a:t>
            </a: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230" y="1426288"/>
            <a:ext cx="2604234" cy="390322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602781" y="4173751"/>
            <a:ext cx="4175743" cy="13356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безпечно</a:t>
            </a:r>
            <a:r>
              <a:rPr lang="ru-RU" sz="2400" b="1" dirty="0"/>
              <a:t> </a:t>
            </a:r>
            <a:r>
              <a:rPr lang="ru-RU" sz="2400" b="1" dirty="0" err="1"/>
              <a:t>спалювати</a:t>
            </a:r>
            <a:r>
              <a:rPr lang="ru-RU" sz="2400" b="1" dirty="0"/>
              <a:t> опале </a:t>
            </a:r>
            <a:r>
              <a:rPr lang="ru-RU" sz="2400" b="1" dirty="0" err="1"/>
              <a:t>листя</a:t>
            </a:r>
            <a:r>
              <a:rPr lang="ru-RU" sz="2400" b="1" dirty="0"/>
              <a:t>, </a:t>
            </a:r>
            <a:r>
              <a:rPr lang="ru-RU" sz="2400" b="1" dirty="0" err="1"/>
              <a:t>сухі</a:t>
            </a:r>
            <a:r>
              <a:rPr lang="ru-RU" sz="2400" b="1" dirty="0"/>
              <a:t> </a:t>
            </a:r>
            <a:r>
              <a:rPr lang="ru-RU" sz="2400" b="1" dirty="0" err="1"/>
              <a:t>залишки</a:t>
            </a:r>
            <a:r>
              <a:rPr lang="ru-RU" sz="2400" b="1" dirty="0"/>
              <a:t> </a:t>
            </a:r>
            <a:r>
              <a:rPr lang="ru-RU" sz="2400" b="1" dirty="0" err="1"/>
              <a:t>рослин</a:t>
            </a:r>
            <a:r>
              <a:rPr lang="ru-RU" sz="2400" b="1" dirty="0"/>
              <a:t>, стерню </a:t>
            </a:r>
            <a:r>
              <a:rPr lang="ru-RU" sz="2400" b="1" dirty="0" err="1"/>
              <a:t>або</a:t>
            </a:r>
            <a:r>
              <a:rPr lang="ru-RU" sz="2400" b="1" dirty="0"/>
              <a:t> солому?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87003" y="3723636"/>
            <a:ext cx="3919908" cy="248266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</a:t>
            </a:r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уроці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розширимо  знання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про шляхи використання опалого листя; про користь опалого листя для рослин, тварин і ґрунту, про шкоду від спалювання опалого листя для навколишнього середовища. 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" t="-192" r="206" b="15118"/>
          <a:stretch/>
        </p:blipFill>
        <p:spPr>
          <a:xfrm>
            <a:off x="913337" y="1440129"/>
            <a:ext cx="3865187" cy="2605577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3065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1976" y="465091"/>
            <a:ext cx="10028733" cy="669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Яка користь від опалого листя?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91976" y="1304002"/>
            <a:ext cx="5260674" cy="16677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Листя, що восени опадає з дерев </a:t>
            </a:r>
            <a:r>
              <a:rPr lang="uk-UA" sz="2400" b="1" dirty="0" smtClean="0"/>
              <a:t>– не </a:t>
            </a:r>
            <a:r>
              <a:rPr lang="uk-UA" sz="2400" b="1" dirty="0"/>
              <a:t>сміття. Розкладаючись в ґрунті воно додає мінеральні і органічні речовини, накопичені за літо.  </a:t>
            </a:r>
            <a:endParaRPr lang="ru-RU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71" y="1304002"/>
            <a:ext cx="4598138" cy="292866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246913" y="4622100"/>
            <a:ext cx="5225143" cy="112167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Опале </a:t>
            </a:r>
            <a:r>
              <a:rPr lang="ru-RU" sz="2400" b="1" dirty="0" err="1"/>
              <a:t>листя</a:t>
            </a:r>
            <a:r>
              <a:rPr lang="ru-RU" sz="2400" b="1" dirty="0"/>
              <a:t> </a:t>
            </a:r>
            <a:r>
              <a:rPr lang="ru-RU" sz="2400" b="1" dirty="0" err="1"/>
              <a:t>оберігає</a:t>
            </a:r>
            <a:r>
              <a:rPr lang="ru-RU" sz="2400" b="1" dirty="0"/>
              <a:t> </a:t>
            </a:r>
            <a:r>
              <a:rPr lang="ru-RU" sz="2400" b="1" dirty="0" err="1"/>
              <a:t>підземні</a:t>
            </a:r>
            <a:r>
              <a:rPr lang="ru-RU" sz="2400" b="1" dirty="0"/>
              <a:t> </a:t>
            </a:r>
            <a:r>
              <a:rPr lang="ru-RU" sz="2400" b="1" dirty="0" err="1"/>
              <a:t>частини</a:t>
            </a:r>
            <a:r>
              <a:rPr lang="ru-RU" sz="2400" b="1" dirty="0"/>
              <a:t> </a:t>
            </a:r>
            <a:r>
              <a:rPr lang="ru-RU" sz="2400" b="1" dirty="0" err="1"/>
              <a:t>рослин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лютих</a:t>
            </a:r>
            <a:r>
              <a:rPr lang="ru-RU" sz="2400" b="1" dirty="0"/>
              <a:t> </a:t>
            </a:r>
            <a:r>
              <a:rPr lang="ru-RU" sz="2400" b="1" dirty="0" err="1"/>
              <a:t>морозів</a:t>
            </a:r>
            <a:r>
              <a:rPr lang="ru-RU" sz="2400" b="1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39" y="3202030"/>
            <a:ext cx="3873939" cy="290545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23599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35519" y="1241370"/>
            <a:ext cx="6328524" cy="26960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В опалому </a:t>
            </a:r>
            <a:r>
              <a:rPr lang="ru-RU" sz="2400" b="1" dirty="0" err="1"/>
              <a:t>листі</a:t>
            </a:r>
            <a:r>
              <a:rPr lang="ru-RU" sz="2400" b="1" dirty="0"/>
              <a:t> </a:t>
            </a:r>
            <a:r>
              <a:rPr lang="ru-RU" sz="2400" b="1" dirty="0" err="1"/>
              <a:t>зимують</a:t>
            </a:r>
            <a:r>
              <a:rPr lang="ru-RU" sz="2400" b="1" dirty="0"/>
              <a:t>, </a:t>
            </a:r>
            <a:r>
              <a:rPr lang="ru-RU" sz="2400" b="1" dirty="0" err="1"/>
              <a:t>захищаючись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холодів</a:t>
            </a:r>
            <a:r>
              <a:rPr lang="ru-RU" sz="2400" b="1" dirty="0"/>
              <a:t> і </a:t>
            </a:r>
            <a:r>
              <a:rPr lang="ru-RU" sz="2400" b="1" dirty="0" err="1"/>
              <a:t>сильних</a:t>
            </a:r>
            <a:r>
              <a:rPr lang="ru-RU" sz="2400" b="1" dirty="0"/>
              <a:t> </a:t>
            </a:r>
            <a:r>
              <a:rPr lang="ru-RU" sz="2400" b="1" dirty="0" err="1"/>
              <a:t>морозів</a:t>
            </a:r>
            <a:r>
              <a:rPr lang="ru-RU" sz="2400" b="1" dirty="0"/>
              <a:t> </a:t>
            </a:r>
            <a:r>
              <a:rPr lang="ru-RU" sz="2400" b="1" dirty="0" err="1"/>
              <a:t>різні</a:t>
            </a:r>
            <a:r>
              <a:rPr lang="ru-RU" sz="2400" b="1" dirty="0"/>
              <a:t> </a:t>
            </a:r>
            <a:r>
              <a:rPr lang="ru-RU" sz="2400" b="1" dirty="0" err="1"/>
              <a:t>комахи</a:t>
            </a:r>
            <a:r>
              <a:rPr lang="ru-RU" sz="2400" b="1" dirty="0"/>
              <a:t>: </a:t>
            </a:r>
            <a:r>
              <a:rPr lang="ru-RU" sz="2400" b="1" dirty="0" err="1"/>
              <a:t>сонечка</a:t>
            </a:r>
            <a:r>
              <a:rPr lang="ru-RU" sz="2400" b="1" dirty="0"/>
              <a:t>, </a:t>
            </a:r>
            <a:r>
              <a:rPr lang="ru-RU" sz="2400" b="1" dirty="0" err="1"/>
              <a:t>жужелиці</a:t>
            </a:r>
            <a:r>
              <a:rPr lang="ru-RU" sz="2400" b="1" dirty="0"/>
              <a:t>, </a:t>
            </a:r>
            <a:r>
              <a:rPr lang="ru-RU" sz="2400" b="1" dirty="0" err="1"/>
              <a:t>золотоочки</a:t>
            </a:r>
            <a:r>
              <a:rPr lang="ru-RU" sz="2400" b="1" dirty="0"/>
              <a:t>, </a:t>
            </a:r>
            <a:r>
              <a:rPr lang="ru-RU" sz="2400" b="1" dirty="0" err="1"/>
              <a:t>лялечки</a:t>
            </a:r>
            <a:r>
              <a:rPr lang="ru-RU" sz="2400" b="1" dirty="0"/>
              <a:t> комах і </a:t>
            </a:r>
            <a:r>
              <a:rPr lang="ru-RU" sz="2400" b="1" dirty="0" err="1"/>
              <a:t>метеликів</a:t>
            </a:r>
            <a:r>
              <a:rPr lang="ru-RU" sz="2400" b="1" dirty="0"/>
              <a:t>, </a:t>
            </a:r>
            <a:r>
              <a:rPr lang="ru-RU" sz="2400" b="1" dirty="0" err="1"/>
              <a:t>листорізи</a:t>
            </a:r>
            <a:r>
              <a:rPr lang="ru-RU" sz="2400" b="1" dirty="0"/>
              <a:t>, </a:t>
            </a:r>
            <a:r>
              <a:rPr lang="ru-RU" sz="2400" b="1" dirty="0" err="1"/>
              <a:t>багатоніжки</a:t>
            </a:r>
            <a:r>
              <a:rPr lang="ru-RU" sz="2400" b="1" dirty="0"/>
              <a:t> </a:t>
            </a:r>
            <a:r>
              <a:rPr lang="ru-RU" sz="2400" b="1" dirty="0" err="1"/>
              <a:t>тощо</a:t>
            </a:r>
            <a:r>
              <a:rPr lang="ru-RU" sz="2400" b="1" dirty="0"/>
              <a:t>.</a:t>
            </a:r>
            <a:r>
              <a:rPr lang="ru-RU" sz="2400" dirty="0"/>
              <a:t> </a:t>
            </a:r>
            <a:r>
              <a:rPr lang="ru-RU" sz="2400" b="1" dirty="0" err="1"/>
              <a:t>Будують</a:t>
            </a:r>
            <a:r>
              <a:rPr lang="ru-RU" sz="2400" b="1" dirty="0"/>
              <a:t> </a:t>
            </a:r>
            <a:r>
              <a:rPr lang="ru-RU" sz="2400" b="1" dirty="0" err="1"/>
              <a:t>свої</a:t>
            </a:r>
            <a:r>
              <a:rPr lang="ru-RU" sz="2400" b="1" dirty="0"/>
              <a:t> </a:t>
            </a:r>
            <a:r>
              <a:rPr lang="ru-RU" sz="2400" b="1" dirty="0" err="1"/>
              <a:t>схованки</a:t>
            </a:r>
            <a:r>
              <a:rPr lang="ru-RU" sz="2400" b="1" dirty="0"/>
              <a:t> для </a:t>
            </a:r>
            <a:r>
              <a:rPr lang="ru-RU" sz="2400" b="1" dirty="0" err="1"/>
              <a:t>зимівлі</a:t>
            </a:r>
            <a:r>
              <a:rPr lang="ru-RU" sz="2400" b="1" dirty="0"/>
              <a:t> </a:t>
            </a:r>
            <a:r>
              <a:rPr lang="ru-RU" sz="2400" b="1" dirty="0" err="1"/>
              <a:t>їжаки</a:t>
            </a:r>
            <a:r>
              <a:rPr lang="ru-RU" sz="2400" b="1" dirty="0"/>
              <a:t>, </a:t>
            </a:r>
            <a:r>
              <a:rPr lang="ru-RU" sz="2400" b="1" dirty="0" err="1"/>
              <a:t>ящірки</a:t>
            </a:r>
            <a:r>
              <a:rPr lang="ru-RU" sz="2400" b="1" dirty="0"/>
              <a:t>, </a:t>
            </a:r>
            <a:r>
              <a:rPr lang="ru-RU" sz="2400" b="1" dirty="0" err="1"/>
              <a:t>змії</a:t>
            </a:r>
            <a:r>
              <a:rPr lang="ru-RU" sz="2400" b="1" dirty="0"/>
              <a:t> та </a:t>
            </a:r>
            <a:r>
              <a:rPr lang="ru-RU" sz="2400" b="1" dirty="0" err="1"/>
              <a:t>інші</a:t>
            </a:r>
            <a:r>
              <a:rPr lang="ru-RU" sz="2400" b="1" dirty="0"/>
              <a:t> </a:t>
            </a:r>
            <a:r>
              <a:rPr lang="ru-RU" sz="2400" b="1" dirty="0" err="1"/>
              <a:t>тварини</a:t>
            </a:r>
            <a:r>
              <a:rPr lang="ru-RU" sz="2400" b="1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3" t="65799" r="15552" b="321"/>
          <a:stretch/>
        </p:blipFill>
        <p:spPr>
          <a:xfrm>
            <a:off x="1739953" y="4013575"/>
            <a:ext cx="4715275" cy="2063983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" t="51365" r="48853" b="5729"/>
          <a:stretch/>
        </p:blipFill>
        <p:spPr>
          <a:xfrm>
            <a:off x="7575439" y="1331676"/>
            <a:ext cx="3445270" cy="2391238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7" t="53881" r="5613" b="9141"/>
          <a:stretch/>
        </p:blipFill>
        <p:spPr>
          <a:xfrm>
            <a:off x="7508345" y="3906657"/>
            <a:ext cx="3512364" cy="227782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991976" y="465091"/>
            <a:ext cx="10028733" cy="669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Яка користь від опалого листя?</a:t>
            </a:r>
          </a:p>
        </p:txBody>
      </p:sp>
    </p:spTree>
    <p:extLst>
      <p:ext uri="{BB962C8B-B14F-4D97-AF65-F5344CB8AC3E}">
        <p14:creationId xmlns:p14="http://schemas.microsoft.com/office/powerpoint/2010/main" val="30762282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0295" y="495119"/>
            <a:ext cx="10203813" cy="7240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Яка шкода від спалювання </a:t>
            </a:r>
            <a:r>
              <a:rPr lang="uk-UA" sz="4000" b="1" dirty="0" smtClean="0">
                <a:solidFill>
                  <a:schemeClr val="bg1"/>
                </a:solidFill>
              </a:rPr>
              <a:t>опалого </a:t>
            </a:r>
            <a:r>
              <a:rPr lang="uk-UA" sz="4000" b="1" dirty="0">
                <a:solidFill>
                  <a:schemeClr val="bg1"/>
                </a:solidFill>
              </a:rPr>
              <a:t>листя?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60295" y="1456403"/>
            <a:ext cx="4743819" cy="421505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Вечірні</a:t>
            </a:r>
            <a:r>
              <a:rPr lang="ru-RU" sz="2400" b="1" dirty="0"/>
              <a:t> </a:t>
            </a:r>
            <a:r>
              <a:rPr lang="ru-RU" sz="2400" b="1" dirty="0" err="1"/>
              <a:t>вулиці</a:t>
            </a:r>
            <a:r>
              <a:rPr lang="ru-RU" sz="2400" b="1" dirty="0"/>
              <a:t> в селах, </a:t>
            </a:r>
            <a:r>
              <a:rPr lang="ru-RU" sz="2400" b="1" dirty="0" err="1"/>
              <a:t>затягнуті</a:t>
            </a:r>
            <a:r>
              <a:rPr lang="ru-RU" sz="2400" b="1" dirty="0"/>
              <a:t> </a:t>
            </a:r>
            <a:r>
              <a:rPr lang="ru-RU" sz="2400" b="1" dirty="0" err="1"/>
              <a:t>димом</a:t>
            </a:r>
            <a:r>
              <a:rPr lang="ru-RU" sz="2400" b="1" dirty="0"/>
              <a:t>, – </a:t>
            </a:r>
            <a:r>
              <a:rPr lang="ru-RU" sz="2400" b="1" dirty="0" err="1"/>
              <a:t>типове</a:t>
            </a:r>
            <a:r>
              <a:rPr lang="ru-RU" sz="2400" b="1" dirty="0"/>
              <a:t> </a:t>
            </a:r>
            <a:r>
              <a:rPr lang="ru-RU" sz="2400" b="1" dirty="0" err="1"/>
              <a:t>явище</a:t>
            </a:r>
            <a:r>
              <a:rPr lang="ru-RU" sz="2400" b="1" dirty="0"/>
              <a:t> </a:t>
            </a:r>
            <a:r>
              <a:rPr lang="ru-RU" sz="2400" b="1" dirty="0" err="1"/>
              <a:t>восени</a:t>
            </a:r>
            <a:r>
              <a:rPr lang="ru-RU" sz="2400" b="1" dirty="0"/>
              <a:t>. І </a:t>
            </a:r>
            <a:r>
              <a:rPr lang="ru-RU" sz="2400" b="1" dirty="0" err="1"/>
              <a:t>палять</a:t>
            </a:r>
            <a:r>
              <a:rPr lang="ru-RU" sz="2400" b="1" dirty="0"/>
              <a:t> </a:t>
            </a:r>
            <a:r>
              <a:rPr lang="ru-RU" sz="2400" b="1" dirty="0" err="1"/>
              <a:t>листя</a:t>
            </a:r>
            <a:r>
              <a:rPr lang="ru-RU" sz="2400" b="1" dirty="0"/>
              <a:t> </a:t>
            </a:r>
            <a:r>
              <a:rPr lang="ru-RU" sz="2400" b="1" dirty="0" err="1"/>
              <a:t>найчастіше</a:t>
            </a:r>
            <a:r>
              <a:rPr lang="ru-RU" sz="2400" b="1" dirty="0"/>
              <a:t> на городах. </a:t>
            </a:r>
            <a:r>
              <a:rPr lang="ru-RU" sz="2400" b="1" dirty="0" err="1"/>
              <a:t>Звичайно</a:t>
            </a:r>
            <a:r>
              <a:rPr lang="ru-RU" sz="2400" b="1" dirty="0"/>
              <a:t>, </a:t>
            </a:r>
            <a:r>
              <a:rPr lang="ru-RU" sz="2400" b="1" dirty="0" err="1"/>
              <a:t>після</a:t>
            </a:r>
            <a:r>
              <a:rPr lang="ru-RU" sz="2400" b="1" dirty="0"/>
              <a:t> </a:t>
            </a:r>
            <a:r>
              <a:rPr lang="ru-RU" sz="2400" b="1" dirty="0" err="1"/>
              <a:t>спалювання</a:t>
            </a:r>
            <a:r>
              <a:rPr lang="ru-RU" sz="2400" b="1" dirty="0"/>
              <a:t> </a:t>
            </a:r>
            <a:r>
              <a:rPr lang="ru-RU" sz="2400" b="1" dirty="0" err="1"/>
              <a:t>залишиться</a:t>
            </a:r>
            <a:r>
              <a:rPr lang="ru-RU" sz="2400" b="1" dirty="0"/>
              <a:t> </a:t>
            </a:r>
            <a:r>
              <a:rPr lang="ru-RU" sz="2400" b="1" dirty="0" err="1"/>
              <a:t>попіл</a:t>
            </a:r>
            <a:r>
              <a:rPr lang="ru-RU" sz="2400" b="1" dirty="0"/>
              <a:t>, </a:t>
            </a:r>
            <a:r>
              <a:rPr lang="ru-RU" sz="2400" b="1" dirty="0" err="1"/>
              <a:t>який</a:t>
            </a:r>
            <a:r>
              <a:rPr lang="ru-RU" sz="2400" b="1" dirty="0"/>
              <a:t> є </a:t>
            </a:r>
            <a:r>
              <a:rPr lang="ru-RU" sz="2400" b="1" dirty="0" err="1"/>
              <a:t>цінним</a:t>
            </a:r>
            <a:r>
              <a:rPr lang="ru-RU" sz="2400" b="1" dirty="0"/>
              <a:t> </a:t>
            </a:r>
            <a:r>
              <a:rPr lang="ru-RU" sz="2400" b="1" dirty="0" err="1"/>
              <a:t>добривом</a:t>
            </a:r>
            <a:r>
              <a:rPr lang="ru-RU" sz="2400" b="1" dirty="0"/>
              <a:t>, але </a:t>
            </a:r>
            <a:r>
              <a:rPr lang="ru-RU" sz="2400" b="1" dirty="0" err="1"/>
              <a:t>шкоди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цього</a:t>
            </a:r>
            <a:r>
              <a:rPr lang="ru-RU" sz="2400" b="1" dirty="0"/>
              <a:t> </a:t>
            </a:r>
            <a:r>
              <a:rPr lang="ru-RU" sz="2400" b="1" dirty="0" err="1"/>
              <a:t>процесу</a:t>
            </a:r>
            <a:r>
              <a:rPr lang="ru-RU" sz="2400" b="1" dirty="0"/>
              <a:t> буде, </a:t>
            </a:r>
            <a:r>
              <a:rPr lang="ru-RU" sz="2400" b="1" dirty="0" err="1" smtClean="0"/>
              <a:t>мабуть</a:t>
            </a:r>
            <a:r>
              <a:rPr lang="ru-RU" sz="2400" b="1" dirty="0" smtClean="0"/>
              <a:t>, </a:t>
            </a:r>
            <a:r>
              <a:rPr lang="ru-RU" sz="2400" b="1" dirty="0" err="1"/>
              <a:t>більше</a:t>
            </a:r>
            <a:r>
              <a:rPr lang="ru-RU" sz="2400" b="1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114" y="1576461"/>
            <a:ext cx="5459994" cy="4094995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44396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960294" y="1524000"/>
            <a:ext cx="5031959" cy="2710543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Адже</a:t>
            </a:r>
            <a:r>
              <a:rPr lang="ru-RU" sz="2400" b="1" dirty="0"/>
              <a:t> </a:t>
            </a:r>
            <a:r>
              <a:rPr lang="ru-RU" sz="2400" b="1" dirty="0" err="1"/>
              <a:t>під</a:t>
            </a:r>
            <a:r>
              <a:rPr lang="ru-RU" sz="2400" b="1" dirty="0"/>
              <a:t> час </a:t>
            </a:r>
            <a:r>
              <a:rPr lang="ru-RU" sz="2400" b="1" dirty="0" err="1"/>
              <a:t>спалювання</a:t>
            </a:r>
            <a:r>
              <a:rPr lang="ru-RU" sz="2400" b="1" dirty="0"/>
              <a:t> у </a:t>
            </a:r>
            <a:r>
              <a:rPr lang="ru-RU" sz="2400" b="1" dirty="0" err="1"/>
              <a:t>ґрунті</a:t>
            </a:r>
            <a:r>
              <a:rPr lang="ru-RU" sz="2400" b="1" dirty="0"/>
              <a:t> </a:t>
            </a:r>
            <a:r>
              <a:rPr lang="ru-RU" sz="2400" b="1" dirty="0" err="1"/>
              <a:t>згорить</a:t>
            </a:r>
            <a:r>
              <a:rPr lang="ru-RU" sz="2400" b="1" dirty="0"/>
              <a:t> гумус, </a:t>
            </a:r>
            <a:r>
              <a:rPr lang="ru-RU" sz="2400" b="1" dirty="0" err="1"/>
              <a:t>який</a:t>
            </a:r>
            <a:r>
              <a:rPr lang="ru-RU" sz="2400" b="1" dirty="0"/>
              <a:t> </a:t>
            </a:r>
            <a:r>
              <a:rPr lang="ru-RU" sz="2400" b="1" dirty="0" err="1"/>
              <a:t>надає</a:t>
            </a:r>
            <a:r>
              <a:rPr lang="ru-RU" sz="2400" b="1" dirty="0"/>
              <a:t> </a:t>
            </a:r>
            <a:r>
              <a:rPr lang="ru-RU" sz="2400" b="1" dirty="0" err="1"/>
              <a:t>йому</a:t>
            </a:r>
            <a:r>
              <a:rPr lang="ru-RU" sz="2400" b="1" dirty="0"/>
              <a:t> </a:t>
            </a:r>
            <a:r>
              <a:rPr lang="ru-RU" sz="2400" b="1" dirty="0" err="1"/>
              <a:t>родючості</a:t>
            </a:r>
            <a:r>
              <a:rPr lang="ru-RU" sz="2400" b="1" dirty="0"/>
              <a:t>. На </a:t>
            </a:r>
            <a:r>
              <a:rPr lang="ru-RU" sz="2400" b="1" dirty="0" err="1"/>
              <a:t>місці</a:t>
            </a:r>
            <a:r>
              <a:rPr lang="ru-RU" sz="2400" b="1" dirty="0"/>
              <a:t>, де </a:t>
            </a:r>
            <a:r>
              <a:rPr lang="ru-RU" sz="2400" b="1" dirty="0" err="1"/>
              <a:t>була</a:t>
            </a:r>
            <a:r>
              <a:rPr lang="ru-RU" sz="2400" b="1" dirty="0"/>
              <a:t> </a:t>
            </a:r>
            <a:r>
              <a:rPr lang="ru-RU" sz="2400" b="1" dirty="0" err="1"/>
              <a:t>палаюча</a:t>
            </a:r>
            <a:r>
              <a:rPr lang="ru-RU" sz="2400" b="1" dirty="0"/>
              <a:t> купа </a:t>
            </a:r>
            <a:r>
              <a:rPr lang="ru-RU" sz="2400" b="1" dirty="0" err="1"/>
              <a:t>листя</a:t>
            </a:r>
            <a:r>
              <a:rPr lang="ru-RU" sz="2400" b="1" dirty="0"/>
              <a:t>, </a:t>
            </a:r>
            <a:r>
              <a:rPr lang="ru-RU" sz="2400" b="1" dirty="0" err="1"/>
              <a:t>декілька</a:t>
            </a:r>
            <a:r>
              <a:rPr lang="ru-RU" sz="2400" b="1" dirty="0"/>
              <a:t> </a:t>
            </a:r>
            <a:r>
              <a:rPr lang="ru-RU" sz="2400" b="1" dirty="0" err="1"/>
              <a:t>років</a:t>
            </a:r>
            <a:r>
              <a:rPr lang="ru-RU" sz="2400" b="1" dirty="0"/>
              <a:t> не буде урожаю у </a:t>
            </a:r>
            <a:r>
              <a:rPr lang="ru-RU" sz="2400" b="1" dirty="0" err="1"/>
              <a:t>рослин</a:t>
            </a:r>
            <a:r>
              <a:rPr lang="ru-RU" sz="2400" b="1" dirty="0"/>
              <a:t>, </a:t>
            </a:r>
            <a:r>
              <a:rPr lang="ru-RU" sz="2400" b="1" dirty="0" err="1"/>
              <a:t>які</a:t>
            </a:r>
            <a:r>
              <a:rPr lang="ru-RU" sz="2400" b="1" dirty="0"/>
              <a:t> там </a:t>
            </a:r>
            <a:r>
              <a:rPr lang="ru-RU" sz="2400" b="1" dirty="0" err="1"/>
              <a:t>висаджуватимуть</a:t>
            </a:r>
            <a:r>
              <a:rPr lang="ru-RU" sz="2400" b="1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543" y="1382486"/>
            <a:ext cx="4674497" cy="2876613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960295" y="495119"/>
            <a:ext cx="10203813" cy="7240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Яка шкода від спалювання </a:t>
            </a:r>
            <a:r>
              <a:rPr lang="uk-UA" sz="4000" b="1" dirty="0" smtClean="0">
                <a:solidFill>
                  <a:schemeClr val="bg1"/>
                </a:solidFill>
              </a:rPr>
              <a:t>опалого </a:t>
            </a:r>
            <a:r>
              <a:rPr lang="uk-UA" sz="4000" b="1" dirty="0">
                <a:solidFill>
                  <a:schemeClr val="bg1"/>
                </a:solidFill>
              </a:rPr>
              <a:t>листя?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64265" y="4345212"/>
            <a:ext cx="8090078" cy="13915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Запам’ятай</a:t>
            </a:r>
            <a:r>
              <a:rPr lang="ru-RU" sz="2400" b="1" dirty="0" smtClean="0"/>
              <a:t>! </a:t>
            </a:r>
          </a:p>
          <a:p>
            <a:pPr algn="ctr"/>
            <a:r>
              <a:rPr lang="uk-UA" sz="2400" b="1" dirty="0"/>
              <a:t>Ґ</a:t>
            </a:r>
            <a:r>
              <a:rPr lang="ru-RU" sz="2400" b="1" dirty="0" err="1" smtClean="0"/>
              <a:t>рунт</a:t>
            </a:r>
            <a:r>
              <a:rPr lang="ru-RU" sz="2400" b="1" dirty="0" smtClean="0"/>
              <a:t> </a:t>
            </a:r>
            <a:r>
              <a:rPr lang="ru-RU" sz="2400" b="1" dirty="0" err="1"/>
              <a:t>утворюється</a:t>
            </a:r>
            <a:r>
              <a:rPr lang="ru-RU" sz="2400" b="1" dirty="0"/>
              <a:t> </a:t>
            </a:r>
            <a:r>
              <a:rPr lang="ru-RU" sz="2400" b="1" dirty="0" err="1"/>
              <a:t>дуже</a:t>
            </a:r>
            <a:r>
              <a:rPr lang="ru-RU" sz="2400" b="1" dirty="0"/>
              <a:t> </a:t>
            </a:r>
            <a:r>
              <a:rPr lang="ru-RU" sz="2400" b="1" dirty="0" err="1"/>
              <a:t>повільно</a:t>
            </a:r>
            <a:r>
              <a:rPr lang="ru-RU" sz="2400" b="1" dirty="0"/>
              <a:t>. </a:t>
            </a:r>
            <a:r>
              <a:rPr lang="ru-RU" sz="2400" b="1" dirty="0" smtClean="0"/>
              <a:t>Для </a:t>
            </a:r>
            <a:r>
              <a:rPr lang="ru-RU" sz="2400" b="1" dirty="0" err="1"/>
              <a:t>утворення</a:t>
            </a:r>
            <a:r>
              <a:rPr lang="ru-RU" sz="2400" b="1" dirty="0"/>
              <a:t> </a:t>
            </a:r>
            <a:r>
              <a:rPr lang="ru-RU" sz="2400" b="1" dirty="0" err="1"/>
              <a:t>ґрунту</a:t>
            </a:r>
            <a:r>
              <a:rPr lang="ru-RU" sz="2400" b="1" dirty="0"/>
              <a:t> </a:t>
            </a:r>
            <a:r>
              <a:rPr lang="ru-RU" sz="2400" b="1" dirty="0" err="1"/>
              <a:t>товщиною</a:t>
            </a:r>
            <a:r>
              <a:rPr lang="ru-RU" sz="2400" b="1" dirty="0"/>
              <a:t> два </a:t>
            </a:r>
            <a:r>
              <a:rPr lang="ru-RU" sz="2400" b="1" dirty="0" err="1"/>
              <a:t>сантиметри</a:t>
            </a:r>
            <a:r>
              <a:rPr lang="ru-RU" sz="2400" b="1" dirty="0"/>
              <a:t> </a:t>
            </a:r>
            <a:r>
              <a:rPr lang="ru-RU" sz="2400" b="1" dirty="0" err="1"/>
              <a:t>необхідно</a:t>
            </a:r>
            <a:r>
              <a:rPr lang="ru-RU" sz="2400" b="1" dirty="0"/>
              <a:t> </a:t>
            </a:r>
            <a:r>
              <a:rPr lang="ru-RU" sz="2400" b="1" dirty="0" err="1"/>
              <a:t>близько</a:t>
            </a:r>
            <a:r>
              <a:rPr lang="ru-RU" sz="2400" b="1" dirty="0"/>
              <a:t> ста </a:t>
            </a:r>
            <a:r>
              <a:rPr lang="ru-RU" sz="2400" b="1" dirty="0" err="1"/>
              <a:t>років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9636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699</Words>
  <Application>Microsoft Office PowerPoint</Application>
  <PresentationFormat>Произвольный</PresentationFormat>
  <Paragraphs>93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Емоційне налаштування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79</cp:revision>
  <dcterms:created xsi:type="dcterms:W3CDTF">2018-01-05T16:38:53Z</dcterms:created>
  <dcterms:modified xsi:type="dcterms:W3CDTF">2024-11-22T21:12:56Z</dcterms:modified>
</cp:coreProperties>
</file>