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5" r:id="rId3"/>
    <p:sldId id="316" r:id="rId4"/>
    <p:sldId id="317" r:id="rId5"/>
    <p:sldId id="318" r:id="rId6"/>
    <p:sldId id="319" r:id="rId7"/>
    <p:sldId id="307" r:id="rId8"/>
    <p:sldId id="300" r:id="rId9"/>
    <p:sldId id="286" r:id="rId10"/>
    <p:sldId id="305" r:id="rId11"/>
    <p:sldId id="310" r:id="rId12"/>
    <p:sldId id="322" r:id="rId13"/>
    <p:sldId id="287" r:id="rId14"/>
    <p:sldId id="320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DA2533"/>
    <a:srgbClr val="2F3242"/>
    <a:srgbClr val="338350"/>
    <a:srgbClr val="2E8ACB"/>
    <a:srgbClr val="E97437"/>
    <a:srgbClr val="722651"/>
    <a:srgbClr val="DED231"/>
    <a:srgbClr val="295FFF"/>
    <a:srgbClr val="27C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4257" y="4277168"/>
            <a:ext cx="9307286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Чому настають осінь та </a:t>
            </a:r>
            <a:endParaRPr lang="ru-RU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інші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пори року?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 r="2080"/>
          <a:stretch/>
        </p:blipFill>
        <p:spPr>
          <a:xfrm>
            <a:off x="1404257" y="1057165"/>
            <a:ext cx="2819400" cy="290665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11165" y="1093722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4073" y="494529"/>
            <a:ext cx="9706070" cy="78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Коло року немає ні початку, ні кінця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2" y="1356362"/>
            <a:ext cx="4702039" cy="4702039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64727" y="3601591"/>
            <a:ext cx="4207331" cy="8980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зміни пір року впливають на життя людини?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4726" y="2645228"/>
            <a:ext cx="4207331" cy="912027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 яку пору року сонечко гріє найтепліше? Чому?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71" y="1402625"/>
            <a:ext cx="5431973" cy="12208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Чотири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року постійно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змінюють одна одну. За зимою завжди йде весна, потім літо, після літа осінь.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743" y="4597632"/>
            <a:ext cx="6335486" cy="16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Для різних пір року людина має різний одяг, різні види робіт на полях, городах, у садах. Іноді спостерігаються  перепади настрою, загострення хронічних захворювань.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489386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5" y="654523"/>
            <a:ext cx="9873343" cy="727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малюнки. </a:t>
            </a:r>
            <a:r>
              <a:rPr lang="uk-UA" sz="4000" b="1" dirty="0">
                <a:solidFill>
                  <a:schemeClr val="bg1"/>
                </a:solidFill>
              </a:rPr>
              <a:t>Назви </a:t>
            </a:r>
            <a:r>
              <a:rPr lang="uk-UA" sz="4000" b="1" dirty="0" smtClean="0">
                <a:solidFill>
                  <a:schemeClr val="bg1"/>
                </a:solidFill>
              </a:rPr>
              <a:t>пори </a:t>
            </a:r>
            <a:r>
              <a:rPr lang="uk-UA" sz="4000" b="1" dirty="0">
                <a:solidFill>
                  <a:schemeClr val="bg1"/>
                </a:solidFill>
              </a:rPr>
              <a:t>року.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44" r="379" b="11021"/>
          <a:stretch/>
        </p:blipFill>
        <p:spPr>
          <a:xfrm>
            <a:off x="819150" y="2016697"/>
            <a:ext cx="3129644" cy="23687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7121" y="1475254"/>
            <a:ext cx="7508421" cy="48701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природні явища характерні для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кожної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пори року?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 b="11174"/>
          <a:stretch/>
        </p:blipFill>
        <p:spPr>
          <a:xfrm>
            <a:off x="3253871" y="3550748"/>
            <a:ext cx="3534869" cy="23890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0" y="2055720"/>
            <a:ext cx="2113837" cy="29900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309" r="3061" b="3522"/>
          <a:stretch/>
        </p:blipFill>
        <p:spPr>
          <a:xfrm>
            <a:off x="8793720" y="3851254"/>
            <a:ext cx="2484000" cy="2376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33252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494529"/>
            <a:ext cx="10114749" cy="7542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Проаналізуй свої записи в календарі спостережень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311" y="4163094"/>
            <a:ext cx="4769862" cy="8966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Якою</a:t>
            </a:r>
            <a:r>
              <a:rPr lang="ru-RU" sz="2400" b="1" dirty="0"/>
              <a:t> </a:t>
            </a:r>
            <a:r>
              <a:rPr lang="ru-RU" sz="2400" b="1" dirty="0" err="1"/>
              <a:t>була</a:t>
            </a:r>
            <a:r>
              <a:rPr lang="ru-RU" sz="2400" b="1" dirty="0"/>
              <a:t> осінь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smtClean="0"/>
              <a:t>року: </a:t>
            </a:r>
            <a:r>
              <a:rPr lang="ru-RU" sz="2400" b="1" dirty="0" err="1" smtClean="0"/>
              <a:t>рання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пізня</a:t>
            </a:r>
            <a:r>
              <a:rPr lang="ru-RU" sz="2400" b="1" dirty="0" smtClean="0"/>
              <a:t>, тепла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холодна?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312" y="5075715"/>
            <a:ext cx="4769862" cy="786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часто </a:t>
            </a:r>
            <a:r>
              <a:rPr lang="ru-RU" sz="2400" b="1" dirty="0" err="1" smtClean="0"/>
              <a:t>йшли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дощі</a:t>
            </a:r>
            <a:r>
              <a:rPr lang="ru-RU" sz="2400" b="1" dirty="0"/>
              <a:t>?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змінився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 характер </a:t>
            </a:r>
            <a:r>
              <a:rPr lang="ru-RU" sz="2400" b="1" dirty="0" err="1"/>
              <a:t>опадів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0954" y="5895776"/>
            <a:ext cx="6546155" cy="505024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Яка погода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?</a:t>
            </a:r>
          </a:p>
        </p:txBody>
      </p:sp>
      <p:pic>
        <p:nvPicPr>
          <p:cNvPr id="3074" name="Picture 2" descr="Прислів'я про осінь для дітей (про осінні місяці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92" y="1383122"/>
            <a:ext cx="3407228" cy="26456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858052" y="1248765"/>
            <a:ext cx="6707520" cy="2914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2514"/>
            <a:ext cx="1054100" cy="9954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2674" y="5075715"/>
            <a:ext cx="4334435" cy="78679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зменшувалася полуднева висота сонця восени?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36346" y="4163094"/>
            <a:ext cx="6209339" cy="912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зміни</a:t>
            </a:r>
            <a:r>
              <a:rPr lang="ru-RU" sz="2400" b="1" dirty="0"/>
              <a:t> </a:t>
            </a:r>
            <a:r>
              <a:rPr lang="ru-RU" sz="2400" b="1" dirty="0" err="1"/>
              <a:t>відбувалися</a:t>
            </a:r>
            <a:r>
              <a:rPr lang="ru-RU" sz="2400" b="1" dirty="0"/>
              <a:t> з температурою </a:t>
            </a:r>
            <a:r>
              <a:rPr lang="ru-RU" sz="2400" b="1" dirty="0" err="1"/>
              <a:t>повітря</a:t>
            </a:r>
            <a:r>
              <a:rPr lang="ru-RU" sz="2400" b="1" dirty="0"/>
              <a:t> </a:t>
            </a:r>
            <a:r>
              <a:rPr lang="ru-RU" sz="2400" b="1" dirty="0" err="1" smtClean="0"/>
              <a:t>восени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/>
              <a:t>довго</a:t>
            </a:r>
            <a:r>
              <a:rPr lang="ru-RU" sz="2400" b="1" dirty="0"/>
              <a:t> </a:t>
            </a:r>
            <a:r>
              <a:rPr lang="ru-RU" sz="2400" b="1" dirty="0" err="1"/>
              <a:t>трималося</a:t>
            </a:r>
            <a:r>
              <a:rPr lang="ru-RU" sz="2400" b="1" dirty="0"/>
              <a:t> тепло?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54100" y="5862514"/>
            <a:ext cx="1070517" cy="995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9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2369" y="1193960"/>
            <a:ext cx="10025745" cy="5804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Обери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найважливішу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подію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осені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кожного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осінніх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місяців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2542" y="5334451"/>
            <a:ext cx="4854578" cy="870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твоя улюблена пора року? Поясни чому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8099" y="5288964"/>
            <a:ext cx="4667141" cy="91589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Який</a:t>
            </a:r>
            <a:r>
              <a:rPr lang="ru-RU" sz="2400" b="1" dirty="0"/>
              <a:t> день </a:t>
            </a:r>
            <a:r>
              <a:rPr lang="ru-RU" sz="2400" b="1" dirty="0" err="1"/>
              <a:t>восени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запам’ятався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? Чому?</a:t>
            </a:r>
          </a:p>
        </p:txBody>
      </p:sp>
      <p:pic>
        <p:nvPicPr>
          <p:cNvPr id="1026" name="Picture 2" descr="D:\2 клас\4 ЯДС\1 Грущинська\2 Людина і природа восени\№035 Чому настають осінь та інші пори року\2024-11-21_135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3570" r="1354" b="3666"/>
          <a:stretch/>
        </p:blipFill>
        <p:spPr bwMode="auto">
          <a:xfrm>
            <a:off x="920109" y="2456308"/>
            <a:ext cx="10465381" cy="27019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12371" y="494529"/>
            <a:ext cx="10114749" cy="7542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Проаналізуємо спостереження за живою природою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7520" y="1844537"/>
            <a:ext cx="2850558" cy="5534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Жива природа</a:t>
            </a:r>
            <a:endParaRPr lang="ru-RU" sz="24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2173" y="2604569"/>
            <a:ext cx="2547571" cy="892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Дозрівають плоди у городах, садах, полях.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0679" y="4059801"/>
            <a:ext cx="2547571" cy="892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Сховались комахи, птахи відлітають.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8915" y="2691655"/>
            <a:ext cx="2547571" cy="892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Листя на деревах, кущах змінило колір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2799" y="3959649"/>
            <a:ext cx="2326279" cy="10924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Тварини готуються до зими.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37919" y="2702165"/>
            <a:ext cx="2547571" cy="892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Опало листя з дерев і кущів.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48564" y="3859498"/>
            <a:ext cx="2326279" cy="10924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Змінили хутро, залягли в сплячку.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73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2 клас\4 ЯДС\1 Грущинська\2 Людина і природа восени\№035 Чому настають осінь та інші пори року\2024-11-20_1757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16563" r="304" b="544"/>
          <a:stretch/>
        </p:blipFill>
        <p:spPr bwMode="auto">
          <a:xfrm>
            <a:off x="958800" y="2375829"/>
            <a:ext cx="4680000" cy="302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57041" y="1174769"/>
            <a:ext cx="6029551" cy="10676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Роздивися картину відомого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 українського художника Йосипа </a:t>
            </a:r>
            <a:r>
              <a:rPr lang="uk-UA" sz="2000" b="1" dirty="0" err="1">
                <a:solidFill>
                  <a:schemeClr val="accent6">
                    <a:lumMod val="75000"/>
                  </a:schemeClr>
                </a:solidFill>
              </a:rPr>
              <a:t>Бокшая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Напиши, який місяць на ній зображений. Поясни, чому ти так думаєш.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8211" y="1137259"/>
            <a:ext cx="4232503" cy="110519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Роздивися два малюнки. Які пори року на них зображені? Зафарбуй їх і підпиши.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4339" y="3469346"/>
            <a:ext cx="131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Літо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49052" y="4876609"/>
            <a:ext cx="1046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Осінь</a:t>
            </a:r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5" y="2375829"/>
            <a:ext cx="4252184" cy="32887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31" y="1137259"/>
            <a:ext cx="4846320" cy="553212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480724" y="5868899"/>
            <a:ext cx="17613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Жовтень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3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28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6553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1993909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06335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62896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22099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3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89819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69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35829" y="1413852"/>
            <a:ext cx="4874132" cy="556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Яка користь від опалого листя?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29" y="4708175"/>
            <a:ext cx="4981188" cy="12076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опалому </a:t>
            </a:r>
            <a:r>
              <a:rPr lang="ru-RU" sz="2400" b="1" dirty="0" err="1"/>
              <a:t>листі</a:t>
            </a:r>
            <a:r>
              <a:rPr lang="ru-RU" sz="2400" b="1" dirty="0"/>
              <a:t> </a:t>
            </a:r>
            <a:r>
              <a:rPr lang="ru-RU" sz="2400" b="1" dirty="0" err="1"/>
              <a:t>зимують</a:t>
            </a:r>
            <a:r>
              <a:rPr lang="ru-RU" sz="2400" b="1" dirty="0"/>
              <a:t>, </a:t>
            </a:r>
            <a:r>
              <a:rPr lang="ru-RU" sz="2400" b="1" dirty="0" err="1"/>
              <a:t>захищаючись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холодів</a:t>
            </a:r>
            <a:r>
              <a:rPr lang="ru-RU" sz="2400" b="1" dirty="0"/>
              <a:t> і </a:t>
            </a:r>
            <a:r>
              <a:rPr lang="ru-RU" sz="2400" b="1" dirty="0" err="1"/>
              <a:t>сильних</a:t>
            </a:r>
            <a:r>
              <a:rPr lang="ru-RU" sz="2400" b="1" dirty="0"/>
              <a:t> </a:t>
            </a:r>
            <a:r>
              <a:rPr lang="ru-RU" sz="2400" b="1" dirty="0" err="1"/>
              <a:t>морозів</a:t>
            </a:r>
            <a:r>
              <a:rPr lang="ru-RU" sz="2400" b="1" dirty="0"/>
              <a:t> </a:t>
            </a:r>
            <a:r>
              <a:rPr lang="ru-RU" sz="2400" b="1" dirty="0" err="1" smtClean="0"/>
              <a:t>різні</a:t>
            </a:r>
            <a:r>
              <a:rPr lang="en-US" sz="2400" b="1" dirty="0" smtClean="0"/>
              <a:t> </a:t>
            </a:r>
            <a:r>
              <a:rPr lang="uk-UA" sz="2400" b="1" dirty="0" smtClean="0"/>
              <a:t>тварини.</a:t>
            </a:r>
            <a:endParaRPr lang="uk-UA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8631" y="2041447"/>
            <a:ext cx="4998386" cy="1667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Листя, що восени опадає з дерев </a:t>
            </a:r>
            <a:r>
              <a:rPr lang="uk-UA" sz="2400" b="1" dirty="0" smtClean="0"/>
              <a:t>– не </a:t>
            </a:r>
            <a:r>
              <a:rPr lang="uk-UA" sz="2400" b="1" dirty="0"/>
              <a:t>сміття. Розкладаючись в ґрунті воно додає мінеральні і органічні речовини, накопичені за літо.  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53027" y="3762926"/>
            <a:ext cx="4963991" cy="8809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Опале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оберігає</a:t>
            </a:r>
            <a:r>
              <a:rPr lang="ru-RU" sz="2400" b="1" dirty="0"/>
              <a:t> </a:t>
            </a:r>
            <a:r>
              <a:rPr lang="ru-RU" sz="2400" b="1" dirty="0" err="1"/>
              <a:t>підземні</a:t>
            </a:r>
            <a:r>
              <a:rPr lang="ru-RU" sz="2400" b="1" dirty="0"/>
              <a:t> </a:t>
            </a:r>
            <a:r>
              <a:rPr lang="ru-RU" sz="2400" b="1" dirty="0" err="1"/>
              <a:t>частини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лютих</a:t>
            </a:r>
            <a:r>
              <a:rPr lang="ru-RU" sz="2400" b="1" dirty="0"/>
              <a:t> </a:t>
            </a:r>
            <a:r>
              <a:rPr lang="ru-RU" sz="2400" b="1" dirty="0" err="1"/>
              <a:t>морозів</a:t>
            </a:r>
            <a:r>
              <a:rPr lang="ru-RU" sz="2400" b="1" dirty="0"/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9" y="1426289"/>
            <a:ext cx="2434617" cy="155066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70" y="3049333"/>
            <a:ext cx="2211789" cy="165884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7" t="53881" r="5613" b="9141"/>
          <a:stretch/>
        </p:blipFill>
        <p:spPr>
          <a:xfrm>
            <a:off x="1080044" y="4684398"/>
            <a:ext cx="2445242" cy="158577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067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44231" y="1413852"/>
            <a:ext cx="5009912" cy="589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Яка шкода від спалювання опалого листя?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008913" y="3459786"/>
            <a:ext cx="2501047" cy="9489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Що робити з опалим листям?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75313" y="2027325"/>
            <a:ext cx="4634647" cy="13532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Дим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спалювання</a:t>
            </a:r>
            <a:r>
              <a:rPr lang="ru-RU" sz="2000" b="1" dirty="0"/>
              <a:t> </a:t>
            </a:r>
            <a:r>
              <a:rPr lang="ru-RU" sz="2000" b="1" dirty="0" err="1"/>
              <a:t>небезпечний</a:t>
            </a:r>
            <a:r>
              <a:rPr lang="ru-RU" sz="2000" b="1" dirty="0"/>
              <a:t> для </a:t>
            </a:r>
            <a:r>
              <a:rPr lang="ru-RU" sz="2000" b="1" dirty="0" err="1"/>
              <a:t>здоров’я</a:t>
            </a:r>
            <a:r>
              <a:rPr lang="ru-RU" sz="2000" b="1" dirty="0"/>
              <a:t>, </a:t>
            </a:r>
            <a:r>
              <a:rPr lang="ru-RU" sz="2000" b="1" dirty="0" err="1"/>
              <a:t>бо</a:t>
            </a:r>
            <a:r>
              <a:rPr lang="ru-RU" sz="2000" b="1" dirty="0"/>
              <a:t> </a:t>
            </a:r>
            <a:r>
              <a:rPr lang="ru-RU" sz="2000" b="1" dirty="0" err="1"/>
              <a:t>листя</a:t>
            </a:r>
            <a:r>
              <a:rPr lang="ru-RU" sz="2000" b="1" dirty="0"/>
              <a:t> </a:t>
            </a:r>
            <a:r>
              <a:rPr lang="ru-RU" sz="2000" b="1" dirty="0" err="1"/>
              <a:t>містить</a:t>
            </a:r>
            <a:r>
              <a:rPr lang="ru-RU" sz="2000" b="1" dirty="0"/>
              <a:t>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шкідливих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, яке </a:t>
            </a:r>
            <a:r>
              <a:rPr lang="ru-RU" sz="2000" b="1" dirty="0" err="1"/>
              <a:t>воно</a:t>
            </a:r>
            <a:r>
              <a:rPr lang="ru-RU" sz="2000" b="1" dirty="0"/>
              <a:t> «</a:t>
            </a:r>
            <a:r>
              <a:rPr lang="ru-RU" sz="2000" b="1" dirty="0" err="1"/>
              <a:t>відфільтрувало</a:t>
            </a:r>
            <a:r>
              <a:rPr lang="ru-RU" sz="2000" b="1" dirty="0"/>
              <a:t>» з </a:t>
            </a:r>
            <a:r>
              <a:rPr lang="ru-RU" sz="2000" b="1" dirty="0" err="1"/>
              <a:t>повітря</a:t>
            </a:r>
            <a:r>
              <a:rPr lang="ru-RU" sz="2000" b="1" dirty="0"/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0040" y="3415456"/>
            <a:ext cx="4963991" cy="11130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Якщо</a:t>
            </a:r>
            <a:r>
              <a:rPr lang="ru-RU" sz="2000" b="1" dirty="0"/>
              <a:t> </a:t>
            </a:r>
            <a:r>
              <a:rPr lang="ru-RU" sz="2000" b="1" dirty="0" err="1"/>
              <a:t>людина</a:t>
            </a:r>
            <a:r>
              <a:rPr lang="ru-RU" sz="2000" b="1" dirty="0"/>
              <a:t> </a:t>
            </a:r>
            <a:r>
              <a:rPr lang="ru-RU" sz="2000" b="1" dirty="0" err="1"/>
              <a:t>надихається</a:t>
            </a:r>
            <a:r>
              <a:rPr lang="ru-RU" sz="2000" b="1" dirty="0"/>
              <a:t> таким </a:t>
            </a:r>
            <a:r>
              <a:rPr lang="ru-RU" sz="2000" b="1" dirty="0" err="1"/>
              <a:t>димом</a:t>
            </a:r>
            <a:r>
              <a:rPr lang="ru-RU" sz="2000" b="1" dirty="0"/>
              <a:t>, то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захворіти</a:t>
            </a:r>
            <a:r>
              <a:rPr lang="ru-RU" sz="2000" b="1" dirty="0"/>
              <a:t> на </a:t>
            </a:r>
            <a:r>
              <a:rPr lang="ru-RU" sz="2000" b="1" dirty="0" err="1"/>
              <a:t>хвороби</a:t>
            </a:r>
            <a:r>
              <a:rPr lang="ru-RU" sz="2000" b="1" dirty="0"/>
              <a:t> </a:t>
            </a:r>
            <a:r>
              <a:rPr lang="ru-RU" sz="2000" b="1" dirty="0" err="1"/>
              <a:t>повітряних</a:t>
            </a:r>
            <a:r>
              <a:rPr lang="ru-RU" sz="2000" b="1" dirty="0"/>
              <a:t> </a:t>
            </a:r>
            <a:r>
              <a:rPr lang="ru-RU" sz="2000" b="1" dirty="0" err="1"/>
              <a:t>шляхів</a:t>
            </a:r>
            <a:r>
              <a:rPr lang="ru-RU" sz="2000" b="1" dirty="0"/>
              <a:t>: астму, </a:t>
            </a:r>
            <a:r>
              <a:rPr lang="ru-RU" sz="2000" b="1" dirty="0" err="1"/>
              <a:t>бронхіт</a:t>
            </a:r>
            <a:r>
              <a:rPr lang="ru-RU" sz="20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0" y="1413852"/>
            <a:ext cx="2553562" cy="19151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960040" y="4616889"/>
            <a:ext cx="7549920" cy="142524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збирати</a:t>
            </a:r>
            <a:r>
              <a:rPr lang="ru-RU" sz="2000" b="1" dirty="0"/>
              <a:t> опале </a:t>
            </a:r>
            <a:r>
              <a:rPr lang="ru-RU" sz="2000" b="1" dirty="0" err="1"/>
              <a:t>листя</a:t>
            </a:r>
            <a:r>
              <a:rPr lang="ru-RU" sz="2000" b="1" dirty="0"/>
              <a:t> та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залишки</a:t>
            </a:r>
            <a:r>
              <a:rPr lang="ru-RU" sz="2000" b="1" dirty="0"/>
              <a:t> </a:t>
            </a:r>
            <a:r>
              <a:rPr lang="ru-RU" sz="2000" b="1" dirty="0" err="1"/>
              <a:t>рослин</a:t>
            </a:r>
            <a:r>
              <a:rPr lang="ru-RU" sz="2000" b="1" dirty="0"/>
              <a:t> </a:t>
            </a:r>
            <a:r>
              <a:rPr lang="ru-RU" sz="2000" b="1" dirty="0" err="1"/>
              <a:t>восени</a:t>
            </a:r>
            <a:r>
              <a:rPr lang="ru-RU" sz="2000" b="1" dirty="0"/>
              <a:t> в </a:t>
            </a:r>
            <a:r>
              <a:rPr lang="ru-RU" sz="2000" b="1" dirty="0" err="1"/>
              <a:t>спеціально</a:t>
            </a:r>
            <a:r>
              <a:rPr lang="ru-RU" sz="2000" b="1" dirty="0"/>
              <a:t> </a:t>
            </a:r>
            <a:r>
              <a:rPr lang="ru-RU" sz="2000" b="1" dirty="0" err="1"/>
              <a:t>відведені</a:t>
            </a:r>
            <a:r>
              <a:rPr lang="ru-RU" sz="2000" b="1" dirty="0"/>
              <a:t> для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місця</a:t>
            </a:r>
            <a:r>
              <a:rPr lang="ru-RU" sz="2000" b="1" dirty="0"/>
              <a:t>. Там вони </a:t>
            </a:r>
            <a:r>
              <a:rPr lang="ru-RU" sz="2000" b="1" dirty="0" err="1"/>
              <a:t>розкладаються</a:t>
            </a:r>
            <a:r>
              <a:rPr lang="ru-RU" sz="2000" b="1" dirty="0"/>
              <a:t> (</a:t>
            </a:r>
            <a:r>
              <a:rPr lang="ru-RU" sz="2000" b="1" dirty="0" err="1"/>
              <a:t>перегнивають</a:t>
            </a:r>
            <a:r>
              <a:rPr lang="ru-RU" sz="2000" b="1" dirty="0"/>
              <a:t>), </a:t>
            </a:r>
            <a:r>
              <a:rPr lang="ru-RU" sz="2000" b="1" dirty="0" err="1"/>
              <a:t>перетворюючись</a:t>
            </a:r>
            <a:r>
              <a:rPr lang="ru-RU" sz="2000" b="1" dirty="0"/>
              <a:t> на </a:t>
            </a:r>
            <a:r>
              <a:rPr lang="ru-RU" sz="2000" b="1" dirty="0" err="1"/>
              <a:t>перегній</a:t>
            </a:r>
            <a:r>
              <a:rPr lang="ru-RU" sz="2000" b="1" dirty="0"/>
              <a:t> — </a:t>
            </a:r>
            <a:r>
              <a:rPr lang="ru-RU" sz="2000" b="1" dirty="0" err="1"/>
              <a:t>цінне</a:t>
            </a:r>
            <a:r>
              <a:rPr lang="ru-RU" sz="2000" b="1" dirty="0"/>
              <a:t> </a:t>
            </a:r>
            <a:r>
              <a:rPr lang="ru-RU" sz="2000" b="1" dirty="0" err="1"/>
              <a:t>добриво</a:t>
            </a:r>
            <a:r>
              <a:rPr lang="ru-RU" sz="2000" b="1" dirty="0"/>
              <a:t>. </a:t>
            </a:r>
            <a:r>
              <a:rPr lang="ru-RU" sz="2000" b="1" dirty="0" err="1"/>
              <a:t>Перегній</a:t>
            </a:r>
            <a:r>
              <a:rPr lang="ru-RU" sz="2000" b="1" dirty="0"/>
              <a:t> </a:t>
            </a:r>
            <a:r>
              <a:rPr lang="ru-RU" sz="2000" b="1" dirty="0" err="1"/>
              <a:t>покращує</a:t>
            </a:r>
            <a:r>
              <a:rPr lang="ru-RU" sz="2000" b="1" dirty="0"/>
              <a:t> </a:t>
            </a:r>
            <a:r>
              <a:rPr lang="ru-RU" sz="2000" b="1" dirty="0" err="1"/>
              <a:t>якість</a:t>
            </a:r>
            <a:r>
              <a:rPr lang="ru-RU" sz="2000" b="1" dirty="0"/>
              <a:t> </a:t>
            </a:r>
            <a:r>
              <a:rPr lang="ru-RU" sz="2000" b="1" dirty="0" err="1"/>
              <a:t>ґрунту</a:t>
            </a:r>
            <a:r>
              <a:rPr lang="ru-RU" sz="2000" b="1" dirty="0"/>
              <a:t> й </a:t>
            </a:r>
            <a:r>
              <a:rPr lang="ru-RU" sz="2000" b="1" dirty="0" err="1"/>
              <a:t>сприяє</a:t>
            </a:r>
            <a:r>
              <a:rPr lang="ru-RU" sz="2000" b="1" dirty="0"/>
              <a:t> </a:t>
            </a:r>
            <a:r>
              <a:rPr lang="ru-RU" sz="2000" b="1" dirty="0" err="1"/>
              <a:t>збільшенню</a:t>
            </a:r>
            <a:r>
              <a:rPr lang="ru-RU" sz="2000" b="1" dirty="0"/>
              <a:t> </a:t>
            </a:r>
            <a:r>
              <a:rPr lang="ru-RU" sz="2000" b="1" dirty="0" err="1"/>
              <a:t>врожаїв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5868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45627" y="1474119"/>
            <a:ext cx="2569030" cy="16718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Розкажи, які природні явища відбуваються </a:t>
            </a:r>
            <a:r>
              <a:rPr lang="uk-UA" sz="2400" b="1" dirty="0"/>
              <a:t>восени.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52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087466" y="4419600"/>
            <a:ext cx="7402286" cy="16219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розширимо знання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найхарактерніші ознаки осені,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ознайомимося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причинами змін пір року, впливом сонця на погоду,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проаналізуємо спостереження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погодою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восени.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ЯВИЩА ПРИРОДИ. ПОРИ РОКУ - ВСТУП - ПРИРОДОЗНАВСТВО 2 КЛАС - Т. Г. Гільбе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22" y="1426288"/>
            <a:ext cx="4622949" cy="287229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332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361" y="495119"/>
            <a:ext cx="10078810" cy="8227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інформацію пана Лісника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0338" y="3884065"/>
            <a:ext cx="3483428" cy="16023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Для кожної пори року характерні свої явища природи.</a:t>
            </a:r>
            <a:endParaRPr lang="ru-RU" sz="2400" b="1" dirty="0"/>
          </a:p>
        </p:txBody>
      </p:sp>
      <p:pic>
        <p:nvPicPr>
          <p:cNvPr id="5122" name="Picture 2" descr="D:\2 клас\4 ЯДС\1 Грущинська\2 Людина і природа восени\№035 Чому настають осінь та інші пори року\2024-11-20_170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1" y="1402800"/>
            <a:ext cx="8274487" cy="22526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Осінь прийде на Черкащину з короткочасними дощами - 18000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57" y="3373428"/>
            <a:ext cx="4573814" cy="30389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977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998" y="570729"/>
            <a:ext cx="10678801" cy="6883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розташування Сонця влітку і восени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2 клас\4 ЯДС\1 Грущинська\2 Людина і природа восени\№035 Чому настають осінь та інші пори року\2024-11-20_1715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6592" r="1170" b="17230"/>
          <a:stretch/>
        </p:blipFill>
        <p:spPr bwMode="auto">
          <a:xfrm>
            <a:off x="484078" y="1355794"/>
            <a:ext cx="6700493" cy="36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34926" y="5117727"/>
            <a:ext cx="8958944" cy="9035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Порівняй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малюнку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розташовувалося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Сонце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опівдні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небосхилі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влітку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22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червня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змінилося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положення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23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вересня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5457" y="1355794"/>
            <a:ext cx="4444926" cy="15071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Сонце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щодоби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небосхилом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змінюючи</a:t>
            </a:r>
            <a:r>
              <a:rPr lang="ru-RU" sz="2000" b="1" dirty="0" smtClean="0"/>
              <a:t> свою </a:t>
            </a:r>
            <a:r>
              <a:rPr lang="ru-RU" sz="2000" b="1" dirty="0" err="1" smtClean="0"/>
              <a:t>висоту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Опівдні</a:t>
            </a:r>
            <a:r>
              <a:rPr lang="ru-RU" sz="2000" b="1" dirty="0" smtClean="0"/>
              <a:t> </a:t>
            </a:r>
            <a:r>
              <a:rPr lang="ru-RU" sz="2000" b="1" dirty="0"/>
              <a:t>(о 12-й </a:t>
            </a:r>
            <a:r>
              <a:rPr lang="ru-RU" sz="2000" b="1" dirty="0" err="1"/>
              <a:t>годині</a:t>
            </a:r>
            <a:r>
              <a:rPr lang="ru-RU" sz="2000" b="1" dirty="0"/>
              <a:t>) </a:t>
            </a:r>
            <a:r>
              <a:rPr lang="ru-RU" sz="2000" b="1" dirty="0" err="1"/>
              <a:t>воно</a:t>
            </a:r>
            <a:r>
              <a:rPr lang="ru-RU" sz="2000" b="1" dirty="0"/>
              <a:t> </a:t>
            </a:r>
            <a:r>
              <a:rPr lang="ru-RU" sz="2000" b="1" dirty="0" err="1" smtClean="0"/>
              <a:t>піднімається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найвище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9145" y="2862942"/>
            <a:ext cx="4297550" cy="22206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Влітку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піднімається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найвище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шлях по небу </a:t>
            </a:r>
            <a:r>
              <a:rPr lang="ru-RU" sz="2000" b="1" dirty="0" err="1" smtClean="0"/>
              <a:t>довший</a:t>
            </a:r>
            <a:r>
              <a:rPr lang="ru-RU" sz="2000" b="1" dirty="0" smtClean="0"/>
              <a:t>. Тому і день </a:t>
            </a:r>
            <a:r>
              <a:rPr lang="ru-RU" sz="2000" b="1" dirty="0" err="1" smtClean="0"/>
              <a:t>влітку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довгий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ніч</a:t>
            </a:r>
            <a:r>
              <a:rPr lang="ru-RU" sz="2000" b="1" dirty="0" smtClean="0"/>
              <a:t> коротка. </a:t>
            </a:r>
            <a:r>
              <a:rPr lang="ru-RU" sz="2000" b="1" dirty="0" err="1" smtClean="0"/>
              <a:t>Восени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Сонце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небосхилом</a:t>
            </a:r>
            <a:r>
              <a:rPr lang="ru-RU" sz="2000" b="1" dirty="0" smtClean="0"/>
              <a:t> нище, тому і день </a:t>
            </a:r>
            <a:r>
              <a:rPr lang="ru-RU" sz="2000" b="1" dirty="0" err="1" smtClean="0"/>
              <a:t>стає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коротшим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ніч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довшою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81438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543" y="538662"/>
            <a:ext cx="9818914" cy="7773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6543" y="1434504"/>
            <a:ext cx="4767944" cy="41595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Причиною </a:t>
            </a:r>
            <a:r>
              <a:rPr lang="ru-RU" sz="2800" b="1" dirty="0" err="1"/>
              <a:t>зміни</a:t>
            </a:r>
            <a:r>
              <a:rPr lang="ru-RU" sz="2800" b="1" dirty="0"/>
              <a:t> </a:t>
            </a:r>
            <a:r>
              <a:rPr lang="ru-RU" sz="2800" b="1" dirty="0" err="1"/>
              <a:t>пір</a:t>
            </a:r>
            <a:r>
              <a:rPr lang="ru-RU" sz="2800" b="1" dirty="0"/>
              <a:t> року є </a:t>
            </a:r>
            <a:r>
              <a:rPr lang="ru-RU" sz="2800" b="1" dirty="0" err="1"/>
              <a:t>різне</a:t>
            </a:r>
            <a:r>
              <a:rPr lang="ru-RU" sz="2800" b="1" dirty="0"/>
              <a:t> </a:t>
            </a:r>
            <a:r>
              <a:rPr lang="ru-RU" sz="2800" b="1" dirty="0" err="1"/>
              <a:t>полудневе</a:t>
            </a:r>
            <a:r>
              <a:rPr lang="ru-RU" sz="2800" b="1" dirty="0"/>
              <a:t> </a:t>
            </a:r>
            <a:r>
              <a:rPr lang="ru-RU" sz="2800" b="1" dirty="0" err="1"/>
              <a:t>розташування</a:t>
            </a:r>
            <a:r>
              <a:rPr lang="ru-RU" sz="2800" b="1" dirty="0"/>
              <a:t> </a:t>
            </a:r>
            <a:r>
              <a:rPr lang="ru-RU" sz="2800" b="1" dirty="0" err="1"/>
              <a:t>Сонця</a:t>
            </a:r>
            <a:r>
              <a:rPr lang="ru-RU" sz="2800" b="1" dirty="0"/>
              <a:t> </a:t>
            </a:r>
            <a:r>
              <a:rPr lang="ru-RU" sz="2800" b="1" dirty="0" err="1"/>
              <a:t>впродовж</a:t>
            </a:r>
            <a:r>
              <a:rPr lang="ru-RU" sz="2800" b="1" dirty="0"/>
              <a:t> року. </a:t>
            </a:r>
            <a:r>
              <a:rPr lang="ru-RU" sz="2800" b="1" dirty="0" err="1"/>
              <a:t>Внаслідок</a:t>
            </a:r>
            <a:r>
              <a:rPr lang="ru-RU" sz="2800" b="1" dirty="0"/>
              <a:t> </a:t>
            </a:r>
            <a:r>
              <a:rPr lang="ru-RU" sz="2800" b="1" dirty="0" err="1"/>
              <a:t>чого</a:t>
            </a:r>
            <a:r>
              <a:rPr lang="ru-RU" sz="2800" b="1" dirty="0"/>
              <a:t> температура </a:t>
            </a:r>
            <a:r>
              <a:rPr lang="ru-RU" sz="2800" b="1" dirty="0" err="1"/>
              <a:t>повітря</a:t>
            </a:r>
            <a:r>
              <a:rPr lang="ru-RU" sz="2800" b="1" dirty="0"/>
              <a:t>, </a:t>
            </a:r>
            <a:r>
              <a:rPr lang="ru-RU" sz="2800" b="1" dirty="0" err="1"/>
              <a:t>хмарність</a:t>
            </a:r>
            <a:r>
              <a:rPr lang="ru-RU" sz="2800" b="1" dirty="0"/>
              <a:t>, </a:t>
            </a:r>
            <a:r>
              <a:rPr lang="ru-RU" sz="2800" b="1" dirty="0" err="1"/>
              <a:t>вітер</a:t>
            </a:r>
            <a:r>
              <a:rPr lang="ru-RU" sz="2800" b="1" dirty="0"/>
              <a:t>, опади й інші </a:t>
            </a:r>
            <a:r>
              <a:rPr lang="ru-RU" sz="2800" b="1" dirty="0" err="1"/>
              <a:t>показники</a:t>
            </a:r>
            <a:r>
              <a:rPr lang="ru-RU" sz="2800" b="1" dirty="0"/>
              <a:t> погоди </a:t>
            </a:r>
            <a:r>
              <a:rPr lang="ru-RU" sz="2800" b="1" dirty="0" err="1"/>
              <a:t>влітку</a:t>
            </a:r>
            <a:r>
              <a:rPr lang="ru-RU" sz="2800" b="1" dirty="0"/>
              <a:t>, </a:t>
            </a:r>
            <a:r>
              <a:rPr lang="ru-RU" sz="2800" b="1" dirty="0" err="1"/>
              <a:t>восени</a:t>
            </a:r>
            <a:r>
              <a:rPr lang="ru-RU" sz="2800" b="1" dirty="0"/>
              <a:t>, </a:t>
            </a:r>
            <a:r>
              <a:rPr lang="ru-RU" sz="2800" b="1" dirty="0" err="1"/>
              <a:t>взимку</a:t>
            </a:r>
            <a:r>
              <a:rPr lang="ru-RU" sz="2800" b="1" dirty="0"/>
              <a:t> й </a:t>
            </a:r>
            <a:r>
              <a:rPr lang="ru-RU" sz="2800" b="1" dirty="0" err="1"/>
              <a:t>навесні</a:t>
            </a:r>
            <a:r>
              <a:rPr lang="ru-RU" sz="2800" b="1" dirty="0"/>
              <a:t> </a:t>
            </a:r>
            <a:r>
              <a:rPr lang="ru-RU" sz="2800" b="1" dirty="0" err="1"/>
              <a:t>значно</a:t>
            </a:r>
            <a:r>
              <a:rPr lang="ru-RU" sz="2800" b="1" dirty="0"/>
              <a:t> </a:t>
            </a:r>
            <a:r>
              <a:rPr lang="ru-RU" sz="2800" b="1" dirty="0" err="1"/>
              <a:t>різняться</a:t>
            </a:r>
            <a:endParaRPr lang="ru-RU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96" y="1462714"/>
            <a:ext cx="2662464" cy="17394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8842"/>
          <a:stretch/>
        </p:blipFill>
        <p:spPr>
          <a:xfrm>
            <a:off x="9201924" y="1481479"/>
            <a:ext cx="1803533" cy="19934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96" y="3692661"/>
            <a:ext cx="1866330" cy="18663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01" y="3777749"/>
            <a:ext cx="2704704" cy="17812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0292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758</Words>
  <Application>Microsoft Office PowerPoint</Application>
  <PresentationFormat>Произвольный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2024-11-23T18:52:39Z</dcterms:modified>
</cp:coreProperties>
</file>