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49" r:id="rId3"/>
    <p:sldId id="650" r:id="rId4"/>
    <p:sldId id="651" r:id="rId5"/>
    <p:sldId id="631" r:id="rId6"/>
    <p:sldId id="652" r:id="rId7"/>
    <p:sldId id="656" r:id="rId8"/>
    <p:sldId id="655" r:id="rId9"/>
    <p:sldId id="620" r:id="rId10"/>
    <p:sldId id="647" r:id="rId11"/>
    <p:sldId id="657" r:id="rId12"/>
    <p:sldId id="658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49"/>
            <p14:sldId id="650"/>
            <p14:sldId id="651"/>
            <p14:sldId id="631"/>
            <p14:sldId id="652"/>
            <p14:sldId id="656"/>
            <p14:sldId id="655"/>
            <p14:sldId id="620"/>
            <p14:sldId id="647"/>
            <p14:sldId id="657"/>
            <p14:sldId id="658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295FFF"/>
    <a:srgbClr val="FEDEF8"/>
    <a:srgbClr val="FDCBF3"/>
    <a:srgbClr val="0D0D0D"/>
    <a:srgbClr val="2F3242"/>
    <a:srgbClr val="FF3131"/>
    <a:srgbClr val="9E0000"/>
    <a:srgbClr val="FFFF00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6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</a:t>
          </a:r>
          <a:endParaRPr lang="ru-RU" sz="3200" b="1" dirty="0"/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35A30DEF-5098-4C39-A2FC-9B98C57788D1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Робота з </a:t>
          </a:r>
          <a:r>
            <a:rPr lang="uk-UA" sz="3200" b="1" dirty="0" err="1" smtClean="0">
              <a:solidFill>
                <a:schemeClr val="bg1"/>
              </a:solidFill>
            </a:rPr>
            <a:t>геометрич</a:t>
          </a:r>
          <a:r>
            <a:rPr lang="uk-UA" sz="3200" b="1" dirty="0" smtClean="0">
              <a:solidFill>
                <a:schemeClr val="bg1"/>
              </a:solidFill>
            </a:rPr>
            <a:t>-ним матеріалом</a:t>
          </a:r>
          <a:endParaRPr lang="ru-RU" sz="3200" b="1" dirty="0">
            <a:solidFill>
              <a:schemeClr val="bg1"/>
            </a:solidFill>
          </a:endParaRPr>
        </a:p>
      </dgm:t>
    </dgm:pt>
    <dgm:pt modelId="{9690561A-B96A-49B9-9AF3-C4D2671D095D}" type="parTrans" cxnId="{42B06A8E-5439-4D54-BF6B-710080135707}">
      <dgm:prSet/>
      <dgm:spPr/>
      <dgm:t>
        <a:bodyPr/>
        <a:lstStyle/>
        <a:p>
          <a:endParaRPr lang="ru-RU"/>
        </a:p>
      </dgm:t>
    </dgm:pt>
    <dgm:pt modelId="{5DC4AFC8-51DD-4CCA-B5B9-04F67FF1D6FA}" type="sibTrans" cxnId="{42B06A8E-5439-4D54-BF6B-710080135707}">
      <dgm:prSet/>
      <dgm:spPr/>
      <dgm:t>
        <a:bodyPr/>
        <a:lstStyle/>
        <a:p>
          <a:endParaRPr lang="ru-RU"/>
        </a:p>
      </dgm:t>
    </dgm:pt>
    <dgm:pt modelId="{EA342F79-4AF5-4D3A-AB9C-E2A64AE51A9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значення виразів</a:t>
          </a:r>
          <a:endParaRPr lang="ru-RU" sz="3200" dirty="0">
            <a:solidFill>
              <a:schemeClr val="bg1"/>
            </a:solidFill>
          </a:endParaRPr>
        </a:p>
      </dgm:t>
    </dgm:pt>
    <dgm:pt modelId="{F890C559-CD59-4BF4-943D-6ED9B35161F8}" type="parTrans" cxnId="{0C9F55BF-D503-4054-B296-225E2A573A36}">
      <dgm:prSet/>
      <dgm:spPr/>
      <dgm:t>
        <a:bodyPr/>
        <a:lstStyle/>
        <a:p>
          <a:endParaRPr lang="ru-RU"/>
        </a:p>
      </dgm:t>
    </dgm:pt>
    <dgm:pt modelId="{7571B5A1-B8DB-4720-AD6E-2FD3D4FD0B16}" type="sibTrans" cxnId="{0C9F55BF-D503-4054-B296-225E2A573A3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B5C5F16-7FD3-4B44-94D9-1EBE9F39A2DF}" type="pres">
      <dgm:prSet presAssocID="{EA342F79-4AF5-4D3A-AB9C-E2A64AE51A9C}" presName="node" presStyleLbl="node1" presStyleIdx="1" presStyleCnt="4" custLinFactNeighborX="1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494B2-C04F-4E1A-9CF9-CCE31F1BC234}" type="pres">
      <dgm:prSet presAssocID="{7571B5A1-B8DB-4720-AD6E-2FD3D4FD0B16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104007" custLinFactNeighborX="15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28C9D-1DF9-4ACF-A627-73C0D6F1FAB1}" type="pres">
      <dgm:prSet presAssocID="{A492715F-516D-4451-A8F1-CD5252CC1F5D}" presName="sibTrans" presStyleCnt="0"/>
      <dgm:spPr/>
    </dgm:pt>
    <dgm:pt modelId="{3DDF2E0C-2C34-4576-8695-4E9DA379CA3F}" type="pres">
      <dgm:prSet presAssocID="{35A30DEF-5098-4C39-A2FC-9B98C57788D1}" presName="node" presStyleLbl="node1" presStyleIdx="3" presStyleCnt="4" custScaleX="112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DA14A-5B2B-43E8-94DA-97C151AC8061}" type="presOf" srcId="{289AA968-9F58-4A6E-B11C-582CA574AD65}" destId="{6408D3F1-0C0E-4F5D-B5D5-053E6D4B4C50}" srcOrd="0" destOrd="0" presId="urn:microsoft.com/office/officeart/2005/8/layout/hList6"/>
    <dgm:cxn modelId="{4409248A-0979-4AA3-9939-A8CF3EC53BB4}" type="presOf" srcId="{6EE47331-2253-406E-9CB5-953C9128E5FC}" destId="{783C5BBC-E083-4F12-B4A9-616A8F9530EC}" srcOrd="0" destOrd="0" presId="urn:microsoft.com/office/officeart/2005/8/layout/hList6"/>
    <dgm:cxn modelId="{EBF4025C-75FE-406E-BB4C-7CAFDB9BA795}" type="presOf" srcId="{864805AA-88F6-4A3C-93F4-4B09AB422F89}" destId="{74B25163-4895-40AC-9024-595BFDBFC9D3}" srcOrd="0" destOrd="0" presId="urn:microsoft.com/office/officeart/2005/8/layout/hList6"/>
    <dgm:cxn modelId="{0C9F55BF-D503-4054-B296-225E2A573A36}" srcId="{289AA968-9F58-4A6E-B11C-582CA574AD65}" destId="{EA342F79-4AF5-4D3A-AB9C-E2A64AE51A9C}" srcOrd="1" destOrd="0" parTransId="{F890C559-CD59-4BF4-943D-6ED9B35161F8}" sibTransId="{7571B5A1-B8DB-4720-AD6E-2FD3D4FD0B16}"/>
    <dgm:cxn modelId="{CF880FC8-D6B9-490B-91CD-37D696884E50}" type="presOf" srcId="{EA342F79-4AF5-4D3A-AB9C-E2A64AE51A9C}" destId="{8B5C5F16-7FD3-4B44-94D9-1EBE9F39A2DF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0BF15348-04F4-4378-9EC9-F5EE628FB260}" type="presOf" srcId="{35A30DEF-5098-4C39-A2FC-9B98C57788D1}" destId="{3DDF2E0C-2C34-4576-8695-4E9DA379CA3F}" srcOrd="0" destOrd="0" presId="urn:microsoft.com/office/officeart/2005/8/layout/hList6"/>
    <dgm:cxn modelId="{42B06A8E-5439-4D54-BF6B-710080135707}" srcId="{289AA968-9F58-4A6E-B11C-582CA574AD65}" destId="{35A30DEF-5098-4C39-A2FC-9B98C57788D1}" srcOrd="3" destOrd="0" parTransId="{9690561A-B96A-49B9-9AF3-C4D2671D095D}" sibTransId="{5DC4AFC8-51DD-4CCA-B5B9-04F67FF1D6FA}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067863BB-9411-48D3-96E0-65793748A8AF}" type="presParOf" srcId="{6408D3F1-0C0E-4F5D-B5D5-053E6D4B4C50}" destId="{783C5BBC-E083-4F12-B4A9-616A8F9530EC}" srcOrd="0" destOrd="0" presId="urn:microsoft.com/office/officeart/2005/8/layout/hList6"/>
    <dgm:cxn modelId="{7BC4C434-79B4-4370-9F68-2FE5F9E76E18}" type="presParOf" srcId="{6408D3F1-0C0E-4F5D-B5D5-053E6D4B4C50}" destId="{903EF99B-E600-4B60-96C8-658D7EF2F880}" srcOrd="1" destOrd="0" presId="urn:microsoft.com/office/officeart/2005/8/layout/hList6"/>
    <dgm:cxn modelId="{0BCE8B11-F9D5-4630-8E8A-81F9E352AFF8}" type="presParOf" srcId="{6408D3F1-0C0E-4F5D-B5D5-053E6D4B4C50}" destId="{8B5C5F16-7FD3-4B44-94D9-1EBE9F39A2DF}" srcOrd="2" destOrd="0" presId="urn:microsoft.com/office/officeart/2005/8/layout/hList6"/>
    <dgm:cxn modelId="{CC0FB798-5B3B-4C48-ADBF-0E749AF8A209}" type="presParOf" srcId="{6408D3F1-0C0E-4F5D-B5D5-053E6D4B4C50}" destId="{1F0494B2-C04F-4E1A-9CF9-CCE31F1BC234}" srcOrd="3" destOrd="0" presId="urn:microsoft.com/office/officeart/2005/8/layout/hList6"/>
    <dgm:cxn modelId="{B8277630-F9DA-4312-A200-B3811B40FB1B}" type="presParOf" srcId="{6408D3F1-0C0E-4F5D-B5D5-053E6D4B4C50}" destId="{74B25163-4895-40AC-9024-595BFDBFC9D3}" srcOrd="4" destOrd="0" presId="urn:microsoft.com/office/officeart/2005/8/layout/hList6"/>
    <dgm:cxn modelId="{E4623FE2-E002-40C1-8777-A3A67C0DED66}" type="presParOf" srcId="{6408D3F1-0C0E-4F5D-B5D5-053E6D4B4C50}" destId="{66F28C9D-1DF9-4ACF-A627-73C0D6F1FAB1}" srcOrd="5" destOrd="0" presId="urn:microsoft.com/office/officeart/2005/8/layout/hList6"/>
    <dgm:cxn modelId="{863747F5-AC18-4F06-B020-75B27E5D2E61}" type="presParOf" srcId="{6408D3F1-0C0E-4F5D-B5D5-053E6D4B4C50}" destId="{3DDF2E0C-2C34-4576-8695-4E9DA379CA3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36051" y="1136979"/>
          <a:ext cx="4272497" cy="199853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929" y="854498"/>
        <a:ext cx="1998537" cy="2563499"/>
      </dsp:txXfrm>
    </dsp:sp>
    <dsp:sp modelId="{8B5C5F16-7FD3-4B44-94D9-1EBE9F39A2DF}">
      <dsp:nvSpPr>
        <dsp:cNvPr id="0" name=""/>
        <dsp:cNvSpPr/>
      </dsp:nvSpPr>
      <dsp:spPr>
        <a:xfrm rot="16200000">
          <a:off x="1381466" y="839406"/>
          <a:ext cx="4272497" cy="259368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значення виразів</a:t>
          </a:r>
          <a:endParaRPr lang="ru-RU" sz="3200" kern="1200" dirty="0">
            <a:solidFill>
              <a:schemeClr val="bg1"/>
            </a:solidFill>
          </a:endParaRPr>
        </a:p>
      </dsp:txBody>
      <dsp:txXfrm rot="5400000">
        <a:off x="2220873" y="854498"/>
        <a:ext cx="2593684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4225277" y="787441"/>
          <a:ext cx="4272497" cy="269761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5012719" y="854498"/>
        <a:ext cx="2697613" cy="2563499"/>
      </dsp:txXfrm>
    </dsp:sp>
    <dsp:sp modelId="{3DDF2E0C-2C34-4576-8695-4E9DA379CA3F}">
      <dsp:nvSpPr>
        <dsp:cNvPr id="0" name=""/>
        <dsp:cNvSpPr/>
      </dsp:nvSpPr>
      <dsp:spPr>
        <a:xfrm rot="16200000">
          <a:off x="7193214" y="681126"/>
          <a:ext cx="4272497" cy="2910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Робота з </a:t>
          </a:r>
          <a:r>
            <a:rPr lang="uk-UA" sz="3200" b="1" kern="1200" dirty="0" err="1" smtClean="0">
              <a:solidFill>
                <a:schemeClr val="bg1"/>
              </a:solidFill>
            </a:rPr>
            <a:t>геометрич</a:t>
          </a:r>
          <a:r>
            <a:rPr lang="uk-UA" sz="3200" b="1" kern="1200" dirty="0" smtClean="0">
              <a:solidFill>
                <a:schemeClr val="bg1"/>
              </a:solidFill>
            </a:rPr>
            <a:t>-ним матеріалом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74341" y="854498"/>
        <a:ext cx="291024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y3wys2m5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6601" y="4510868"/>
            <a:ext cx="10091452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Периметр </a:t>
            </a:r>
            <a:r>
              <a:rPr lang="uk-UA" sz="4800" b="1" dirty="0" smtClean="0">
                <a:solidFill>
                  <a:srgbClr val="7030A0"/>
                </a:solidFill>
              </a:rPr>
              <a:t>многокутника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5549" y="1299352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1" y="1299352"/>
            <a:ext cx="3513623" cy="25565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9142" y="625506"/>
            <a:ext cx="9421336" cy="7056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фігури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xmlns="" id="{EB65B7A2-189A-4FCC-8A56-837133F631EA}"/>
              </a:ext>
            </a:extLst>
          </p:cNvPr>
          <p:cNvSpPr/>
          <p:nvPr/>
        </p:nvSpPr>
        <p:spPr>
          <a:xfrm>
            <a:off x="755435" y="1774818"/>
            <a:ext cx="2338939" cy="1319865"/>
          </a:xfrm>
          <a:prstGeom prst="parallelogram">
            <a:avLst>
              <a:gd name="adj" fmla="val 37254"/>
            </a:avLst>
          </a:prstGeom>
          <a:solidFill>
            <a:schemeClr val="bg1"/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DBF1D8A5-0186-48DB-9199-94BDDC6965F9}"/>
              </a:ext>
            </a:extLst>
          </p:cNvPr>
          <p:cNvSpPr/>
          <p:nvPr/>
        </p:nvSpPr>
        <p:spPr>
          <a:xfrm>
            <a:off x="2846354" y="1774818"/>
            <a:ext cx="2338939" cy="1319865"/>
          </a:xfrm>
          <a:prstGeom prst="parallelogram">
            <a:avLst>
              <a:gd name="adj" fmla="val 37254"/>
            </a:avLst>
          </a:prstGeom>
          <a:solidFill>
            <a:srgbClr val="295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80496827-764D-47EE-8E85-5EA09C0C9847}"/>
              </a:ext>
            </a:extLst>
          </p:cNvPr>
          <p:cNvSpPr/>
          <p:nvPr/>
        </p:nvSpPr>
        <p:spPr>
          <a:xfrm>
            <a:off x="5982158" y="1917907"/>
            <a:ext cx="5133859" cy="13435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Межею многокутника є замкнена ламана. Ланки ламаної є сторонами многокутника.</a:t>
            </a:r>
          </a:p>
        </p:txBody>
      </p:sp>
      <p:sp>
        <p:nvSpPr>
          <p:cNvPr id="37" name="Скругленный прямоугольник 29">
            <a:extLst>
              <a:ext uri="{FF2B5EF4-FFF2-40B4-BE49-F238E27FC236}">
                <a16:creationId xmlns:a16="http://schemas.microsoft.com/office/drawing/2014/main" xmlns="" id="{62DDDDF6-929D-4B43-ABE3-9AA9F2BE1F4A}"/>
              </a:ext>
            </a:extLst>
          </p:cNvPr>
          <p:cNvSpPr/>
          <p:nvPr/>
        </p:nvSpPr>
        <p:spPr>
          <a:xfrm>
            <a:off x="1690127" y="4478819"/>
            <a:ext cx="7823224" cy="11346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Сума довжин </a:t>
            </a:r>
            <a:r>
              <a:rPr lang="uk-UA" sz="3200" b="1" dirty="0"/>
              <a:t>усіх сторін многокутника – це </a:t>
            </a:r>
            <a:r>
              <a:rPr lang="uk-UA" sz="3200" b="1" dirty="0">
                <a:solidFill>
                  <a:srgbClr val="FFFF00"/>
                </a:solidFill>
              </a:rPr>
              <a:t>периметр </a:t>
            </a:r>
            <a:r>
              <a:rPr lang="uk-UA" sz="3200" b="1" dirty="0" smtClean="0">
                <a:solidFill>
                  <a:srgbClr val="FFFF00"/>
                </a:solidFill>
              </a:rPr>
              <a:t>многокутника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02691" y="1454891"/>
            <a:ext cx="4433687" cy="4415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1) Чим схожі й чим різняться фігури?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60024" y="3447681"/>
            <a:ext cx="5279103" cy="767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2) Знайди довжину ламаної.</a:t>
            </a:r>
          </a:p>
          <a:p>
            <a:r>
              <a:rPr lang="uk-UA" sz="2000" b="1" dirty="0" smtClean="0">
                <a:solidFill>
                  <a:srgbClr val="7030A0"/>
                </a:solidFill>
              </a:rPr>
              <a:t>3) Знайди суму довжин сторін многокутника.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1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3251814" y="3094683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4см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6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4911556" y="2315816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3см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3920038" y="1327217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4см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9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924904" y="2082293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3см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0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537095" y="3831536"/>
            <a:ext cx="3986710" cy="5477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4см + 3см + 4см + 3см =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1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4415797" y="3831536"/>
            <a:ext cx="1089726" cy="5477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12см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25" grpId="0" animBg="1"/>
      <p:bldP spid="21" grpId="0"/>
      <p:bldP spid="36" grpId="0"/>
      <p:bldP spid="38" grpId="0"/>
      <p:bldP spid="39" grpId="0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D24772B-B689-46D9-B85F-A350D4AC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102" y="1313141"/>
            <a:ext cx="2266950" cy="23812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Трапеция 1">
            <a:extLst>
              <a:ext uri="{FF2B5EF4-FFF2-40B4-BE49-F238E27FC236}">
                <a16:creationId xmlns="" xmlns:a16="http://schemas.microsoft.com/office/drawing/2014/main" id="{5AE7DD37-E488-453E-8F3E-F6519C3199CB}"/>
              </a:ext>
            </a:extLst>
          </p:cNvPr>
          <p:cNvSpPr/>
          <p:nvPr/>
        </p:nvSpPr>
        <p:spPr>
          <a:xfrm>
            <a:off x="1284052" y="1523603"/>
            <a:ext cx="2731772" cy="1474198"/>
          </a:xfrm>
          <a:custGeom>
            <a:avLst/>
            <a:gdLst>
              <a:gd name="connsiteX0" fmla="*/ 0 w 3455469"/>
              <a:gd name="connsiteY0" fmla="*/ 1779872 h 1779872"/>
              <a:gd name="connsiteX1" fmla="*/ 878100 w 3455469"/>
              <a:gd name="connsiteY1" fmla="*/ 0 h 1779872"/>
              <a:gd name="connsiteX2" fmla="*/ 2577369 w 3455469"/>
              <a:gd name="connsiteY2" fmla="*/ 0 h 1779872"/>
              <a:gd name="connsiteX3" fmla="*/ 3455469 w 3455469"/>
              <a:gd name="connsiteY3" fmla="*/ 1779872 h 1779872"/>
              <a:gd name="connsiteX4" fmla="*/ 0 w 3455469"/>
              <a:gd name="connsiteY4" fmla="*/ 1779872 h 1779872"/>
              <a:gd name="connsiteX0" fmla="*/ 0 w 3455469"/>
              <a:gd name="connsiteY0" fmla="*/ 2145632 h 2145632"/>
              <a:gd name="connsiteX1" fmla="*/ 878100 w 3455469"/>
              <a:gd name="connsiteY1" fmla="*/ 365760 h 2145632"/>
              <a:gd name="connsiteX2" fmla="*/ 2644746 w 3455469"/>
              <a:gd name="connsiteY2" fmla="*/ 0 h 2145632"/>
              <a:gd name="connsiteX3" fmla="*/ 3455469 w 3455469"/>
              <a:gd name="connsiteY3" fmla="*/ 2145632 h 2145632"/>
              <a:gd name="connsiteX4" fmla="*/ 0 w 3455469"/>
              <a:gd name="connsiteY4" fmla="*/ 2145632 h 214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469" h="2145632">
                <a:moveTo>
                  <a:pt x="0" y="2145632"/>
                </a:moveTo>
                <a:lnTo>
                  <a:pt x="878100" y="365760"/>
                </a:lnTo>
                <a:lnTo>
                  <a:pt x="2644746" y="0"/>
                </a:lnTo>
                <a:lnTo>
                  <a:pt x="3455469" y="2145632"/>
                </a:lnTo>
                <a:lnTo>
                  <a:pt x="0" y="2145632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F500EE86-9E87-46B6-BE63-083BFA0EBA9E}"/>
              </a:ext>
            </a:extLst>
          </p:cNvPr>
          <p:cNvSpPr/>
          <p:nvPr/>
        </p:nvSpPr>
        <p:spPr>
          <a:xfrm>
            <a:off x="6175183" y="1534685"/>
            <a:ext cx="2331497" cy="1474198"/>
          </a:xfrm>
          <a:prstGeom prst="rtTriangle">
            <a:avLst/>
          </a:prstGeom>
          <a:solidFill>
            <a:srgbClr val="C610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592668" y="4101171"/>
            <a:ext cx="3666440" cy="8082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Перевір</a:t>
            </a:r>
            <a:r>
              <a:rPr lang="uk-UA" sz="2400" b="1" dirty="0" smtClean="0">
                <a:solidFill>
                  <a:srgbClr val="7030A0"/>
                </a:solidFill>
              </a:rPr>
              <a:t>, чи правильно знайдено периметр фігур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822" y="494529"/>
            <a:ext cx="970586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Назви г</a:t>
            </a:r>
            <a:r>
              <a:rPr lang="uk-UA" sz="4000" b="1" dirty="0" smtClean="0">
                <a:solidFill>
                  <a:schemeClr val="bg1"/>
                </a:solidFill>
              </a:rPr>
              <a:t>еометричні </a:t>
            </a:r>
            <a:r>
              <a:rPr lang="uk-UA" sz="4000" b="1" dirty="0" smtClean="0">
                <a:solidFill>
                  <a:schemeClr val="bg1"/>
                </a:solidFill>
              </a:rPr>
              <a:t>фігури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928504" y="2924791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5см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3640618" y="1912401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4см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940073" y="1172635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2см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761304" y="1912401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2см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426422" y="3461269"/>
            <a:ext cx="3995681" cy="54770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2см + 2см + 4см + 5см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4262399" y="3461269"/>
            <a:ext cx="1127901" cy="54770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6907729" y="1724084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6см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7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6564370" y="2952593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5см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5374231" y="2150334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3см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0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5558047" y="3488155"/>
            <a:ext cx="3153209" cy="547700"/>
          </a:xfrm>
          <a:prstGeom prst="roundRect">
            <a:avLst/>
          </a:prstGeom>
          <a:solidFill>
            <a:srgbClr val="C6109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6см + 5см + 3см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8595151" y="3488155"/>
            <a:ext cx="1127901" cy="547700"/>
          </a:xfrm>
          <a:prstGeom prst="roundRect">
            <a:avLst/>
          </a:prstGeom>
          <a:solidFill>
            <a:srgbClr val="C6109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2103" y="4106732"/>
            <a:ext cx="4173048" cy="47639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</a:t>
            </a:r>
            <a:r>
              <a:rPr lang="uk-UA" sz="2400" b="1" dirty="0" smtClean="0">
                <a:solidFill>
                  <a:srgbClr val="7030A0"/>
                </a:solidFill>
              </a:rPr>
              <a:t>периметр </a:t>
            </a:r>
            <a:r>
              <a:rPr lang="uk-UA" sz="2400" b="1" dirty="0" smtClean="0">
                <a:solidFill>
                  <a:srgbClr val="7030A0"/>
                </a:solidFill>
              </a:rPr>
              <a:t>фігури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8984416" y="4035855"/>
            <a:ext cx="1760138" cy="219698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0021044" y="4369116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6см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4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8724400" y="4309272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6см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5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9368726" y="5685135"/>
            <a:ext cx="991518" cy="5477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3см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6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4402679" y="4672878"/>
            <a:ext cx="3153209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6см + </a:t>
            </a:r>
            <a:r>
              <a:rPr lang="uk-UA" sz="2800" b="1" dirty="0" smtClean="0">
                <a:solidFill>
                  <a:schemeClr val="bg1"/>
                </a:solidFill>
              </a:rPr>
              <a:t>6см </a:t>
            </a:r>
            <a:r>
              <a:rPr lang="uk-UA" sz="2800" b="1" dirty="0" smtClean="0">
                <a:solidFill>
                  <a:schemeClr val="bg1"/>
                </a:solidFill>
              </a:rPr>
              <a:t>+ 3см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7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7536780" y="4668265"/>
            <a:ext cx="1127901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15см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 animBg="1"/>
      <p:bldP spid="41" grpId="0" animBg="1"/>
      <p:bldP spid="42" grpId="0" animBg="1"/>
      <p:bldP spid="3" grpId="0" animBg="1"/>
      <p:bldP spid="43" grpId="0"/>
      <p:bldP spid="44" grpId="0"/>
      <p:bldP spid="45" grpId="0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3510" y="1250483"/>
            <a:ext cx="804952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втомив/</a:t>
            </a:r>
            <a:r>
              <a:rPr lang="uk-UA" sz="2400" b="1" dirty="0" err="1" smtClean="0"/>
              <a:t>лася</a:t>
            </a:r>
            <a:r>
              <a:rPr lang="uk-UA" sz="2400" b="1" dirty="0" smtClean="0"/>
              <a:t>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5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4893" y="424542"/>
            <a:ext cx="10128536" cy="11212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Для </a:t>
            </a:r>
            <a:r>
              <a:rPr lang="uk-UA" sz="3600" b="1" dirty="0">
                <a:solidFill>
                  <a:schemeClr val="bg1"/>
                </a:solidFill>
              </a:rPr>
              <a:t>відкриття інтерактивного завдання </a:t>
            </a:r>
            <a:r>
              <a:rPr lang="uk-UA" sz="3600" b="1" dirty="0" smtClean="0">
                <a:solidFill>
                  <a:schemeClr val="bg1"/>
                </a:solidFill>
              </a:rPr>
              <a:t>натисни </a:t>
            </a:r>
            <a:r>
              <a:rPr lang="uk-UA" sz="3600" b="1" dirty="0">
                <a:solidFill>
                  <a:schemeClr val="bg1"/>
                </a:solidFill>
              </a:rPr>
              <a:t>на помаранчевий </a:t>
            </a:r>
            <a:r>
              <a:rPr lang="uk-UA" sz="3600" b="1" dirty="0" smtClean="0">
                <a:solidFill>
                  <a:schemeClr val="bg1"/>
                </a:solidFill>
              </a:rPr>
              <a:t>прямокутник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668504" y="1545771"/>
            <a:ext cx="10959030" cy="4879664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59846" y="627050"/>
            <a:ext cx="8884144" cy="86022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smtClean="0">
                <a:solidFill>
                  <a:schemeClr val="bg1"/>
                </a:solidFill>
              </a:rPr>
              <a:t>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1399374" y="2251967"/>
            <a:ext cx="5997998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</a:t>
            </a:r>
            <a:r>
              <a:rPr lang="uk-UA" sz="3600" b="1" dirty="0" err="1">
                <a:solidFill>
                  <a:srgbClr val="7030A0"/>
                </a:solidFill>
              </a:rPr>
              <a:t>уроці</a:t>
            </a:r>
            <a:r>
              <a:rPr lang="uk-UA" sz="36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Математику вивчай!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8910693-AAD2-482B-AB87-C17123DDA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6" t="17446" r="5490" b="7448"/>
          <a:stretch/>
        </p:blipFill>
        <p:spPr>
          <a:xfrm>
            <a:off x="7909656" y="2213928"/>
            <a:ext cx="2534333" cy="262996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639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3792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383587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4530" y="2868355"/>
            <a:ext cx="38528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633929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470554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1639" y="5271766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35" y="108356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721612" y="3959603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6324728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4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2193" y="494529"/>
            <a:ext cx="9419421" cy="7613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065595" y="1696417"/>
            <a:ext cx="2142776" cy="4238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7806E6-0E86-4CCE-9C43-3AD96C38D7D5}"/>
              </a:ext>
            </a:extLst>
          </p:cNvPr>
          <p:cNvSpPr txBox="1"/>
          <p:nvPr/>
        </p:nvSpPr>
        <p:spPr>
          <a:xfrm>
            <a:off x="466723" y="1554656"/>
            <a:ext cx="32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B0F0"/>
                </a:solidFill>
              </a:rPr>
              <a:t>20+30= 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3E33544-EEE8-4170-9A90-97E61B488477}"/>
              </a:ext>
            </a:extLst>
          </p:cNvPr>
          <p:cNvSpPr txBox="1"/>
          <p:nvPr/>
        </p:nvSpPr>
        <p:spPr>
          <a:xfrm>
            <a:off x="466722" y="4191904"/>
            <a:ext cx="3385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B0F0"/>
                </a:solidFill>
              </a:rPr>
              <a:t>70+10= </a:t>
            </a:r>
            <a:r>
              <a:rPr lang="uk-UA" sz="5400" dirty="0">
                <a:solidFill>
                  <a:srgbClr val="00B0F0"/>
                </a:solidFill>
              </a:rPr>
              <a:t>80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DC96163-7EEA-4DDB-8644-49CC2350A66F}"/>
              </a:ext>
            </a:extLst>
          </p:cNvPr>
          <p:cNvSpPr txBox="1"/>
          <p:nvPr/>
        </p:nvSpPr>
        <p:spPr>
          <a:xfrm>
            <a:off x="466722" y="3290193"/>
            <a:ext cx="345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9E0000"/>
                </a:solidFill>
              </a:rPr>
              <a:t>80+2</a:t>
            </a:r>
            <a:r>
              <a:rPr lang="en-US" sz="5400" dirty="0" smtClean="0">
                <a:solidFill>
                  <a:srgbClr val="9E0000"/>
                </a:solidFill>
              </a:rPr>
              <a:t> </a:t>
            </a:r>
            <a:r>
              <a:rPr lang="uk-UA" sz="5400" dirty="0" smtClean="0">
                <a:solidFill>
                  <a:srgbClr val="9E0000"/>
                </a:solidFill>
              </a:rPr>
              <a:t>=  82</a:t>
            </a:r>
            <a:endParaRPr lang="uk-UA" sz="5400" dirty="0">
              <a:solidFill>
                <a:srgbClr val="9E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A000FCB-5A2E-476F-8E66-98871C99B795}"/>
              </a:ext>
            </a:extLst>
          </p:cNvPr>
          <p:cNvSpPr txBox="1"/>
          <p:nvPr/>
        </p:nvSpPr>
        <p:spPr>
          <a:xfrm>
            <a:off x="466722" y="2445763"/>
            <a:ext cx="32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7030A0"/>
                </a:solidFill>
              </a:rPr>
              <a:t>40-20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uk-UA" sz="5400" dirty="0" smtClean="0">
                <a:solidFill>
                  <a:srgbClr val="7030A0"/>
                </a:solidFill>
              </a:rPr>
              <a:t>= </a:t>
            </a:r>
            <a:r>
              <a:rPr lang="uk-UA" sz="5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62CCEE1-325C-4C97-9EFF-C5412579172B}"/>
              </a:ext>
            </a:extLst>
          </p:cNvPr>
          <p:cNvSpPr txBox="1"/>
          <p:nvPr/>
        </p:nvSpPr>
        <p:spPr>
          <a:xfrm>
            <a:off x="466723" y="4983425"/>
            <a:ext cx="338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7030A0"/>
                </a:solidFill>
              </a:rPr>
              <a:t>60+30= </a:t>
            </a:r>
            <a:r>
              <a:rPr lang="uk-UA" sz="5400" dirty="0">
                <a:solidFill>
                  <a:srgbClr val="7030A0"/>
                </a:solidFill>
              </a:rPr>
              <a:t>90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75D7AC3-F469-42FE-BF97-4E8A737498BD}"/>
              </a:ext>
            </a:extLst>
          </p:cNvPr>
          <p:cNvSpPr txBox="1"/>
          <p:nvPr/>
        </p:nvSpPr>
        <p:spPr>
          <a:xfrm>
            <a:off x="5233990" y="1548850"/>
            <a:ext cx="32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9E0000"/>
                </a:solidFill>
              </a:rPr>
              <a:t>30 -1= 29                       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96E365E-9CF8-445C-9C2A-8F787A1E81FB}"/>
              </a:ext>
            </a:extLst>
          </p:cNvPr>
          <p:cNvSpPr txBox="1"/>
          <p:nvPr/>
        </p:nvSpPr>
        <p:spPr>
          <a:xfrm>
            <a:off x="5233989" y="2404985"/>
            <a:ext cx="32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B0F0"/>
                </a:solidFill>
              </a:rPr>
              <a:t>39+1= 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51ADD4B-5936-495C-84D3-BDE8FE974B73}"/>
              </a:ext>
            </a:extLst>
          </p:cNvPr>
          <p:cNvSpPr txBox="1"/>
          <p:nvPr/>
        </p:nvSpPr>
        <p:spPr>
          <a:xfrm>
            <a:off x="5186574" y="3290193"/>
            <a:ext cx="32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9E0000"/>
                </a:solidFill>
              </a:rPr>
              <a:t>36-6 = 30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66BF014-938D-4BA1-A778-9A55D4FD6FB9}"/>
              </a:ext>
            </a:extLst>
          </p:cNvPr>
          <p:cNvSpPr txBox="1"/>
          <p:nvPr/>
        </p:nvSpPr>
        <p:spPr>
          <a:xfrm>
            <a:off x="5186573" y="4120316"/>
            <a:ext cx="32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7030A0"/>
                </a:solidFill>
              </a:rPr>
              <a:t>80+6= 86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39B2DF5-23DA-4789-977E-004E9D2C7B92}"/>
              </a:ext>
            </a:extLst>
          </p:cNvPr>
          <p:cNvSpPr txBox="1"/>
          <p:nvPr/>
        </p:nvSpPr>
        <p:spPr>
          <a:xfrm>
            <a:off x="5186573" y="4921366"/>
            <a:ext cx="2811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E0000"/>
                </a:solidFill>
              </a:rPr>
              <a:t>7</a:t>
            </a:r>
            <a:r>
              <a:rPr lang="uk-UA" sz="5400" dirty="0" smtClean="0">
                <a:solidFill>
                  <a:srgbClr val="9E0000"/>
                </a:solidFill>
              </a:rPr>
              <a:t>1-1</a:t>
            </a:r>
            <a:r>
              <a:rPr lang="uk-UA" sz="5400" dirty="0">
                <a:solidFill>
                  <a:srgbClr val="9E0000"/>
                </a:solidFill>
              </a:rPr>
              <a:t>= </a:t>
            </a:r>
            <a:r>
              <a:rPr lang="en-US" sz="5400" dirty="0" smtClean="0">
                <a:solidFill>
                  <a:srgbClr val="9E0000"/>
                </a:solidFill>
              </a:rPr>
              <a:t>7</a:t>
            </a:r>
            <a:r>
              <a:rPr lang="uk-UA" sz="5400" dirty="0" smtClean="0">
                <a:solidFill>
                  <a:srgbClr val="9E0000"/>
                </a:solidFill>
              </a:rPr>
              <a:t>0</a:t>
            </a:r>
            <a:endParaRPr lang="uk-UA" sz="5400" dirty="0">
              <a:solidFill>
                <a:srgbClr val="9E0000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81078A42-F872-4DAE-B074-9DB0DE60E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65" r="50000" b="50145"/>
          <a:stretch/>
        </p:blipFill>
        <p:spPr>
          <a:xfrm>
            <a:off x="2710230" y="4191904"/>
            <a:ext cx="1068586" cy="900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5C756CA-08FC-42EC-9D3B-A2C04E195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73" t="11535" r="-1677" b="49977"/>
          <a:stretch/>
        </p:blipFill>
        <p:spPr>
          <a:xfrm>
            <a:off x="2686675" y="2513891"/>
            <a:ext cx="1115695" cy="864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6912D104-C4CD-4CB3-90F6-8F48BD169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73" t="10536" r="-1677" b="49372"/>
          <a:stretch/>
        </p:blipFill>
        <p:spPr>
          <a:xfrm>
            <a:off x="2686674" y="5115234"/>
            <a:ext cx="1115695" cy="90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26FC2FFE-7079-46BD-906F-A1FFF5038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9" t="53991" r="527" b="7523"/>
          <a:stretch/>
        </p:blipFill>
        <p:spPr>
          <a:xfrm>
            <a:off x="2710230" y="3334268"/>
            <a:ext cx="996638" cy="86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F825EB-189F-4FFE-957C-358E436BE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64" r="50000" b="48942"/>
          <a:stretch/>
        </p:blipFill>
        <p:spPr>
          <a:xfrm>
            <a:off x="2710230" y="1555350"/>
            <a:ext cx="1068586" cy="936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1078A42-F872-4DAE-B074-9DB0DE60E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65" r="50000" b="50145"/>
          <a:stretch/>
        </p:blipFill>
        <p:spPr>
          <a:xfrm>
            <a:off x="7049040" y="4083425"/>
            <a:ext cx="1068586" cy="9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5C756CA-08FC-42EC-9D3B-A2C04E195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73" t="11535" r="-1677" b="49977"/>
          <a:stretch/>
        </p:blipFill>
        <p:spPr>
          <a:xfrm>
            <a:off x="7025485" y="2405412"/>
            <a:ext cx="1115695" cy="864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912D104-C4CD-4CB3-90F6-8F48BD169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73" t="10536" r="-1677" b="49372"/>
          <a:stretch/>
        </p:blipFill>
        <p:spPr>
          <a:xfrm>
            <a:off x="7025484" y="5006755"/>
            <a:ext cx="1115695" cy="9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6FC2FFE-7079-46BD-906F-A1FFF5038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9" t="53991" r="527" b="7523"/>
          <a:stretch/>
        </p:blipFill>
        <p:spPr>
          <a:xfrm>
            <a:off x="7049040" y="3225789"/>
            <a:ext cx="996638" cy="86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2F825EB-189F-4FFE-957C-358E436BE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64" r="50000" b="48942"/>
          <a:stretch/>
        </p:blipFill>
        <p:spPr>
          <a:xfrm>
            <a:off x="7049040" y="1446871"/>
            <a:ext cx="106858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509549" y="549613"/>
            <a:ext cx="8813256" cy="7174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3693603" y="2112880"/>
            <a:ext cx="991518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3693603" y="2984655"/>
            <a:ext cx="991518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3679492" y="4635091"/>
            <a:ext cx="991518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7816531" y="2126266"/>
            <a:ext cx="866689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7811691" y="3011809"/>
            <a:ext cx="871529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7797580" y="4699885"/>
            <a:ext cx="871529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37301" y="1421316"/>
            <a:ext cx="4588077" cy="4834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Обчисли </a:t>
            </a:r>
            <a:r>
              <a:rPr lang="uk-UA" sz="2400" b="1" dirty="0" smtClean="0">
                <a:solidFill>
                  <a:srgbClr val="7030A0"/>
                </a:solidFill>
              </a:rPr>
              <a:t>значення </a:t>
            </a:r>
            <a:r>
              <a:rPr lang="uk-UA" sz="2400" b="1" dirty="0" smtClean="0">
                <a:solidFill>
                  <a:srgbClr val="7030A0"/>
                </a:solidFill>
              </a:rPr>
              <a:t>виразів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067039" y="2106862"/>
            <a:ext cx="2626564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67 – 7 + 10 =</a:t>
            </a:r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067039" y="2931549"/>
            <a:ext cx="2626564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79 + 1 + 20 =</a:t>
            </a:r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041400" y="4594961"/>
            <a:ext cx="2638092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50 – 1 – 9 =</a:t>
            </a:r>
          </a:p>
        </p:txBody>
      </p:sp>
      <p:sp>
        <p:nvSpPr>
          <p:cNvPr id="30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5189967" y="2097414"/>
            <a:ext cx="2626564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17 – 7 + 1 =</a:t>
            </a:r>
          </a:p>
        </p:txBody>
      </p:sp>
      <p:sp>
        <p:nvSpPr>
          <p:cNvPr id="33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5189967" y="3011809"/>
            <a:ext cx="2626564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43 + 1 – 4 =</a:t>
            </a:r>
          </a:p>
        </p:txBody>
      </p:sp>
      <p:sp>
        <p:nvSpPr>
          <p:cNvPr id="36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5164328" y="4659755"/>
            <a:ext cx="2638092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80 + 5 – 1 =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BB8378-9891-4A4E-9E52-8C5ACD463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642" r="16036" b="10854"/>
          <a:stretch/>
        </p:blipFill>
        <p:spPr>
          <a:xfrm flipH="1">
            <a:off x="8956713" y="1635922"/>
            <a:ext cx="2631793" cy="3326157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826265" y="3789802"/>
            <a:ext cx="7943162" cy="3305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09549" y="4000442"/>
            <a:ext cx="5479080" cy="4834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значення виразів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548828" y="406394"/>
            <a:ext cx="9014799" cy="7174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526024" y="1286529"/>
            <a:ext cx="9037604" cy="553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Прочитай задачу. Вибери вираз, який є розв’язанням цієї задачі.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1639" y="2047306"/>
            <a:ext cx="8863696" cy="1026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 готелі вільними є 2 тримісні номери й один чотиримісний. Скільки вільних місць є в готелі?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571639" y="3277520"/>
            <a:ext cx="1810539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 + 3 + 4</a:t>
            </a:r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3684437" y="3294044"/>
            <a:ext cx="2000267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+ 3 + 4</a:t>
            </a:r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6044826" y="3294044"/>
            <a:ext cx="2028269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– 2 + 4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73571-DB76-4628-A4D2-021DA055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954" y="3277520"/>
            <a:ext cx="2940108" cy="30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720003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82272" y="5181119"/>
            <a:ext cx="70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10 аркушів залишилось.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3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814197" y="1309896"/>
            <a:ext cx="4620466" cy="26680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вчителя </a:t>
            </a:r>
            <a:r>
              <a:rPr lang="uk-UA" sz="2400" b="1" dirty="0">
                <a:solidFill>
                  <a:srgbClr val="FFFF00"/>
                </a:solidFill>
              </a:rPr>
              <a:t>було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FFFF00"/>
                </a:solidFill>
              </a:rPr>
              <a:t>30 аркушів</a:t>
            </a:r>
            <a:r>
              <a:rPr lang="uk-UA" sz="2400" b="1" dirty="0"/>
              <a:t> кольорового паперу. На </a:t>
            </a:r>
            <a:r>
              <a:rPr lang="uk-UA" sz="2400" b="1" dirty="0" err="1"/>
              <a:t>уроці</a:t>
            </a:r>
            <a:r>
              <a:rPr lang="uk-UA" sz="2400" b="1" dirty="0"/>
              <a:t> учні </a:t>
            </a:r>
            <a:r>
              <a:rPr lang="uk-UA" sz="2400" b="1" dirty="0">
                <a:solidFill>
                  <a:srgbClr val="FFFF00"/>
                </a:solidFill>
              </a:rPr>
              <a:t>використали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FFFF00"/>
                </a:solidFill>
              </a:rPr>
              <a:t>10 аркушів жовтого</a:t>
            </a:r>
            <a:r>
              <a:rPr lang="uk-UA" sz="2400" b="1" dirty="0"/>
              <a:t> кольору та </a:t>
            </a:r>
            <a:r>
              <a:rPr lang="uk-UA" sz="2400" b="1" dirty="0">
                <a:solidFill>
                  <a:srgbClr val="FFFF00"/>
                </a:solidFill>
              </a:rPr>
              <a:t>стільки ж аркушів червоного</a:t>
            </a:r>
            <a:r>
              <a:rPr lang="uk-UA" sz="2400" b="1" dirty="0"/>
              <a:t> кольору. </a:t>
            </a:r>
            <a:r>
              <a:rPr lang="uk-UA" sz="2400" b="1" dirty="0">
                <a:solidFill>
                  <a:srgbClr val="FFFF00"/>
                </a:solidFill>
              </a:rPr>
              <a:t>Скільки аркушів </a:t>
            </a:r>
            <a:r>
              <a:rPr lang="uk-UA" sz="2400" b="1" dirty="0"/>
              <a:t>кольорового паперу </a:t>
            </a:r>
            <a:r>
              <a:rPr lang="uk-UA" sz="2400" b="1" dirty="0">
                <a:solidFill>
                  <a:srgbClr val="FFFF00"/>
                </a:solidFill>
              </a:rPr>
              <a:t>залишилось</a:t>
            </a:r>
            <a:r>
              <a:rPr lang="uk-UA" sz="2400" b="1" dirty="0"/>
              <a:t> у вчителя?</a:t>
            </a:r>
            <a:endParaRPr lang="uk-UA" sz="2800" b="1" dirty="0"/>
          </a:p>
        </p:txBody>
      </p:sp>
      <p:sp>
        <p:nvSpPr>
          <p:cNvPr id="40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856874" y="2177980"/>
            <a:ext cx="6167733" cy="17233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Було   – 30 </a:t>
            </a:r>
            <a:r>
              <a:rPr lang="uk-UA" sz="3600" dirty="0" err="1" smtClean="0">
                <a:solidFill>
                  <a:srgbClr val="7030A0"/>
                </a:solidFill>
              </a:rPr>
              <a:t>арк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Використали –10арк. і 10 </a:t>
            </a:r>
            <a:r>
              <a:rPr lang="uk-UA" sz="3600" dirty="0" err="1" smtClean="0">
                <a:solidFill>
                  <a:srgbClr val="7030A0"/>
                </a:solidFill>
              </a:rPr>
              <a:t>арк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</a:p>
          <a:p>
            <a:endParaRPr lang="uk-UA" sz="600" dirty="0" smtClean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Залишилось </a:t>
            </a:r>
            <a:r>
              <a:rPr lang="uk-UA" sz="3600" dirty="0">
                <a:solidFill>
                  <a:srgbClr val="7030A0"/>
                </a:solidFill>
              </a:rPr>
              <a:t>–</a:t>
            </a:r>
            <a:r>
              <a:rPr lang="uk-UA" sz="3600" dirty="0" smtClean="0">
                <a:solidFill>
                  <a:srgbClr val="7030A0"/>
                </a:solidFill>
              </a:rPr>
              <a:t> ? </a:t>
            </a:r>
            <a:r>
              <a:rPr lang="uk-UA" sz="3600" dirty="0" err="1" smtClean="0">
                <a:solidFill>
                  <a:srgbClr val="7030A0"/>
                </a:solidFill>
              </a:rPr>
              <a:t>арк</a:t>
            </a:r>
            <a:r>
              <a:rPr lang="uk-UA" sz="3600" dirty="0" smtClean="0">
                <a:solidFill>
                  <a:srgbClr val="7030A0"/>
                </a:solidFill>
              </a:rPr>
              <a:t>.  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264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72517" y="3977990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507192" y="3977990"/>
            <a:ext cx="2159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10 + 10 =</a:t>
            </a:r>
            <a:endParaRPr lang="ru-RU" sz="3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905565" y="457352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507192" y="4546023"/>
            <a:ext cx="213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30 – 20 =</a:t>
            </a:r>
            <a:endParaRPr lang="ru-RU" sz="36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388574" y="3967051"/>
            <a:ext cx="2141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20 (</a:t>
            </a:r>
            <a:r>
              <a:rPr lang="uk-UA" sz="3600" dirty="0" err="1" smtClean="0">
                <a:solidFill>
                  <a:srgbClr val="7030A0"/>
                </a:solidFill>
              </a:rPr>
              <a:t>арк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447671" y="4576936"/>
            <a:ext cx="19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10 (</a:t>
            </a:r>
            <a:r>
              <a:rPr lang="uk-UA" sz="3600" dirty="0" err="1" smtClean="0">
                <a:solidFill>
                  <a:srgbClr val="7030A0"/>
                </a:solidFill>
              </a:rPr>
              <a:t>арк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BD0E966-5A11-440B-8F24-428B8F0EF7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293" r="13344"/>
          <a:stretch/>
        </p:blipFill>
        <p:spPr>
          <a:xfrm flipH="1">
            <a:off x="8748000" y="3953193"/>
            <a:ext cx="1692000" cy="22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D24772B-B689-46D9-B85F-A350D4AC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780" y="4384144"/>
            <a:ext cx="1887560" cy="1982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3560" y="1382519"/>
            <a:ext cx="9601691" cy="8708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які дві групи можна поділити геометричні фігури, зображенні на малюнку?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04F3851B-3F25-4540-BEA8-EAE82DF0CA4B}"/>
              </a:ext>
            </a:extLst>
          </p:cNvPr>
          <p:cNvSpPr/>
          <p:nvPr/>
        </p:nvSpPr>
        <p:spPr>
          <a:xfrm>
            <a:off x="1038965" y="2568386"/>
            <a:ext cx="2117558" cy="1799925"/>
          </a:xfrm>
          <a:prstGeom prst="hexagon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45C8C71-7550-4FDB-A8C6-D62D4C9BAE0F}"/>
              </a:ext>
            </a:extLst>
          </p:cNvPr>
          <p:cNvSpPr/>
          <p:nvPr/>
        </p:nvSpPr>
        <p:spPr>
          <a:xfrm>
            <a:off x="3572980" y="2568386"/>
            <a:ext cx="2468584" cy="1707735"/>
          </a:xfrm>
          <a:prstGeom prst="ellipse">
            <a:avLst/>
          </a:prstGeom>
          <a:solidFill>
            <a:srgbClr val="FF313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xmlns="" id="{605E8D79-811B-4699-8681-544CE20A8004}"/>
              </a:ext>
            </a:extLst>
          </p:cNvPr>
          <p:cNvSpPr/>
          <p:nvPr/>
        </p:nvSpPr>
        <p:spPr>
          <a:xfrm>
            <a:off x="6402692" y="2568386"/>
            <a:ext cx="2368790" cy="1662735"/>
          </a:xfrm>
          <a:prstGeom prst="trapezoid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xmlns="" id="{1A606572-202B-429C-9889-47D40EED3D83}"/>
              </a:ext>
            </a:extLst>
          </p:cNvPr>
          <p:cNvSpPr/>
          <p:nvPr/>
        </p:nvSpPr>
        <p:spPr>
          <a:xfrm>
            <a:off x="9263744" y="2383971"/>
            <a:ext cx="1631938" cy="1892149"/>
          </a:xfrm>
          <a:prstGeom prst="diamond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89822" y="494529"/>
            <a:ext cx="970586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Геометричні фігури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3117</TotalTime>
  <Words>496</Words>
  <Application>Microsoft Office PowerPoint</Application>
  <PresentationFormat>Произвольный</PresentationFormat>
  <Paragraphs>128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553</cp:revision>
  <dcterms:created xsi:type="dcterms:W3CDTF">2018-01-05T16:38:53Z</dcterms:created>
  <dcterms:modified xsi:type="dcterms:W3CDTF">2024-11-04T15:10:51Z</dcterms:modified>
</cp:coreProperties>
</file>