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327" r:id="rId3"/>
    <p:sldId id="328" r:id="rId4"/>
    <p:sldId id="329" r:id="rId5"/>
    <p:sldId id="309" r:id="rId6"/>
    <p:sldId id="314" r:id="rId7"/>
    <p:sldId id="332" r:id="rId8"/>
    <p:sldId id="315" r:id="rId9"/>
    <p:sldId id="333" r:id="rId10"/>
    <p:sldId id="318" r:id="rId11"/>
    <p:sldId id="322" r:id="rId12"/>
    <p:sldId id="284" r:id="rId13"/>
    <p:sldId id="286" r:id="rId14"/>
    <p:sldId id="331" r:id="rId15"/>
    <p:sldId id="330" r:id="rId16"/>
    <p:sldId id="32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242"/>
    <a:srgbClr val="722651"/>
    <a:srgbClr val="DED231"/>
    <a:srgbClr val="C31D58"/>
    <a:srgbClr val="295FFF"/>
    <a:srgbClr val="27C268"/>
    <a:srgbClr val="FF3131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25.11.2024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25.11.2024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25.11.2024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watch?v=pa6a95rw320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g"/><Relationship Id="rId7" Type="http://schemas.openxmlformats.org/officeDocument/2006/relationships/image" Target="../media/image27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1601" y="3921418"/>
            <a:ext cx="9383486" cy="173664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accent6">
                    <a:lumMod val="75000"/>
                  </a:schemeClr>
                </a:solidFill>
              </a:rPr>
              <a:t>Застосовуємо знання щодня.</a:t>
            </a:r>
          </a:p>
          <a:p>
            <a:pPr algn="ctr"/>
            <a:r>
              <a:rPr lang="uk-UA" sz="4800" b="1" dirty="0">
                <a:solidFill>
                  <a:schemeClr val="accent6">
                    <a:lumMod val="75000"/>
                  </a:schemeClr>
                </a:solidFill>
              </a:rPr>
              <a:t>Як учинити правильно?  </a:t>
            </a:r>
            <a:endParaRPr lang="ru-RU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0" b="19153"/>
          <a:stretch/>
        </p:blipFill>
        <p:spPr>
          <a:xfrm>
            <a:off x="1371601" y="995750"/>
            <a:ext cx="2926603" cy="2607982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854709" y="995750"/>
            <a:ext cx="2900378" cy="214526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Людина і природа восени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086756" y="2276234"/>
            <a:ext cx="5466443" cy="6910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Загартовуватися</a:t>
            </a:r>
            <a:endParaRPr lang="ru-RU" sz="28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39150" y="3069771"/>
            <a:ext cx="6689707" cy="6858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Дотримуватися</a:t>
            </a:r>
            <a:r>
              <a:rPr lang="ru-RU" sz="2800" b="1" dirty="0"/>
              <a:t> правил </a:t>
            </a:r>
            <a:r>
              <a:rPr lang="ru-RU" sz="2800" b="1" dirty="0" err="1"/>
              <a:t>особистої</a:t>
            </a:r>
            <a:r>
              <a:rPr lang="ru-RU" sz="2800" b="1" dirty="0"/>
              <a:t> </a:t>
            </a:r>
            <a:r>
              <a:rPr lang="ru-RU" sz="2800" b="1" dirty="0" err="1"/>
              <a:t>гігієни</a:t>
            </a:r>
            <a:r>
              <a:rPr lang="ru-RU" sz="2800" b="1" dirty="0"/>
              <a:t>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17206" y="3908631"/>
            <a:ext cx="5503337" cy="70320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Вчасно</a:t>
            </a:r>
            <a:r>
              <a:rPr lang="ru-RU" sz="2800" b="1" dirty="0"/>
              <a:t> </a:t>
            </a:r>
            <a:r>
              <a:rPr lang="ru-RU" sz="2800" b="1" dirty="0" err="1"/>
              <a:t>робити</a:t>
            </a:r>
            <a:r>
              <a:rPr lang="ru-RU" sz="2800" b="1" dirty="0"/>
              <a:t> </a:t>
            </a:r>
            <a:r>
              <a:rPr lang="ru-RU" sz="2800" b="1" dirty="0" err="1"/>
              <a:t>щеплення</a:t>
            </a:r>
            <a:endParaRPr lang="ru-RU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17206" y="4773207"/>
            <a:ext cx="5503337" cy="96078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Намагатися</a:t>
            </a:r>
            <a:r>
              <a:rPr lang="ru-RU" sz="2800" b="1" dirty="0"/>
              <a:t> не </a:t>
            </a:r>
            <a:r>
              <a:rPr lang="ru-RU" sz="2800" b="1" dirty="0" err="1"/>
              <a:t>контактувати</a:t>
            </a:r>
            <a:r>
              <a:rPr lang="ru-RU" sz="2800" b="1" dirty="0"/>
              <a:t> з </a:t>
            </a:r>
            <a:r>
              <a:rPr lang="ru-RU" sz="2800" b="1" dirty="0" err="1"/>
              <a:t>хворими</a:t>
            </a:r>
            <a:r>
              <a:rPr lang="ru-RU" sz="2800" b="1" dirty="0"/>
              <a:t> людьми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617" y="1354595"/>
            <a:ext cx="1947553" cy="3680617"/>
          </a:xfrm>
          <a:prstGeom prst="rect">
            <a:avLst/>
          </a:prstGeom>
        </p:spPr>
      </p:pic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54100" y="494529"/>
            <a:ext cx="10038443" cy="7335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Застосовуємо знання щодня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54099" y="1354595"/>
            <a:ext cx="7164615" cy="83680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8. Розкажи, як можна захиститися від інфекційних </a:t>
            </a:r>
            <a:r>
              <a:rPr lang="uk-UA" sz="2400" b="1" dirty="0" err="1" smtClean="0">
                <a:solidFill>
                  <a:schemeClr val="accent6">
                    <a:lumMod val="75000"/>
                  </a:schemeClr>
                </a:solidFill>
              </a:rPr>
              <a:t>хвороб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восени?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727370" y="5035213"/>
            <a:ext cx="4680859" cy="89750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Поясни, як варто одягатися відповідно до осінньої погоди?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47600213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45" y="3598941"/>
            <a:ext cx="3776544" cy="255726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054100" y="1432662"/>
            <a:ext cx="3603225" cy="48906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Прочитай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розповідь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 descr="D:\2 клас\4 ЯДС\1 Грущинська\2 Людина і природа восени\№036 Застосовуємо знання щодня. Як учинити правильно\2024-11-21_1458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684" y="1393371"/>
            <a:ext cx="6492223" cy="178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30072" y="2892591"/>
            <a:ext cx="3641456" cy="57461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/>
              <a:t>Як правильно вчинити?</a:t>
            </a:r>
          </a:p>
        </p:txBody>
      </p:sp>
      <p:pic>
        <p:nvPicPr>
          <p:cNvPr id="3075" name="Picture 3" descr="D:\2 клас\4 ЯДС\1 Грущинська\2 Людина і природа восени\№036 Застосовуємо знання щодня. Як учинити правильно\2024-11-21_1500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449" y="3215081"/>
            <a:ext cx="6595458" cy="234374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54100" y="494529"/>
            <a:ext cx="10038443" cy="7335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Як учинити правильно?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770" y="3725124"/>
            <a:ext cx="1320375" cy="230489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663" y="5367559"/>
            <a:ext cx="570103" cy="52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20637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54100" y="1282518"/>
            <a:ext cx="10038443" cy="590113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Вибери риси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характеру,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які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допомагають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прийняти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правильне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рішення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2" name="Табличка 1"/>
          <p:cNvSpPr/>
          <p:nvPr/>
        </p:nvSpPr>
        <p:spPr>
          <a:xfrm>
            <a:off x="4762225" y="2775852"/>
            <a:ext cx="2622192" cy="729344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Пихатість</a:t>
            </a:r>
            <a:endParaRPr lang="ru-RU" sz="3200" b="1" dirty="0"/>
          </a:p>
        </p:txBody>
      </p:sp>
      <p:sp>
        <p:nvSpPr>
          <p:cNvPr id="9" name="Табличка 8"/>
          <p:cNvSpPr/>
          <p:nvPr/>
        </p:nvSpPr>
        <p:spPr>
          <a:xfrm>
            <a:off x="4762225" y="1937939"/>
            <a:ext cx="2622192" cy="729344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Терплячість </a:t>
            </a:r>
            <a:endParaRPr lang="ru-RU" sz="3200" b="1" dirty="0"/>
          </a:p>
        </p:txBody>
      </p:sp>
      <p:sp>
        <p:nvSpPr>
          <p:cNvPr id="10" name="Табличка 9"/>
          <p:cNvSpPr/>
          <p:nvPr/>
        </p:nvSpPr>
        <p:spPr>
          <a:xfrm>
            <a:off x="7792761" y="1954125"/>
            <a:ext cx="3214008" cy="729344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Уважність </a:t>
            </a:r>
            <a:endParaRPr lang="ru-RU" sz="3200" b="1" dirty="0"/>
          </a:p>
        </p:txBody>
      </p:sp>
      <p:sp>
        <p:nvSpPr>
          <p:cNvPr id="11" name="Табличка 10"/>
          <p:cNvSpPr/>
          <p:nvPr/>
        </p:nvSpPr>
        <p:spPr>
          <a:xfrm>
            <a:off x="7792761" y="2775852"/>
            <a:ext cx="3214008" cy="729344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Справедливість</a:t>
            </a:r>
            <a:endParaRPr lang="ru-RU" sz="3200" b="1" dirty="0"/>
          </a:p>
        </p:txBody>
      </p:sp>
      <p:sp>
        <p:nvSpPr>
          <p:cNvPr id="12" name="Табличка 11"/>
          <p:cNvSpPr/>
          <p:nvPr/>
        </p:nvSpPr>
        <p:spPr>
          <a:xfrm>
            <a:off x="1205593" y="2775852"/>
            <a:ext cx="3214008" cy="729344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Мудрість</a:t>
            </a:r>
            <a:endParaRPr lang="ru-RU" sz="32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054100" y="494529"/>
            <a:ext cx="10038443" cy="7335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Як учинити правильно?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Табличка 14"/>
          <p:cNvSpPr/>
          <p:nvPr/>
        </p:nvSpPr>
        <p:spPr>
          <a:xfrm>
            <a:off x="1205593" y="1954125"/>
            <a:ext cx="3214008" cy="729344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Розважливість</a:t>
            </a:r>
            <a:endParaRPr lang="ru-RU" sz="32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054100" y="3592772"/>
            <a:ext cx="10086124" cy="55658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Вибери й зобрази емоції, які ти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відчуваєш, коли тебе не слухають?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4" t="5635" r="1827" b="15211"/>
          <a:stretch/>
        </p:blipFill>
        <p:spPr>
          <a:xfrm>
            <a:off x="8937172" y="4208816"/>
            <a:ext cx="2773570" cy="166526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8" name="Табличка 17"/>
          <p:cNvSpPr/>
          <p:nvPr/>
        </p:nvSpPr>
        <p:spPr>
          <a:xfrm>
            <a:off x="3833025" y="5157812"/>
            <a:ext cx="2937892" cy="782140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Здивування</a:t>
            </a:r>
            <a:endParaRPr lang="ru-RU" sz="3200" b="1" dirty="0"/>
          </a:p>
        </p:txBody>
      </p:sp>
      <p:sp>
        <p:nvSpPr>
          <p:cNvPr id="19" name="Табличка 18"/>
          <p:cNvSpPr/>
          <p:nvPr/>
        </p:nvSpPr>
        <p:spPr>
          <a:xfrm>
            <a:off x="3833025" y="4219126"/>
            <a:ext cx="2937892" cy="782140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Занепокоєння</a:t>
            </a:r>
            <a:endParaRPr lang="ru-RU" sz="3200" b="1" dirty="0"/>
          </a:p>
        </p:txBody>
      </p:sp>
      <p:sp>
        <p:nvSpPr>
          <p:cNvPr id="20" name="Табличка 19"/>
          <p:cNvSpPr/>
          <p:nvPr/>
        </p:nvSpPr>
        <p:spPr>
          <a:xfrm>
            <a:off x="6953160" y="4208816"/>
            <a:ext cx="1875151" cy="782140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Спокій</a:t>
            </a:r>
            <a:endParaRPr lang="ru-RU" sz="3200" b="1" dirty="0"/>
          </a:p>
        </p:txBody>
      </p:sp>
      <p:sp>
        <p:nvSpPr>
          <p:cNvPr id="21" name="Табличка 20"/>
          <p:cNvSpPr/>
          <p:nvPr/>
        </p:nvSpPr>
        <p:spPr>
          <a:xfrm>
            <a:off x="6953160" y="5121519"/>
            <a:ext cx="1875151" cy="782140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Смуток</a:t>
            </a:r>
            <a:endParaRPr lang="ru-RU" sz="3200" b="1" dirty="0"/>
          </a:p>
        </p:txBody>
      </p:sp>
      <p:sp>
        <p:nvSpPr>
          <p:cNvPr id="22" name="Табличка 21"/>
          <p:cNvSpPr/>
          <p:nvPr/>
        </p:nvSpPr>
        <p:spPr>
          <a:xfrm>
            <a:off x="1130779" y="5157812"/>
            <a:ext cx="2450611" cy="782140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Байдужість</a:t>
            </a:r>
            <a:endParaRPr lang="ru-RU" sz="3200" b="1" dirty="0"/>
          </a:p>
        </p:txBody>
      </p:sp>
      <p:sp>
        <p:nvSpPr>
          <p:cNvPr id="23" name="Табличка 22"/>
          <p:cNvSpPr/>
          <p:nvPr/>
        </p:nvSpPr>
        <p:spPr>
          <a:xfrm>
            <a:off x="1130779" y="4229332"/>
            <a:ext cx="2450610" cy="782140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Відчай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57395170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95400" y="494529"/>
            <a:ext cx="9677399" cy="7102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Словничок корисних висловів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342818" y="3271697"/>
            <a:ext cx="5513598" cy="68202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/>
              <a:t>Заспокойся</a:t>
            </a:r>
            <a:r>
              <a:rPr lang="ru-RU" sz="3200" b="1" dirty="0"/>
              <a:t> й </a:t>
            </a:r>
            <a:r>
              <a:rPr lang="ru-RU" sz="3200" b="1" dirty="0" err="1"/>
              <a:t>поміркуй</a:t>
            </a:r>
            <a:endParaRPr lang="ru-RU" sz="32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21896" y="4282367"/>
            <a:ext cx="5521495" cy="66059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Я хочу </a:t>
            </a:r>
            <a:r>
              <a:rPr lang="ru-RU" sz="3200" b="1" dirty="0" err="1"/>
              <a:t>допомогти</a:t>
            </a:r>
            <a:r>
              <a:rPr lang="ru-RU" sz="3200" b="1" dirty="0"/>
              <a:t>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53373" y="1432322"/>
            <a:ext cx="5139579" cy="7897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/>
              <a:t>Вислухай</a:t>
            </a:r>
            <a:r>
              <a:rPr lang="ru-RU" sz="3200" b="1" dirty="0"/>
              <a:t>, будь ласка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949576" y="2404491"/>
            <a:ext cx="5523184" cy="67458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/>
              <a:t>Не гарячкуй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372" y="1432322"/>
            <a:ext cx="2340428" cy="3510641"/>
          </a:xfrm>
          <a:prstGeom prst="rect">
            <a:avLst/>
          </a:prstGeom>
        </p:spPr>
      </p:pic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52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2281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2 клас\4 ЯДС\1 Грущинська\2 Людина і природа восени\№036 Застосовуємо знання щодня. Як учинити правильно\2024-11-21_1408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" t="25156" r="9162" b="712"/>
          <a:stretch/>
        </p:blipFill>
        <p:spPr bwMode="auto">
          <a:xfrm>
            <a:off x="916178" y="2137115"/>
            <a:ext cx="6049180" cy="30000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2 клас\4 ЯДС\1 Грущинська\2 Людина і природа восени\№036 Застосовуємо знання щодня. Як учинити правильно\2024-11-21_1408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752" y="1137259"/>
            <a:ext cx="4073840" cy="499971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938212" y="465138"/>
            <a:ext cx="10348380" cy="6371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9028" y="5926238"/>
            <a:ext cx="907150" cy="9317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r>
              <a:rPr lang="uk-UA" sz="16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43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3" name="AutoShape 4" descr="Ластівка сільська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Суперзірка Ярослав Мудрий. День пам'яті великого правителя - Главко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Ярослава Магучіх завоювала «золото» Олімпіади для України - Букв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38210" y="1137259"/>
            <a:ext cx="6027147" cy="85482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3. Розв’яжи кросворд. Обведи ключове слово. Склади з ним речення та </a:t>
            </a:r>
            <a:r>
              <a:rPr lang="uk-UA" sz="2400" b="1" dirty="0" err="1" smtClean="0">
                <a:solidFill>
                  <a:schemeClr val="accent6">
                    <a:lumMod val="75000"/>
                  </a:schemeClr>
                </a:solidFill>
              </a:rPr>
              <a:t>запиши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30798" y="2328825"/>
            <a:ext cx="3186888" cy="5225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543800" y="1872341"/>
            <a:ext cx="4378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п</a:t>
            </a:r>
          </a:p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л</a:t>
            </a:r>
          </a:p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І</a:t>
            </a:r>
          </a:p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д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841069" y="1466698"/>
            <a:ext cx="52327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г </a:t>
            </a:r>
          </a:p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р </a:t>
            </a:r>
          </a:p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и </a:t>
            </a:r>
          </a:p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б </a:t>
            </a:r>
          </a:p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и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235117" y="2320095"/>
            <a:ext cx="52327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с </a:t>
            </a:r>
          </a:p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о </a:t>
            </a:r>
          </a:p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н </a:t>
            </a:r>
          </a:p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ц </a:t>
            </a:r>
          </a:p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е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588998" y="1033420"/>
            <a:ext cx="52327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ж </a:t>
            </a:r>
          </a:p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о </a:t>
            </a:r>
          </a:p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в </a:t>
            </a:r>
          </a:p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т </a:t>
            </a:r>
          </a:p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е</a:t>
            </a:r>
          </a:p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н</a:t>
            </a:r>
            <a:endParaRPr lang="uk-UA" sz="2800" b="1" dirty="0">
              <a:solidFill>
                <a:srgbClr val="FF0000"/>
              </a:solidFill>
            </a:endParaRPr>
          </a:p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ь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988035" y="1862536"/>
            <a:ext cx="5232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д</a:t>
            </a:r>
          </a:p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о</a:t>
            </a:r>
          </a:p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щ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386840" y="2287436"/>
            <a:ext cx="52327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п </a:t>
            </a:r>
          </a:p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о </a:t>
            </a:r>
          </a:p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г </a:t>
            </a:r>
          </a:p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о </a:t>
            </a:r>
          </a:p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д</a:t>
            </a:r>
          </a:p>
          <a:p>
            <a:pPr algn="ctr"/>
            <a:r>
              <a:rPr lang="uk-UA" sz="2800" b="1" dirty="0">
                <a:solidFill>
                  <a:srgbClr val="FF0000"/>
                </a:solidFill>
              </a:rPr>
              <a:t>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750947" y="1401382"/>
            <a:ext cx="52327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х </a:t>
            </a:r>
          </a:p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м </a:t>
            </a:r>
          </a:p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а </a:t>
            </a:r>
          </a:p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р </a:t>
            </a:r>
          </a:p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и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094413" y="1442534"/>
            <a:ext cx="5232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л</a:t>
            </a:r>
          </a:p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і</a:t>
            </a:r>
          </a:p>
          <a:p>
            <a:pPr algn="ctr"/>
            <a:r>
              <a:rPr lang="uk-UA" sz="2800" b="1" dirty="0">
                <a:solidFill>
                  <a:srgbClr val="FF0000"/>
                </a:solidFill>
              </a:rPr>
              <a:t>д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52918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28" grpId="0"/>
      <p:bldP spid="17" grpId="0"/>
      <p:bldP spid="18" grpId="0"/>
      <p:bldP spid="19" grpId="0"/>
      <p:bldP spid="24" grpId="0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2999" y="380391"/>
            <a:ext cx="9755001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Рефлексія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817915" y="1211882"/>
            <a:ext cx="8403771" cy="91940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Прочитай підписи під деревами. 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Оціни свою роботу цими емотиконами.</a:t>
            </a:r>
            <a:endParaRPr lang="ru-RU" sz="2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 descr="https://encrypted-tbn0.gstatic.com/images?q=tbn:ANd9GcTtCyq5_AVE_DyVF_YvfIDrcPNTM0GAsqMkHw&amp;usqp=C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35" y="2321103"/>
            <a:ext cx="2221447" cy="2464349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scontent.fdnk3-2.fna.fbcdn.net/v/t1.6435-9/105487450_1201913273496930_3314808170955663079_n.jpg?_nc_cat=102&amp;ccb=1-7&amp;_nc_sid=730e14&amp;_nc_ohc=3xu3I4hKeH4AX9QbEZv&amp;_nc_ht=scontent.fdnk3-2.fna&amp;oh=00_AT8pWVdJ19Kf7bpZTBKR5sixG-OMSzVILiQ5xUIR_tGs4g&amp;oe=635176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063" y="2333529"/>
            <a:ext cx="2229338" cy="250152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content.fdnk3-1.fna.fbcdn.net/v/t1.6435-9/104199086_1201913373496920_8483490498164193268_n.jpg?_nc_cat=109&amp;ccb=1-7&amp;_nc_sid=730e14&amp;_nc_ohc=ltZ1sBith2AAX9kaeFN&amp;tn=hEHMJmRMICaoaH1e&amp;_nc_ht=scontent.fdnk3-1.fna&amp;oh=00_AT8X-tgAMC2efQZPLi2nRHIMnMpGFQwFxf-viGgPZhFeDQ&amp;oe=6351981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452" y="2290090"/>
            <a:ext cx="2243627" cy="2498949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scontent.fdnk3-2.fna.fbcdn.net/v/t1.6435-9/105617993_1201913200163604_6982014221493352519_n.jpg?_nc_cat=103&amp;ccb=1-7&amp;_nc_sid=730e14&amp;_nc_ohc=kbukILIeGygAX9WIGyc&amp;_nc_ht=scontent.fdnk3-2.fna&amp;oh=00_AT-k0J87EmdG4cHm30s9BzlPfnSCstPtkVXi-9dv5GmyXg&amp;oe=63518C9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578" y="2290090"/>
            <a:ext cx="2296183" cy="2526373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3614063" y="4976462"/>
            <a:ext cx="2188026" cy="12283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Мене влаштовує моя робота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96553" y="4978156"/>
            <a:ext cx="2188026" cy="12283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Мені під силу всі завдання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82735" y="4976462"/>
            <a:ext cx="2188026" cy="12283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Я можу працювати краще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029252" y="4978156"/>
            <a:ext cx="2188026" cy="12283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Завдання принесли втому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43914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84513" y="560415"/>
            <a:ext cx="9571723" cy="11704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Щ</a:t>
            </a:r>
            <a:r>
              <a:rPr lang="uk-UA" sz="3200" b="1" dirty="0" smtClean="0">
                <a:solidFill>
                  <a:schemeClr val="bg1"/>
                </a:solidFill>
              </a:rPr>
              <a:t>оби </a:t>
            </a:r>
            <a:r>
              <a:rPr lang="uk-UA" sz="3200" b="1" dirty="0">
                <a:solidFill>
                  <a:schemeClr val="bg1"/>
                </a:solidFill>
              </a:rPr>
              <a:t>відкрити інтерактивне завдання, натисніть на помаранчевий </a:t>
            </a:r>
            <a:r>
              <a:rPr lang="uk-UA" sz="3200" b="1" dirty="0" smtClean="0">
                <a:solidFill>
                  <a:schemeClr val="bg1"/>
                </a:solidFill>
              </a:rPr>
              <a:t>прямокутник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hlinkClick r:id="rId2"/>
            <a:extLst>
              <a:ext uri="{FF2B5EF4-FFF2-40B4-BE49-F238E27FC236}">
                <a16:creationId xmlns="" xmlns:a16="http://schemas.microsoft.com/office/drawing/2014/main" id="{8643C996-07F1-4E83-B056-0B2B0A2B5055}"/>
              </a:ext>
            </a:extLst>
          </p:cNvPr>
          <p:cNvSpPr/>
          <p:nvPr/>
        </p:nvSpPr>
        <p:spPr>
          <a:xfrm>
            <a:off x="1284513" y="1730829"/>
            <a:ext cx="9571723" cy="4324492"/>
          </a:xfrm>
          <a:prstGeom prst="rect">
            <a:avLst/>
          </a:prstGeom>
          <a:solidFill>
            <a:srgbClr val="C55A1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/>
              <a:t>Відкрити онлайнове інтерактивне завдання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22086299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56514" y="2380483"/>
            <a:ext cx="5959427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/>
            <a:r>
              <a:rPr lang="uk-UA" sz="3600" dirty="0"/>
              <a:t>Дзвоник пролунав веселий, </a:t>
            </a:r>
            <a:endParaRPr lang="ru-RU" sz="3600" dirty="0"/>
          </a:p>
          <a:p>
            <a:pPr fontAlgn="base"/>
            <a:r>
              <a:rPr lang="uk-UA" sz="3600" dirty="0"/>
              <a:t>Дружно всіх він кличе в клас. </a:t>
            </a:r>
            <a:endParaRPr lang="ru-RU" sz="3600" dirty="0"/>
          </a:p>
          <a:p>
            <a:pPr fontAlgn="base"/>
            <a:r>
              <a:rPr lang="uk-UA" sz="3600" dirty="0"/>
              <a:t>І цікаве на </a:t>
            </a:r>
            <a:r>
              <a:rPr lang="uk-UA" sz="3600" dirty="0" err="1"/>
              <a:t>уроці</a:t>
            </a:r>
            <a:endParaRPr lang="ru-RU" sz="3600" dirty="0"/>
          </a:p>
          <a:p>
            <a:pPr fontAlgn="base"/>
            <a:r>
              <a:rPr lang="uk-UA" sz="3600" dirty="0"/>
              <a:t>Пропоную я для вас. </a:t>
            </a:r>
            <a:endParaRPr lang="ru-RU" sz="36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2999" y="380391"/>
            <a:ext cx="9755001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Емоційне налаштування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382486" y="1309853"/>
            <a:ext cx="8915400" cy="51077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Розглянь дерева. Вибери, що очікуєш сьогодні від уроку</a:t>
            </a:r>
            <a:endParaRPr lang="ru-RU" sz="2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 descr="https://encrypted-tbn0.gstatic.com/images?q=tbn:ANd9GcTtCyq5_AVE_DyVF_YvfIDrcPNTM0GAsqMkHw&amp;usqp=C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96" y="1993909"/>
            <a:ext cx="2221447" cy="2464349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scontent.fdnk3-2.fna.fbcdn.net/v/t1.6435-9/105487450_1201913273496930_3314808170955663079_n.jpg?_nc_cat=102&amp;ccb=1-7&amp;_nc_sid=730e14&amp;_nc_ohc=3xu3I4hKeH4AX9QbEZv&amp;_nc_ht=scontent.fdnk3-2.fna&amp;oh=00_AT8pWVdJ19Kf7bpZTBKR5sixG-OMSzVILiQ5xUIR_tGs4g&amp;oe=635176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883" y="2006335"/>
            <a:ext cx="2229338" cy="250152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content.fdnk3-1.fna.fbcdn.net/v/t1.6435-9/104199086_1201913373496920_8483490498164193268_n.jpg?_nc_cat=109&amp;ccb=1-7&amp;_nc_sid=730e14&amp;_nc_ohc=ltZ1sBith2AAX9kaeFN&amp;tn=hEHMJmRMICaoaH1e&amp;_nc_ht=scontent.fdnk3-1.fna&amp;oh=00_AT8X-tgAMC2efQZPLi2nRHIMnMpGFQwFxf-viGgPZhFeDQ&amp;oe=6351981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591" y="1922565"/>
            <a:ext cx="2243627" cy="2498949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scontent.fdnk3-2.fna.fbcdn.net/v/t1.6435-9/105617993_1201913200163604_6982014221493352519_n.jpg?_nc_cat=103&amp;ccb=1-7&amp;_nc_sid=730e14&amp;_nc_ohc=kbukILIeGygAX9WIGyc&amp;_nc_ht=scontent.fdnk3-2.fna&amp;oh=00_AT-k0J87EmdG4cHm30s9BzlPfnSCstPtkVXi-9dv5GmyXg&amp;oe=63518C9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139" y="1962896"/>
            <a:ext cx="2296183" cy="2526373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3462883" y="4660768"/>
            <a:ext cx="2013395" cy="12283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Буде </a:t>
            </a:r>
          </a:p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цікаво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31996" y="4662462"/>
            <a:ext cx="2188026" cy="12283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Мені під силу всі завдання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900821" y="4660768"/>
            <a:ext cx="3025192" cy="12283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Я хвилююсь, що не впораюсь із завданнями  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062673" y="4662462"/>
            <a:ext cx="2188026" cy="12283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Завдання принесуть втому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D:\Картинки до тестів\Людина\Дівча плескає в долоні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950" y="2122099"/>
            <a:ext cx="2361420" cy="35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2748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" y="5820936"/>
            <a:ext cx="1070517" cy="1037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18-19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2 клас\4 ЯДС\1 Грущинська\2 Людина і природа восени\№015 Урок-екскурсія. Що змінюється в природі та житті людей восени\2024-10-02_1812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14"/>
          <a:stretch/>
        </p:blipFill>
        <p:spPr bwMode="auto">
          <a:xfrm>
            <a:off x="2321989" y="2604682"/>
            <a:ext cx="8617062" cy="37440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36997" y="2604682"/>
            <a:ext cx="1984992" cy="213640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000" b="1" dirty="0" err="1" smtClean="0">
                <a:solidFill>
                  <a:schemeClr val="accent6">
                    <a:lumMod val="75000"/>
                  </a:schemeClr>
                </a:solidFill>
              </a:rPr>
              <a:t>Запиши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 свої спостереження за неживою природою у календар спостережень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9089" y="495119"/>
            <a:ext cx="6466112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49087" y="1321530"/>
            <a:ext cx="3122072" cy="5217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9087" y="1888511"/>
            <a:ext cx="3122072" cy="5267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4796" y="1310135"/>
            <a:ext cx="2920405" cy="526797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5732" y="1887186"/>
            <a:ext cx="2919469" cy="5274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851" y="289819"/>
            <a:ext cx="3860570" cy="267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40496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7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9" b="11174"/>
          <a:stretch/>
        </p:blipFill>
        <p:spPr>
          <a:xfrm>
            <a:off x="5361806" y="4357979"/>
            <a:ext cx="2062520" cy="139395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090670" y="582240"/>
            <a:ext cx="10003316" cy="75670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053185" y="1426288"/>
            <a:ext cx="3554748" cy="80528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В яку пору року сонечко гріє найтепліше? Чому?</a:t>
            </a:r>
            <a:endParaRPr lang="ru-RU" sz="2000" b="1" dirty="0"/>
          </a:p>
        </p:txBody>
      </p:sp>
      <p:pic>
        <p:nvPicPr>
          <p:cNvPr id="9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213" y="1426287"/>
            <a:ext cx="2280397" cy="3417855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4746171" y="2231571"/>
            <a:ext cx="4155611" cy="8273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Розкажи, які </a:t>
            </a:r>
            <a:r>
              <a:rPr lang="uk-UA" sz="2000" b="1" dirty="0">
                <a:solidFill>
                  <a:schemeClr val="bg1"/>
                </a:solidFill>
              </a:rPr>
              <a:t>природні явища характерні для </a:t>
            </a:r>
            <a:r>
              <a:rPr lang="uk-UA" sz="2000" b="1" dirty="0" smtClean="0">
                <a:solidFill>
                  <a:schemeClr val="bg1"/>
                </a:solidFill>
              </a:rPr>
              <a:t>кожної </a:t>
            </a:r>
            <a:r>
              <a:rPr lang="uk-UA" sz="2000" b="1" dirty="0">
                <a:solidFill>
                  <a:schemeClr val="bg1"/>
                </a:solidFill>
              </a:rPr>
              <a:t>пори року?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03" y="1426289"/>
            <a:ext cx="4128966" cy="471325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9" t="144" r="379" b="11021"/>
          <a:stretch/>
        </p:blipFill>
        <p:spPr>
          <a:xfrm>
            <a:off x="4955213" y="3088952"/>
            <a:ext cx="1826080" cy="138211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605" y="3088952"/>
            <a:ext cx="1124229" cy="159024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" t="1309" r="3061" b="3522"/>
          <a:stretch/>
        </p:blipFill>
        <p:spPr>
          <a:xfrm>
            <a:off x="8250759" y="4150969"/>
            <a:ext cx="1449361" cy="138634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5" name="Скругленный прямоугольник 14"/>
          <p:cNvSpPr/>
          <p:nvPr/>
        </p:nvSpPr>
        <p:spPr>
          <a:xfrm>
            <a:off x="5053185" y="5610423"/>
            <a:ext cx="5960492" cy="79212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Сьогодні на </a:t>
            </a:r>
            <a:r>
              <a:rPr lang="uk-UA" sz="2000" b="1" dirty="0" err="1" smtClean="0">
                <a:solidFill>
                  <a:schemeClr val="accent6">
                    <a:lumMod val="75000"/>
                  </a:schemeClr>
                </a:solidFill>
              </a:rPr>
              <a:t>уроці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 узагальнимо знання і вміння за темою «Людина і природа восени»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8144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100" y="494529"/>
            <a:ext cx="10038443" cy="7335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Застосовуємо знання щодня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54100" y="1271634"/>
            <a:ext cx="10005909" cy="68779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Поміркуй, що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корисного і цікавого ти відкрив/ла для себе, </a:t>
            </a:r>
            <a:endParaRPr lang="uk-UA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опанувавши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розділ про осінь?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54100" y="2023415"/>
            <a:ext cx="4671786" cy="871743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uk-UA" sz="2400" b="1" dirty="0" smtClean="0"/>
              <a:t>Назви </a:t>
            </a:r>
            <a:r>
              <a:rPr lang="uk-UA" sz="2400" b="1" dirty="0"/>
              <a:t>осінні </a:t>
            </a:r>
            <a:r>
              <a:rPr lang="uk-UA" sz="2400" b="1" dirty="0" smtClean="0"/>
              <a:t>місяці. </a:t>
            </a:r>
          </a:p>
          <a:p>
            <a:r>
              <a:rPr lang="uk-UA" sz="2400" b="1" dirty="0" smtClean="0"/>
              <a:t>На які періоди поділяють осінь?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425202" y="2026833"/>
            <a:ext cx="1805200" cy="59257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Листопад</a:t>
            </a:r>
            <a:endParaRPr lang="ru-RU" sz="28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814802" y="2023415"/>
            <a:ext cx="1805200" cy="59257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Вересень</a:t>
            </a:r>
            <a:r>
              <a:rPr lang="ru-RU" sz="2800" b="1" dirty="0"/>
              <a:t>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620002" y="2038161"/>
            <a:ext cx="1805200" cy="59257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Жовтень</a:t>
            </a:r>
            <a:endParaRPr lang="ru-RU" sz="28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67943" y="3006573"/>
            <a:ext cx="2553374" cy="58571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Золота осінь</a:t>
            </a:r>
            <a:endParaRPr lang="ru-RU" sz="2800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543" y="3749429"/>
            <a:ext cx="2996459" cy="187278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8302374" y="3004457"/>
            <a:ext cx="2265699" cy="58782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err="1"/>
              <a:t>Підзимок</a:t>
            </a:r>
            <a:r>
              <a:rPr lang="uk-UA" sz="2800" b="1" dirty="0"/>
              <a:t> </a:t>
            </a:r>
            <a:endParaRPr lang="ru-RU" sz="2800" b="1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304" y="3782087"/>
            <a:ext cx="2803705" cy="187278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3" r="723"/>
          <a:stretch/>
        </p:blipFill>
        <p:spPr>
          <a:xfrm>
            <a:off x="986609" y="3749429"/>
            <a:ext cx="2959290" cy="187278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1317171" y="3004457"/>
            <a:ext cx="2340430" cy="587829"/>
          </a:xfrm>
          <a:prstGeom prst="roundRect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Рання осінь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62344428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5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099" y="1354595"/>
            <a:ext cx="10038444" cy="78112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2.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Прочитай, вибери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й поясни,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що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НЕ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належить до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природних явищ. </a:t>
            </a:r>
            <a:endParaRPr lang="uk-UA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Які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з природних явищ бувають тільки восени?  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22991" y="2262418"/>
            <a:ext cx="1589605" cy="59629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Дощ </a:t>
            </a:r>
            <a:endParaRPr lang="ru-RU" sz="28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21913" y="2330568"/>
            <a:ext cx="1589605" cy="5597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Вітер </a:t>
            </a:r>
            <a:endParaRPr lang="ru-RU" sz="28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29706" y="2983454"/>
            <a:ext cx="2847659" cy="94918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Рух </a:t>
            </a:r>
            <a:r>
              <a:rPr lang="uk-UA" sz="2800" b="1" dirty="0" smtClean="0"/>
              <a:t>транспорту на дорозі</a:t>
            </a:r>
            <a:endParaRPr lang="ru-RU" sz="28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190820" y="2299012"/>
            <a:ext cx="1999920" cy="5493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Вересень</a:t>
            </a:r>
            <a:endParaRPr lang="ru-RU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56182" y="2288645"/>
            <a:ext cx="1730149" cy="5597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Хмари</a:t>
            </a:r>
            <a:endParaRPr lang="ru-RU" sz="28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72758" y="2299013"/>
            <a:ext cx="2033628" cy="54933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Листопад</a:t>
            </a:r>
            <a:endParaRPr lang="ru-RU" sz="28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022772" y="2930548"/>
            <a:ext cx="2819400" cy="79895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Рух Сонця на небосхилі</a:t>
            </a:r>
            <a:endParaRPr lang="ru-RU" sz="2800" b="1" dirty="0"/>
          </a:p>
        </p:txBody>
      </p:sp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54100" y="494529"/>
            <a:ext cx="10038443" cy="7335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Застосовуємо знання щодня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302472" y="2923981"/>
            <a:ext cx="2818092" cy="8991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Відліт птахів у вирій </a:t>
            </a:r>
            <a:endParaRPr lang="ru-RU" sz="2800" b="1" dirty="0"/>
          </a:p>
        </p:txBody>
      </p:sp>
      <p:pic>
        <p:nvPicPr>
          <p:cNvPr id="7170" name="Picture 2" descr="✓Осінні явища природ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571" y="3823117"/>
            <a:ext cx="2694668" cy="179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Добовий рух Землі - Природознавство. 4 клас. Жарко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564" y="4431794"/>
            <a:ext cx="435292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Через територію Шацького нацпарку щороку мігрують 80 тисяч птахів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6094"/>
          <a:stretch/>
        </p:blipFill>
        <p:spPr bwMode="auto">
          <a:xfrm>
            <a:off x="627559" y="3934769"/>
            <a:ext cx="3301168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07137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54100" y="494529"/>
            <a:ext cx="10038443" cy="7335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Застосовуємо знання щодня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054101" y="1412869"/>
            <a:ext cx="5662385" cy="127342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 smtClean="0">
                <a:solidFill>
                  <a:schemeClr val="bg1"/>
                </a:solidFill>
              </a:rPr>
              <a:t>3. </a:t>
            </a:r>
            <a:r>
              <a:rPr lang="ru-RU" sz="2800" dirty="0">
                <a:solidFill>
                  <a:schemeClr val="bg1"/>
                </a:solidFill>
              </a:rPr>
              <a:t>Як </a:t>
            </a:r>
            <a:r>
              <a:rPr lang="ru-RU" sz="2800" dirty="0" err="1">
                <a:solidFill>
                  <a:schemeClr val="bg1"/>
                </a:solidFill>
              </a:rPr>
              <a:t>говорять</a:t>
            </a:r>
            <a:r>
              <a:rPr lang="ru-RU" sz="2800" dirty="0">
                <a:solidFill>
                  <a:schemeClr val="bg1"/>
                </a:solidFill>
              </a:rPr>
              <a:t> про стан неба, коли </a:t>
            </a:r>
            <a:r>
              <a:rPr lang="ru-RU" sz="2800" dirty="0" err="1">
                <a:solidFill>
                  <a:schemeClr val="bg1"/>
                </a:solidFill>
              </a:rPr>
              <a:t>воно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суцільно</a:t>
            </a:r>
            <a:r>
              <a:rPr lang="ru-RU" sz="2800" dirty="0">
                <a:solidFill>
                  <a:schemeClr val="bg1"/>
                </a:solidFill>
              </a:rPr>
              <a:t> (</a:t>
            </a:r>
            <a:r>
              <a:rPr lang="ru-RU" sz="2800" dirty="0" err="1">
                <a:solidFill>
                  <a:schemeClr val="bg1"/>
                </a:solidFill>
              </a:rPr>
              <a:t>повністю</a:t>
            </a:r>
            <a:r>
              <a:rPr lang="ru-RU" sz="2800" dirty="0">
                <a:solidFill>
                  <a:schemeClr val="bg1"/>
                </a:solidFill>
              </a:rPr>
              <a:t>) </a:t>
            </a:r>
            <a:r>
              <a:rPr lang="ru-RU" sz="2800" dirty="0" err="1">
                <a:solidFill>
                  <a:schemeClr val="bg1"/>
                </a:solidFill>
              </a:rPr>
              <a:t>вкрите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хмарами</a:t>
            </a:r>
            <a:r>
              <a:rPr lang="ru-RU" sz="2800" dirty="0">
                <a:solidFill>
                  <a:schemeClr val="bg1"/>
                </a:solidFill>
              </a:rPr>
              <a:t>?</a:t>
            </a:r>
            <a:endParaRPr lang="uk-UA" sz="2800" dirty="0">
              <a:solidFill>
                <a:schemeClr val="bg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8253934" y="1381654"/>
            <a:ext cx="1436914" cy="49287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ясно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424057" y="1874534"/>
            <a:ext cx="1436914" cy="5203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err="1" smtClean="0">
                <a:solidFill>
                  <a:schemeClr val="bg1"/>
                </a:solidFill>
              </a:rPr>
              <a:t>хмарно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9225325" y="1863647"/>
            <a:ext cx="1867218" cy="53120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похмуро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8200411" y="2514959"/>
            <a:ext cx="1640276" cy="4677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Дощ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9272818" y="3069771"/>
            <a:ext cx="1819725" cy="5398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Хмара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54100" y="2856391"/>
            <a:ext cx="5662386" cy="97130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 smtClean="0">
                <a:solidFill>
                  <a:schemeClr val="bg1"/>
                </a:solidFill>
              </a:rPr>
              <a:t>4. </a:t>
            </a:r>
            <a:r>
              <a:rPr lang="ru-RU" sz="2800" dirty="0">
                <a:solidFill>
                  <a:schemeClr val="bg1"/>
                </a:solidFill>
              </a:rPr>
              <a:t>Рух </a:t>
            </a:r>
            <a:r>
              <a:rPr lang="ru-RU" sz="2800" dirty="0" err="1">
                <a:solidFill>
                  <a:schemeClr val="bg1"/>
                </a:solidFill>
              </a:rPr>
              <a:t>повітря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вздовж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поверхні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Землі</a:t>
            </a:r>
            <a:r>
              <a:rPr lang="ru-RU" sz="2800" dirty="0">
                <a:solidFill>
                  <a:schemeClr val="bg1"/>
                </a:solidFill>
              </a:rPr>
              <a:t> - </a:t>
            </a:r>
            <a:r>
              <a:rPr lang="ru-RU" sz="2800" dirty="0" err="1">
                <a:solidFill>
                  <a:schemeClr val="bg1"/>
                </a:solidFill>
              </a:rPr>
              <a:t>це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...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344071" y="3069771"/>
            <a:ext cx="1819725" cy="54454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Вітер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54100" y="4057892"/>
            <a:ext cx="5662386" cy="97130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 smtClean="0">
                <a:solidFill>
                  <a:schemeClr val="bg1"/>
                </a:solidFill>
              </a:rPr>
              <a:t>5. </a:t>
            </a:r>
            <a:r>
              <a:rPr lang="ru-RU" sz="2800" dirty="0" err="1"/>
              <a:t>Яким</a:t>
            </a:r>
            <a:r>
              <a:rPr lang="ru-RU" sz="2800" dirty="0"/>
              <a:t> знаком </a:t>
            </a:r>
            <a:r>
              <a:rPr lang="ru-RU" sz="2800" dirty="0" err="1"/>
              <a:t>позначають</a:t>
            </a:r>
            <a:r>
              <a:rPr lang="ru-RU" sz="2800" dirty="0"/>
              <a:t> </a:t>
            </a:r>
            <a:r>
              <a:rPr lang="ru-RU" sz="2800" dirty="0" err="1"/>
              <a:t>градуси</a:t>
            </a:r>
            <a:r>
              <a:rPr lang="ru-RU" sz="2800" dirty="0"/>
              <a:t> морозу на </a:t>
            </a:r>
            <a:r>
              <a:rPr lang="ru-RU" sz="2800" dirty="0" err="1"/>
              <a:t>термометрі</a:t>
            </a:r>
            <a:r>
              <a:rPr lang="ru-RU" sz="2800" dirty="0"/>
              <a:t>?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253934" y="4543546"/>
            <a:ext cx="826186" cy="4677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+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163796" y="4471421"/>
            <a:ext cx="909863" cy="5398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&lt;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623021" y="3926872"/>
            <a:ext cx="914197" cy="54454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 – 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66477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1D58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1D58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1D58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54100" y="494529"/>
            <a:ext cx="10038443" cy="7335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Застосовуємо знання щодня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2 клас\4 ЯДС\1 Грущинська\2 Людина і природа восени\№036 Застосовуємо знання щодня. Як учинити правильно\2024-11-21_1442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" t="1129" r="708" b="1870"/>
          <a:stretch/>
        </p:blipFill>
        <p:spPr bwMode="auto">
          <a:xfrm>
            <a:off x="5268685" y="1362672"/>
            <a:ext cx="5783314" cy="440278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1054100" y="1354596"/>
            <a:ext cx="4214586" cy="170429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6. Розв’яжи завдання для грибника. У кошику 13 грибів. Чи є серед них отруйні? Скільки їх?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268685" y="3156857"/>
            <a:ext cx="1417575" cy="40798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Боровик 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923316" y="3156080"/>
            <a:ext cx="1848756" cy="40798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Підосичник 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8913585" y="3156857"/>
            <a:ext cx="2138415" cy="40798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Бліда поганка 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7424057" y="5326011"/>
            <a:ext cx="1659754" cy="40798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Сироїжка 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9350828" y="5279373"/>
            <a:ext cx="1567543" cy="40798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Мухомор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67014" y="3541825"/>
            <a:ext cx="4214585" cy="61651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Бліда поганка і мухомор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5883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100" y="1340508"/>
            <a:ext cx="5412799" cy="60803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7.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Які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із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вказаних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птахів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-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перелітні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?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62890" y="3662001"/>
            <a:ext cx="1410901" cy="47125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Зозулі</a:t>
            </a:r>
            <a:endParaRPr lang="ru-RU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" r="9317"/>
          <a:stretch/>
        </p:blipFill>
        <p:spPr>
          <a:xfrm>
            <a:off x="1054100" y="2142873"/>
            <a:ext cx="2231704" cy="178656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916" y="1340508"/>
            <a:ext cx="1676400" cy="227573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791" y="4115734"/>
            <a:ext cx="1390637" cy="2088651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6" name="Прямоугольник 5"/>
          <p:cNvSpPr/>
          <p:nvPr/>
        </p:nvSpPr>
        <p:spPr>
          <a:xfrm>
            <a:off x="1194207" y="3905963"/>
            <a:ext cx="1951487" cy="51157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Лелеки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382007" y="5595257"/>
            <a:ext cx="1710536" cy="60254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Шпаки</a:t>
            </a:r>
            <a:endParaRPr lang="ru-RU" sz="28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054100" y="494529"/>
            <a:ext cx="10038443" cy="7335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Застосовуємо знання щодня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1060"/>
          <a:stretch/>
        </p:blipFill>
        <p:spPr>
          <a:xfrm>
            <a:off x="1297736" y="4621469"/>
            <a:ext cx="1988068" cy="167645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Прямоугольник 20"/>
          <p:cNvSpPr/>
          <p:nvPr/>
        </p:nvSpPr>
        <p:spPr>
          <a:xfrm>
            <a:off x="2462214" y="5846382"/>
            <a:ext cx="1647179" cy="56817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Ластівки</a:t>
            </a:r>
            <a:endParaRPr lang="ru-RU" sz="2800" b="1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8" r="1508"/>
          <a:stretch/>
        </p:blipFill>
        <p:spPr>
          <a:xfrm>
            <a:off x="9013373" y="1644525"/>
            <a:ext cx="2275146" cy="178136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3" t="2313" r="20449"/>
          <a:stretch/>
        </p:blipFill>
        <p:spPr>
          <a:xfrm>
            <a:off x="4384400" y="4650807"/>
            <a:ext cx="1948482" cy="154699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Прямоугольник 23"/>
          <p:cNvSpPr/>
          <p:nvPr/>
        </p:nvSpPr>
        <p:spPr>
          <a:xfrm>
            <a:off x="5877259" y="5891277"/>
            <a:ext cx="1553378" cy="4840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Синиці</a:t>
            </a:r>
            <a:endParaRPr lang="ru-RU" sz="28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9631962" y="3547362"/>
            <a:ext cx="1636194" cy="53360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Горобці</a:t>
            </a:r>
            <a:endParaRPr lang="ru-RU" sz="2800" b="1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" t="3857" r="18877" b="1754"/>
          <a:stretch/>
        </p:blipFill>
        <p:spPr>
          <a:xfrm>
            <a:off x="3595384" y="2143517"/>
            <a:ext cx="2594731" cy="177978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7" name="Прямоугольник 26"/>
          <p:cNvSpPr/>
          <p:nvPr/>
        </p:nvSpPr>
        <p:spPr>
          <a:xfrm>
            <a:off x="4054707" y="3873306"/>
            <a:ext cx="1676084" cy="5212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Ворони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37832987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560</Words>
  <Application>Microsoft Office PowerPoint</Application>
  <PresentationFormat>Произвольный</PresentationFormat>
  <Paragraphs>187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Емоційне налаштування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Рефлексія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77</cp:revision>
  <dcterms:created xsi:type="dcterms:W3CDTF">2018-01-05T16:38:53Z</dcterms:created>
  <dcterms:modified xsi:type="dcterms:W3CDTF">2024-11-25T15:22:10Z</dcterms:modified>
</cp:coreProperties>
</file>