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653" r:id="rId3"/>
    <p:sldId id="654" r:id="rId4"/>
    <p:sldId id="655" r:id="rId5"/>
    <p:sldId id="631" r:id="rId6"/>
    <p:sldId id="608" r:id="rId7"/>
    <p:sldId id="656" r:id="rId8"/>
    <p:sldId id="528" r:id="rId9"/>
    <p:sldId id="651" r:id="rId10"/>
    <p:sldId id="65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53"/>
            <p14:sldId id="654"/>
            <p14:sldId id="655"/>
            <p14:sldId id="631"/>
            <p14:sldId id="608"/>
            <p14:sldId id="656"/>
            <p14:sldId id="528"/>
            <p14:sldId id="651"/>
            <p14:sldId id="65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F3"/>
    <a:srgbClr val="0D0D0D"/>
    <a:srgbClr val="C6109F"/>
    <a:srgbClr val="295FFF"/>
    <a:srgbClr val="FF3131"/>
    <a:srgbClr val="2F3242"/>
    <a:srgbClr val="FFFF00"/>
    <a:srgbClr val="1694E9"/>
    <a:srgbClr val="9E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6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 </a:t>
          </a:r>
          <a:endParaRPr lang="ru-RU" sz="3200" b="1" dirty="0"/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35A30DEF-5098-4C39-A2FC-9B98C57788D1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Робота з </a:t>
          </a:r>
          <a:r>
            <a:rPr lang="uk-UA" sz="3200" b="1" dirty="0" err="1" smtClean="0">
              <a:solidFill>
                <a:schemeClr val="bg1"/>
              </a:solidFill>
            </a:rPr>
            <a:t>геометрич</a:t>
          </a:r>
          <a:r>
            <a:rPr lang="uk-UA" sz="3200" b="1" dirty="0" smtClean="0">
              <a:solidFill>
                <a:schemeClr val="bg1"/>
              </a:solidFill>
            </a:rPr>
            <a:t>-ним матеріалом</a:t>
          </a:r>
          <a:endParaRPr lang="ru-RU" sz="3200" b="1" dirty="0">
            <a:solidFill>
              <a:schemeClr val="bg1"/>
            </a:solidFill>
          </a:endParaRPr>
        </a:p>
      </dgm:t>
    </dgm:pt>
    <dgm:pt modelId="{9690561A-B96A-49B9-9AF3-C4D2671D095D}" type="parTrans" cxnId="{42B06A8E-5439-4D54-BF6B-710080135707}">
      <dgm:prSet/>
      <dgm:spPr/>
      <dgm:t>
        <a:bodyPr/>
        <a:lstStyle/>
        <a:p>
          <a:endParaRPr lang="ru-RU"/>
        </a:p>
      </dgm:t>
    </dgm:pt>
    <dgm:pt modelId="{5DC4AFC8-51DD-4CCA-B5B9-04F67FF1D6FA}" type="sibTrans" cxnId="{42B06A8E-5439-4D54-BF6B-710080135707}">
      <dgm:prSet/>
      <dgm:spPr/>
      <dgm:t>
        <a:bodyPr/>
        <a:lstStyle/>
        <a:p>
          <a:endParaRPr lang="ru-RU"/>
        </a:p>
      </dgm:t>
    </dgm:pt>
    <dgm:pt modelId="{EA342F79-4AF5-4D3A-AB9C-E2A64AE51A9C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Вирази з дужками</a:t>
          </a:r>
          <a:endParaRPr lang="ru-RU" sz="3200" dirty="0">
            <a:solidFill>
              <a:schemeClr val="bg1"/>
            </a:solidFill>
          </a:endParaRPr>
        </a:p>
      </dgm:t>
    </dgm:pt>
    <dgm:pt modelId="{F890C559-CD59-4BF4-943D-6ED9B35161F8}" type="parTrans" cxnId="{0C9F55BF-D503-4054-B296-225E2A573A36}">
      <dgm:prSet/>
      <dgm:spPr/>
      <dgm:t>
        <a:bodyPr/>
        <a:lstStyle/>
        <a:p>
          <a:endParaRPr lang="ru-RU"/>
        </a:p>
      </dgm:t>
    </dgm:pt>
    <dgm:pt modelId="{7571B5A1-B8DB-4720-AD6E-2FD3D4FD0B16}" type="sibTrans" cxnId="{0C9F55BF-D503-4054-B296-225E2A573A3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B5C5F16-7FD3-4B44-94D9-1EBE9F39A2DF}" type="pres">
      <dgm:prSet presAssocID="{EA342F79-4AF5-4D3A-AB9C-E2A64AE51A9C}" presName="node" presStyleLbl="node1" presStyleIdx="1" presStyleCnt="4" custLinFactX="100721" custLinFactNeighborX="200000" custLinFactNeighborY="-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494B2-C04F-4E1A-9CF9-CCE31F1BC234}" type="pres">
      <dgm:prSet presAssocID="{7571B5A1-B8DB-4720-AD6E-2FD3D4FD0B16}" presName="sibTrans" presStyleCnt="0"/>
      <dgm:spPr/>
    </dgm:pt>
    <dgm:pt modelId="{74B25163-4895-40AC-9024-595BFDBFC9D3}" type="pres">
      <dgm:prSet presAssocID="{864805AA-88F6-4A3C-93F4-4B09AB422F89}" presName="node" presStyleLbl="node1" presStyleIdx="2" presStyleCnt="4" custScaleX="104007" custLinFactX="-97938" custLinFactNeighborX="-100000" custLinFactNeighborY="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28C9D-1DF9-4ACF-A627-73C0D6F1FAB1}" type="pres">
      <dgm:prSet presAssocID="{A492715F-516D-4451-A8F1-CD5252CC1F5D}" presName="sibTrans" presStyleCnt="0"/>
      <dgm:spPr/>
    </dgm:pt>
    <dgm:pt modelId="{3DDF2E0C-2C34-4576-8695-4E9DA379CA3F}" type="pres">
      <dgm:prSet presAssocID="{35A30DEF-5098-4C39-A2FC-9B98C57788D1}" presName="node" presStyleLbl="node1" presStyleIdx="3" presStyleCnt="4" custScaleX="112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C5219-B810-4C38-96C0-9583092E1BC0}" type="presOf" srcId="{EA342F79-4AF5-4D3A-AB9C-E2A64AE51A9C}" destId="{8B5C5F16-7FD3-4B44-94D9-1EBE9F39A2DF}" srcOrd="0" destOrd="0" presId="urn:microsoft.com/office/officeart/2005/8/layout/hList6"/>
    <dgm:cxn modelId="{15D1F39D-DC4F-4EA2-90F3-D5D4FDB84062}" type="presOf" srcId="{289AA968-9F58-4A6E-B11C-582CA574AD65}" destId="{6408D3F1-0C0E-4F5D-B5D5-053E6D4B4C50}" srcOrd="0" destOrd="0" presId="urn:microsoft.com/office/officeart/2005/8/layout/hList6"/>
    <dgm:cxn modelId="{504B6D21-1DD7-49EE-92F1-8B2825B633C7}" type="presOf" srcId="{35A30DEF-5098-4C39-A2FC-9B98C57788D1}" destId="{3DDF2E0C-2C34-4576-8695-4E9DA379CA3F}" srcOrd="0" destOrd="0" presId="urn:microsoft.com/office/officeart/2005/8/layout/hList6"/>
    <dgm:cxn modelId="{0C9F55BF-D503-4054-B296-225E2A573A36}" srcId="{289AA968-9F58-4A6E-B11C-582CA574AD65}" destId="{EA342F79-4AF5-4D3A-AB9C-E2A64AE51A9C}" srcOrd="1" destOrd="0" parTransId="{F890C559-CD59-4BF4-943D-6ED9B35161F8}" sibTransId="{7571B5A1-B8DB-4720-AD6E-2FD3D4FD0B16}"/>
    <dgm:cxn modelId="{36EE06CB-6F9A-456D-8285-0C0B33F85E03}" srcId="{289AA968-9F58-4A6E-B11C-582CA574AD65}" destId="{864805AA-88F6-4A3C-93F4-4B09AB422F89}" srcOrd="2" destOrd="0" parTransId="{378242A1-173F-473A-BC39-914572792538}" sibTransId="{A492715F-516D-4451-A8F1-CD5252CC1F5D}"/>
    <dgm:cxn modelId="{42B06A8E-5439-4D54-BF6B-710080135707}" srcId="{289AA968-9F58-4A6E-B11C-582CA574AD65}" destId="{35A30DEF-5098-4C39-A2FC-9B98C57788D1}" srcOrd="3" destOrd="0" parTransId="{9690561A-B96A-49B9-9AF3-C4D2671D095D}" sibTransId="{5DC4AFC8-51DD-4CCA-B5B9-04F67FF1D6FA}"/>
    <dgm:cxn modelId="{B4A8DE5C-7F37-407F-8CA0-356265A65F92}" type="presOf" srcId="{864805AA-88F6-4A3C-93F4-4B09AB422F89}" destId="{74B25163-4895-40AC-9024-595BFDBFC9D3}" srcOrd="0" destOrd="0" presId="urn:microsoft.com/office/officeart/2005/8/layout/hList6"/>
    <dgm:cxn modelId="{692A7996-21AD-441D-B996-84C4D89C0423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37C3453E-475A-4A96-BE99-98228876ABBE}" type="presParOf" srcId="{6408D3F1-0C0E-4F5D-B5D5-053E6D4B4C50}" destId="{783C5BBC-E083-4F12-B4A9-616A8F9530EC}" srcOrd="0" destOrd="0" presId="urn:microsoft.com/office/officeart/2005/8/layout/hList6"/>
    <dgm:cxn modelId="{C868FAA9-8E77-4914-AE19-9EE618F97693}" type="presParOf" srcId="{6408D3F1-0C0E-4F5D-B5D5-053E6D4B4C50}" destId="{903EF99B-E600-4B60-96C8-658D7EF2F880}" srcOrd="1" destOrd="0" presId="urn:microsoft.com/office/officeart/2005/8/layout/hList6"/>
    <dgm:cxn modelId="{553423D0-3651-469A-BCDE-BCCF106BA99D}" type="presParOf" srcId="{6408D3F1-0C0E-4F5D-B5D5-053E6D4B4C50}" destId="{8B5C5F16-7FD3-4B44-94D9-1EBE9F39A2DF}" srcOrd="2" destOrd="0" presId="urn:microsoft.com/office/officeart/2005/8/layout/hList6"/>
    <dgm:cxn modelId="{AF73BB82-CAEB-43F8-941B-4DCB94AC3109}" type="presParOf" srcId="{6408D3F1-0C0E-4F5D-B5D5-053E6D4B4C50}" destId="{1F0494B2-C04F-4E1A-9CF9-CCE31F1BC234}" srcOrd="3" destOrd="0" presId="urn:microsoft.com/office/officeart/2005/8/layout/hList6"/>
    <dgm:cxn modelId="{0A874281-4DC2-4F3E-89BC-715E347887CC}" type="presParOf" srcId="{6408D3F1-0C0E-4F5D-B5D5-053E6D4B4C50}" destId="{74B25163-4895-40AC-9024-595BFDBFC9D3}" srcOrd="4" destOrd="0" presId="urn:microsoft.com/office/officeart/2005/8/layout/hList6"/>
    <dgm:cxn modelId="{F9904CC7-6307-4D9C-B8EE-11CDEC56FAE3}" type="presParOf" srcId="{6408D3F1-0C0E-4F5D-B5D5-053E6D4B4C50}" destId="{66F28C9D-1DF9-4ACF-A627-73C0D6F1FAB1}" srcOrd="5" destOrd="0" presId="urn:microsoft.com/office/officeart/2005/8/layout/hList6"/>
    <dgm:cxn modelId="{EA1688E5-4622-4357-903B-988571454AE8}" type="presParOf" srcId="{6408D3F1-0C0E-4F5D-B5D5-053E6D4B4C50}" destId="{3DDF2E0C-2C34-4576-8695-4E9DA379CA3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36051" y="1136979"/>
          <a:ext cx="4272497" cy="199853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929" y="854498"/>
        <a:ext cx="1998537" cy="2563499"/>
      </dsp:txXfrm>
    </dsp:sp>
    <dsp:sp modelId="{8B5C5F16-7FD3-4B44-94D9-1EBE9F39A2DF}">
      <dsp:nvSpPr>
        <dsp:cNvPr id="0" name=""/>
        <dsp:cNvSpPr/>
      </dsp:nvSpPr>
      <dsp:spPr>
        <a:xfrm rot="16200000">
          <a:off x="4356022" y="839406"/>
          <a:ext cx="4272497" cy="2593684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Вирази з дужками</a:t>
          </a:r>
          <a:endParaRPr lang="ru-RU" sz="3200" kern="1200" dirty="0">
            <a:solidFill>
              <a:schemeClr val="bg1"/>
            </a:solidFill>
          </a:endParaRPr>
        </a:p>
      </dsp:txBody>
      <dsp:txXfrm rot="5400000">
        <a:off x="5195429" y="854498"/>
        <a:ext cx="2593684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460031" y="787441"/>
          <a:ext cx="4272497" cy="269761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endParaRPr lang="ru-RU" sz="3200" b="1" kern="1200" dirty="0"/>
        </a:p>
      </dsp:txBody>
      <dsp:txXfrm rot="5400000">
        <a:off x="2247473" y="854498"/>
        <a:ext cx="2697613" cy="2563499"/>
      </dsp:txXfrm>
    </dsp:sp>
    <dsp:sp modelId="{3DDF2E0C-2C34-4576-8695-4E9DA379CA3F}">
      <dsp:nvSpPr>
        <dsp:cNvPr id="0" name=""/>
        <dsp:cNvSpPr/>
      </dsp:nvSpPr>
      <dsp:spPr>
        <a:xfrm rot="16200000">
          <a:off x="7193214" y="681126"/>
          <a:ext cx="4272497" cy="2910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Робота з </a:t>
          </a:r>
          <a:r>
            <a:rPr lang="uk-UA" sz="3200" b="1" kern="1200" dirty="0" err="1" smtClean="0">
              <a:solidFill>
                <a:schemeClr val="bg1"/>
              </a:solidFill>
            </a:rPr>
            <a:t>геометрич</a:t>
          </a:r>
          <a:r>
            <a:rPr lang="uk-UA" sz="3200" b="1" kern="1200" dirty="0" smtClean="0">
              <a:solidFill>
                <a:schemeClr val="bg1"/>
              </a:solidFill>
            </a:rPr>
            <a:t>-ним матеріалом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74341" y="854498"/>
        <a:ext cx="291024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167" y="4062444"/>
            <a:ext cx="9937768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Вирази </a:t>
            </a:r>
            <a:r>
              <a:rPr lang="uk-UA" sz="4800" b="1" dirty="0" smtClean="0">
                <a:solidFill>
                  <a:srgbClr val="7030A0"/>
                </a:solidFill>
              </a:rPr>
              <a:t>з </a:t>
            </a:r>
            <a:r>
              <a:rPr lang="uk-UA" sz="4800" b="1" dirty="0">
                <a:solidFill>
                  <a:srgbClr val="7030A0"/>
                </a:solidFill>
              </a:rPr>
              <a:t>дужками. Розв’язування задач. Складання виразу до задач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945D2E-25EB-426C-9BAA-BA37DD6E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285" y="1033960"/>
            <a:ext cx="2480116" cy="260516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18431" y="1299352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3254" y="494529"/>
            <a:ext cx="10349461" cy="67704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7902" y="1230153"/>
            <a:ext cx="7653778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5139651"/>
            <a:ext cx="1752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" y="2828094"/>
            <a:ext cx="1209563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3" y="2731243"/>
            <a:ext cx="1324930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8" y="2668330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5529" y="2694784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8322" y="2815292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5108308"/>
            <a:ext cx="1703725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5084131"/>
            <a:ext cx="24126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5063579"/>
            <a:ext cx="1699089" cy="830997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5084131"/>
            <a:ext cx="161200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360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59846" y="627050"/>
            <a:ext cx="8884144" cy="860227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</a:t>
            </a:r>
            <a:r>
              <a:rPr lang="uk-UA" sz="4000" b="1" smtClean="0">
                <a:solidFill>
                  <a:schemeClr val="bg1"/>
                </a:solidFill>
              </a:rPr>
              <a:t>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1399374" y="2251967"/>
            <a:ext cx="5997998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Пролунав уже дзвінок,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Починається урок!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 </a:t>
            </a:r>
            <a:r>
              <a:rPr lang="uk-UA" sz="3600" b="1" dirty="0" err="1">
                <a:solidFill>
                  <a:srgbClr val="7030A0"/>
                </a:solidFill>
              </a:rPr>
              <a:t>уроці</a:t>
            </a:r>
            <a:r>
              <a:rPr lang="uk-UA" sz="3600" b="1" dirty="0">
                <a:solidFill>
                  <a:srgbClr val="7030A0"/>
                </a:solidFill>
              </a:rPr>
              <a:t> не куняй —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Математику вивчай!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8910693-AAD2-482B-AB87-C17123DDA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6" t="17446" r="5490" b="7448"/>
          <a:stretch/>
        </p:blipFill>
        <p:spPr>
          <a:xfrm>
            <a:off x="7909656" y="2213928"/>
            <a:ext cx="2534333" cy="262996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6986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6434" y="405931"/>
            <a:ext cx="10382491" cy="69978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3792" y="1324164"/>
            <a:ext cx="4297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1800" y="2160057"/>
            <a:ext cx="383587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4530" y="2868355"/>
            <a:ext cx="385280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452" y="3633929"/>
            <a:ext cx="547386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923" y="4470554"/>
            <a:ext cx="4564048" cy="578882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1639" y="5271766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35" y="1083569"/>
            <a:ext cx="958671" cy="16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" y="1111519"/>
            <a:ext cx="1088019" cy="18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306528" y="2210727"/>
            <a:ext cx="1151741" cy="1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885" y="3273990"/>
            <a:ext cx="1232796" cy="1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721612" y="3959603"/>
            <a:ext cx="1313761" cy="17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93896745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2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9407424" y="1638159"/>
            <a:ext cx="1873848" cy="349282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9A42FDD-4F16-46FF-B3A9-085995CAF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63" t="402" r="7143" b="50798"/>
          <a:stretch/>
        </p:blipFill>
        <p:spPr>
          <a:xfrm>
            <a:off x="2139367" y="1162970"/>
            <a:ext cx="927456" cy="1347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DF4584-4C2E-483D-A3B9-9786A63F59C2}"/>
              </a:ext>
            </a:extLst>
          </p:cNvPr>
          <p:cNvSpPr txBox="1"/>
          <p:nvPr/>
        </p:nvSpPr>
        <p:spPr>
          <a:xfrm>
            <a:off x="485323" y="1567012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FF0000"/>
                </a:solidFill>
              </a:rPr>
              <a:t>54-4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6C8C1B-9DBF-446B-8F05-5CEFD490EBCB}"/>
              </a:ext>
            </a:extLst>
          </p:cNvPr>
          <p:cNvSpPr txBox="1"/>
          <p:nvPr/>
        </p:nvSpPr>
        <p:spPr>
          <a:xfrm>
            <a:off x="2209573" y="1567012"/>
            <a:ext cx="100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50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C4A5CC0-4B4E-4FD6-B640-0EF082F4F933}"/>
              </a:ext>
            </a:extLst>
          </p:cNvPr>
          <p:cNvSpPr txBox="1"/>
          <p:nvPr/>
        </p:nvSpPr>
        <p:spPr>
          <a:xfrm>
            <a:off x="3490899" y="1567011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FF0000"/>
                </a:solidFill>
              </a:rPr>
              <a:t>57-7 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2259BF28-7A1D-45FB-8EEC-CA5ED269C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63" t="402" r="7143" b="50798"/>
          <a:stretch/>
        </p:blipFill>
        <p:spPr>
          <a:xfrm>
            <a:off x="4994070" y="1162970"/>
            <a:ext cx="927456" cy="134701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255573C-C132-4534-8F2A-96E8ECCAC6A0}"/>
              </a:ext>
            </a:extLst>
          </p:cNvPr>
          <p:cNvSpPr txBox="1"/>
          <p:nvPr/>
        </p:nvSpPr>
        <p:spPr>
          <a:xfrm>
            <a:off x="5064276" y="1567012"/>
            <a:ext cx="100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50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9E372329-3EBD-4083-9276-5EA0E567D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63" t="402" r="7143" b="50798"/>
          <a:stretch/>
        </p:blipFill>
        <p:spPr>
          <a:xfrm>
            <a:off x="8058096" y="1162970"/>
            <a:ext cx="927456" cy="134701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4C44523-D500-45A7-8820-61D6A6884673}"/>
              </a:ext>
            </a:extLst>
          </p:cNvPr>
          <p:cNvSpPr txBox="1"/>
          <p:nvPr/>
        </p:nvSpPr>
        <p:spPr>
          <a:xfrm>
            <a:off x="8128302" y="1567012"/>
            <a:ext cx="100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D83F1C2-50B3-48A4-A7A3-4BF27BC25F8F}"/>
              </a:ext>
            </a:extLst>
          </p:cNvPr>
          <p:cNvSpPr txBox="1"/>
          <p:nvPr/>
        </p:nvSpPr>
        <p:spPr>
          <a:xfrm>
            <a:off x="6223272" y="1567011"/>
            <a:ext cx="183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FF0000"/>
                </a:solidFill>
              </a:rPr>
              <a:t>10+40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24A448F-BBCE-4EBF-A8B6-020840B0BBE9}"/>
              </a:ext>
            </a:extLst>
          </p:cNvPr>
          <p:cNvSpPr txBox="1"/>
          <p:nvPr/>
        </p:nvSpPr>
        <p:spPr>
          <a:xfrm>
            <a:off x="485323" y="3271771"/>
            <a:ext cx="1724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B050"/>
                </a:solidFill>
              </a:rPr>
              <a:t>57-20</a:t>
            </a:r>
            <a:r>
              <a:rPr lang="uk-UA" sz="4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956AEE4-35CD-4DCD-B4D5-A0132903170C}"/>
              </a:ext>
            </a:extLst>
          </p:cNvPr>
          <p:cNvSpPr txBox="1"/>
          <p:nvPr/>
        </p:nvSpPr>
        <p:spPr>
          <a:xfrm>
            <a:off x="3490898" y="3271770"/>
            <a:ext cx="15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B050"/>
                </a:solidFill>
              </a:rPr>
              <a:t>33+4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76B8719-967B-4759-BC9D-1114FC25DE97}"/>
              </a:ext>
            </a:extLst>
          </p:cNvPr>
          <p:cNvSpPr txBox="1"/>
          <p:nvPr/>
        </p:nvSpPr>
        <p:spPr>
          <a:xfrm>
            <a:off x="6433824" y="3271770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B050"/>
                </a:solidFill>
              </a:rPr>
              <a:t>40-3</a:t>
            </a:r>
            <a:r>
              <a:rPr lang="uk-UA" sz="4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B674F97-021E-4DCF-9966-D6E3BFD68757}"/>
              </a:ext>
            </a:extLst>
          </p:cNvPr>
          <p:cNvSpPr txBox="1"/>
          <p:nvPr/>
        </p:nvSpPr>
        <p:spPr>
          <a:xfrm>
            <a:off x="486569" y="4840371"/>
            <a:ext cx="2113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7030A0"/>
                </a:solidFill>
              </a:rPr>
              <a:t>100-30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EB35588-8544-480D-8B2F-A40EAA3A3F4E}"/>
              </a:ext>
            </a:extLst>
          </p:cNvPr>
          <p:cNvSpPr txBox="1"/>
          <p:nvPr/>
        </p:nvSpPr>
        <p:spPr>
          <a:xfrm>
            <a:off x="3660570" y="4840371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7030A0"/>
                </a:solidFill>
              </a:rPr>
              <a:t>72-2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8499B37-5982-45E4-B909-B60A00918975}"/>
              </a:ext>
            </a:extLst>
          </p:cNvPr>
          <p:cNvSpPr txBox="1"/>
          <p:nvPr/>
        </p:nvSpPr>
        <p:spPr>
          <a:xfrm>
            <a:off x="6166618" y="4840371"/>
            <a:ext cx="174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7030A0"/>
                </a:solidFill>
              </a:rPr>
              <a:t>40+30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7DF3EAF-CDC0-4776-889D-FB0AF5F2C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02" r="58713" b="59600"/>
          <a:stretch/>
        </p:blipFill>
        <p:spPr>
          <a:xfrm>
            <a:off x="1995556" y="3056718"/>
            <a:ext cx="1333499" cy="118397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89116CEE-0279-498E-A64C-C05887E5DF95}"/>
              </a:ext>
            </a:extLst>
          </p:cNvPr>
          <p:cNvSpPr txBox="1"/>
          <p:nvPr/>
        </p:nvSpPr>
        <p:spPr>
          <a:xfrm>
            <a:off x="2219098" y="3271770"/>
            <a:ext cx="109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37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374CA9DD-FC35-499A-8A67-8F9D09FD7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02" r="58713" b="59600"/>
          <a:stretch/>
        </p:blipFill>
        <p:spPr>
          <a:xfrm>
            <a:off x="4833119" y="3056718"/>
            <a:ext cx="1333499" cy="118397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760E73D-BFE3-476F-A673-592F0BA654A1}"/>
              </a:ext>
            </a:extLst>
          </p:cNvPr>
          <p:cNvSpPr txBox="1"/>
          <p:nvPr/>
        </p:nvSpPr>
        <p:spPr>
          <a:xfrm>
            <a:off x="5056661" y="3271770"/>
            <a:ext cx="109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37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866A1F5-7042-4EA6-9B0B-FFC8238464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02" r="58713" b="59600"/>
          <a:stretch/>
        </p:blipFill>
        <p:spPr>
          <a:xfrm>
            <a:off x="7858518" y="3056718"/>
            <a:ext cx="1333499" cy="118397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53E98B6-2FF1-49C4-BB52-37824FAD697E}"/>
              </a:ext>
            </a:extLst>
          </p:cNvPr>
          <p:cNvSpPr txBox="1"/>
          <p:nvPr/>
        </p:nvSpPr>
        <p:spPr>
          <a:xfrm>
            <a:off x="8082060" y="3271770"/>
            <a:ext cx="109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37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229F388-95D9-40BA-AAB9-87EA16CF95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59" t="28985" r="27102" b="5987"/>
          <a:stretch/>
        </p:blipFill>
        <p:spPr>
          <a:xfrm>
            <a:off x="2441279" y="4612918"/>
            <a:ext cx="959209" cy="1183973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B8B32DB-33C2-415F-91A2-81A3DD4522CD}"/>
              </a:ext>
            </a:extLst>
          </p:cNvPr>
          <p:cNvSpPr txBox="1"/>
          <p:nvPr/>
        </p:nvSpPr>
        <p:spPr>
          <a:xfrm>
            <a:off x="2517117" y="4899400"/>
            <a:ext cx="109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70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9D111E2E-A26B-4B0F-BCFC-039AE19F40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59" t="28985" r="27102" b="5987"/>
          <a:stretch/>
        </p:blipFill>
        <p:spPr>
          <a:xfrm>
            <a:off x="5106156" y="4522466"/>
            <a:ext cx="959209" cy="118397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5492B89-DD34-4FCD-AF29-CF8BB44D90B5}"/>
              </a:ext>
            </a:extLst>
          </p:cNvPr>
          <p:cNvSpPr txBox="1"/>
          <p:nvPr/>
        </p:nvSpPr>
        <p:spPr>
          <a:xfrm>
            <a:off x="5181994" y="4808948"/>
            <a:ext cx="109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70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7CBE9A9-0795-4B17-A4DE-C8DAC8F70A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59" t="28985" r="27102" b="5987"/>
          <a:stretch/>
        </p:blipFill>
        <p:spPr>
          <a:xfrm>
            <a:off x="8150179" y="4612918"/>
            <a:ext cx="959209" cy="118397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8D80636-EEAA-4A82-83B9-1193247D82CE}"/>
              </a:ext>
            </a:extLst>
          </p:cNvPr>
          <p:cNvSpPr txBox="1"/>
          <p:nvPr/>
        </p:nvSpPr>
        <p:spPr>
          <a:xfrm>
            <a:off x="8226017" y="4899400"/>
            <a:ext cx="109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/>
              <a:t>70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432193" y="494529"/>
            <a:ext cx="9419421" cy="76139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</a:p>
        </p:txBody>
      </p:sp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5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71" grpId="0"/>
      <p:bldP spid="72" grpId="0"/>
      <p:bldP spid="74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F450F7-656B-4593-A810-9AE9F38A0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2" t="73077" r="53781" b="6258"/>
          <a:stretch/>
        </p:blipFill>
        <p:spPr>
          <a:xfrm rot="18870001">
            <a:off x="1902586" y="3554115"/>
            <a:ext cx="1350482" cy="711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9403" y="494528"/>
            <a:ext cx="10389836" cy="70562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задачі. </a:t>
            </a:r>
            <a:r>
              <a:rPr lang="uk-UA" sz="3600" b="1" dirty="0">
                <a:solidFill>
                  <a:schemeClr val="bg1"/>
                </a:solidFill>
              </a:rPr>
              <a:t>Склади вираз до </a:t>
            </a:r>
            <a:r>
              <a:rPr lang="uk-UA" sz="3600" b="1" dirty="0" smtClean="0">
                <a:solidFill>
                  <a:schemeClr val="bg1"/>
                </a:solidFill>
              </a:rPr>
              <a:t>кожної задачі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34005" y="1478959"/>
            <a:ext cx="6164249" cy="17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Мама спекла 7 пиріжків із сиром і 8 пиріжків із грибами. Скільки всього пиріжків із сиром та грибами спекла мама?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4677F8-FF61-4533-A597-B2474EED2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41" t="72991"/>
          <a:stretch/>
        </p:blipFill>
        <p:spPr>
          <a:xfrm>
            <a:off x="3305002" y="3438503"/>
            <a:ext cx="1142628" cy="895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3F7B10-4445-4198-A028-E2AE9377C20E}"/>
              </a:ext>
            </a:extLst>
          </p:cNvPr>
          <p:cNvSpPr txBox="1"/>
          <p:nvPr/>
        </p:nvSpPr>
        <p:spPr>
          <a:xfrm>
            <a:off x="1615312" y="4588889"/>
            <a:ext cx="1311908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7 + 8 =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6BA396-0695-4F71-86E2-D04BA157A440}"/>
              </a:ext>
            </a:extLst>
          </p:cNvPr>
          <p:cNvSpPr txBox="1"/>
          <p:nvPr/>
        </p:nvSpPr>
        <p:spPr>
          <a:xfrm>
            <a:off x="2927220" y="4588888"/>
            <a:ext cx="1358341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15 (п.)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842554" y="1478959"/>
            <a:ext cx="5006546" cy="16498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Мама спекла 15 пиріжків. 10 пиріжків з’їли за обідом. Скільки пиріжків залишилось?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57CAA9C-77C0-4150-A2A4-0E7DF51C1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613" y="3421921"/>
            <a:ext cx="2533650" cy="26613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53F7B10-4445-4198-A028-E2AE9377C20E}"/>
              </a:ext>
            </a:extLst>
          </p:cNvPr>
          <p:cNvSpPr txBox="1"/>
          <p:nvPr/>
        </p:nvSpPr>
        <p:spPr>
          <a:xfrm>
            <a:off x="7491470" y="3749079"/>
            <a:ext cx="1718631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15 – 10 =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86BA396-0695-4F71-86E2-D04BA157A440}"/>
              </a:ext>
            </a:extLst>
          </p:cNvPr>
          <p:cNvSpPr txBox="1"/>
          <p:nvPr/>
        </p:nvSpPr>
        <p:spPr>
          <a:xfrm>
            <a:off x="9210101" y="3749079"/>
            <a:ext cx="1164265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5 (п.)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18" r="64500" b="58315"/>
          <a:stretch/>
        </p:blipFill>
        <p:spPr>
          <a:xfrm>
            <a:off x="720003" y="1358660"/>
            <a:ext cx="6912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882272" y="5181119"/>
            <a:ext cx="703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10 штук залишилось.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3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7024607" y="1336626"/>
            <a:ext cx="4508963" cy="10650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1) Склади план розв’язування задачі. Яку дію треба виконати першою? Другою?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розв’язання задачі.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856875" y="2166570"/>
            <a:ext cx="4517356" cy="172336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7030A0"/>
                </a:solidFill>
              </a:rPr>
              <a:t>Було   – 40 шт.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З’їли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20 шт. і 10 шт.</a:t>
            </a:r>
            <a:endParaRPr lang="uk-UA" sz="100" dirty="0" smtClean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Залишилось </a:t>
            </a:r>
            <a:r>
              <a:rPr lang="uk-UA" sz="3600" dirty="0">
                <a:solidFill>
                  <a:srgbClr val="7030A0"/>
                </a:solidFill>
              </a:rPr>
              <a:t>–</a:t>
            </a:r>
            <a:r>
              <a:rPr lang="uk-UA" sz="3600" dirty="0" smtClean="0">
                <a:solidFill>
                  <a:srgbClr val="7030A0"/>
                </a:solidFill>
              </a:rPr>
              <a:t> ? шт.  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82272" y="494529"/>
            <a:ext cx="10348436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задачу 273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713629" y="5383822"/>
            <a:ext cx="26532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 40 – (20 + 10) =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0190975" y="5383822"/>
            <a:ext cx="14056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 10 (шт.)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279614" y="2466093"/>
            <a:ext cx="5273547" cy="1995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Мама </a:t>
            </a:r>
            <a:r>
              <a:rPr lang="uk-UA" sz="2800" dirty="0">
                <a:solidFill>
                  <a:srgbClr val="FFFF00"/>
                </a:solidFill>
              </a:rPr>
              <a:t>спекла </a:t>
            </a:r>
            <a:r>
              <a:rPr lang="uk-UA" sz="2800" dirty="0" smtClean="0">
                <a:solidFill>
                  <a:srgbClr val="FFFF00"/>
                </a:solidFill>
              </a:rPr>
              <a:t>40 штук </a:t>
            </a:r>
            <a:r>
              <a:rPr lang="uk-UA" sz="2800" dirty="0" smtClean="0"/>
              <a:t>печива. </a:t>
            </a:r>
          </a:p>
          <a:p>
            <a:pPr algn="ctr"/>
            <a:r>
              <a:rPr lang="uk-UA" sz="2800" dirty="0" smtClean="0"/>
              <a:t>За обідом </a:t>
            </a:r>
            <a:r>
              <a:rPr lang="uk-UA" sz="2800" dirty="0" smtClean="0">
                <a:solidFill>
                  <a:srgbClr val="FFFF00"/>
                </a:solidFill>
              </a:rPr>
              <a:t>з’їли 20 штук </a:t>
            </a:r>
            <a:r>
              <a:rPr lang="uk-UA" sz="2800" dirty="0" smtClean="0"/>
              <a:t>печива, а на полуденок – </a:t>
            </a:r>
            <a:r>
              <a:rPr lang="uk-UA" sz="2800" dirty="0" smtClean="0">
                <a:solidFill>
                  <a:srgbClr val="FFFF00"/>
                </a:solidFill>
              </a:rPr>
              <a:t>10 штук</a:t>
            </a:r>
            <a:r>
              <a:rPr lang="uk-UA" sz="2800" dirty="0" smtClean="0"/>
              <a:t>. </a:t>
            </a:r>
            <a:r>
              <a:rPr lang="uk-UA" sz="2800" dirty="0" smtClean="0">
                <a:solidFill>
                  <a:srgbClr val="FFFF00"/>
                </a:solidFill>
              </a:rPr>
              <a:t>Скільки штук</a:t>
            </a:r>
            <a:r>
              <a:rPr lang="uk-UA" sz="2800" dirty="0" smtClean="0"/>
              <a:t> печива </a:t>
            </a:r>
            <a:r>
              <a:rPr lang="uk-UA" sz="2800" dirty="0">
                <a:solidFill>
                  <a:srgbClr val="FFFF00"/>
                </a:solidFill>
              </a:rPr>
              <a:t>залишилось</a:t>
            </a:r>
            <a:r>
              <a:rPr lang="uk-UA" sz="2800" dirty="0"/>
              <a:t>?</a:t>
            </a:r>
          </a:p>
        </p:txBody>
      </p:sp>
      <p:sp>
        <p:nvSpPr>
          <p:cNvPr id="30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7713628" y="4547632"/>
            <a:ext cx="3882957" cy="74046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2) Розглянь, як записано розв’язування задачі виразом.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72517" y="3977990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</a:t>
            </a:r>
            <a:endParaRPr lang="ru-RU" sz="3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507192" y="3977990"/>
            <a:ext cx="2159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20 + 10 =</a:t>
            </a:r>
            <a:endParaRPr lang="ru-RU" sz="3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05565" y="4573528"/>
            <a:ext cx="76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507192" y="4546023"/>
            <a:ext cx="213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40 – 30 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388574" y="3967051"/>
            <a:ext cx="1758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30 (шт.)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360583" y="4576936"/>
            <a:ext cx="19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10 (шт.)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01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71" grpId="0" animBg="1"/>
      <p:bldP spid="74" grpId="0" animBg="1"/>
      <p:bldP spid="30" grpId="0" animBg="1"/>
      <p:bldP spid="38" grpId="0"/>
      <p:bldP spid="39" grpId="0"/>
      <p:bldP spid="42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77756" y="599953"/>
            <a:ext cx="8477873" cy="76613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111" name="Пузырек для мыслей: облако 110">
            <a:extLst>
              <a:ext uri="{FF2B5EF4-FFF2-40B4-BE49-F238E27FC236}">
                <a16:creationId xmlns:a16="http://schemas.microsoft.com/office/drawing/2014/main" xmlns="" id="{C4F3803C-530C-4C67-8942-FDA0CADDBF2B}"/>
              </a:ext>
            </a:extLst>
          </p:cNvPr>
          <p:cNvSpPr/>
          <p:nvPr/>
        </p:nvSpPr>
        <p:spPr>
          <a:xfrm>
            <a:off x="593301" y="1505510"/>
            <a:ext cx="6123635" cy="24254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Дужки - особливі знаки, які </a:t>
            </a:r>
            <a:r>
              <a:rPr lang="uk-UA" sz="2800" b="1" dirty="0" smtClean="0">
                <a:solidFill>
                  <a:schemeClr val="bg1"/>
                </a:solidFill>
              </a:rPr>
              <a:t>визначають </a:t>
            </a:r>
            <a:r>
              <a:rPr lang="uk-UA" sz="2800" b="1" dirty="0">
                <a:solidFill>
                  <a:schemeClr val="bg1"/>
                </a:solidFill>
              </a:rPr>
              <a:t>порядок дій у </a:t>
            </a:r>
            <a:r>
              <a:rPr lang="uk-UA" sz="2800" b="1" dirty="0" smtClean="0">
                <a:solidFill>
                  <a:schemeClr val="bg1"/>
                </a:solidFill>
              </a:rPr>
              <a:t>виразі. У цьому </a:t>
            </a:r>
            <a:r>
              <a:rPr lang="uk-UA" sz="2800" b="1" dirty="0">
                <a:solidFill>
                  <a:schemeClr val="bg1"/>
                </a:solidFill>
              </a:rPr>
              <a:t>виразі дужки вказують на </a:t>
            </a:r>
            <a:r>
              <a:rPr lang="uk-UA" sz="2800" b="1" dirty="0" smtClean="0">
                <a:solidFill>
                  <a:schemeClr val="bg1"/>
                </a:solidFill>
              </a:rPr>
              <a:t>те, що першою дією треба знаходити суму чисел, а другою – різницю.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4" name="Скругленный прямоугольник 29">
            <a:extLst>
              <a:ext uri="{FF2B5EF4-FFF2-40B4-BE49-F238E27FC236}">
                <a16:creationId xmlns:a16="http://schemas.microsoft.com/office/drawing/2014/main" xmlns="" id="{F9FF95AF-0958-4F3D-9FB8-B722D2638800}"/>
              </a:ext>
            </a:extLst>
          </p:cNvPr>
          <p:cNvSpPr/>
          <p:nvPr/>
        </p:nvSpPr>
        <p:spPr>
          <a:xfrm>
            <a:off x="6586307" y="1663285"/>
            <a:ext cx="3826206" cy="2267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Вираз </a:t>
            </a:r>
            <a:r>
              <a:rPr lang="uk-UA" sz="2800" b="1" dirty="0" smtClean="0"/>
              <a:t>40 - (20 + 10</a:t>
            </a:r>
            <a:r>
              <a:rPr lang="uk-UA" sz="2800" b="1" dirty="0"/>
              <a:t>) читають так:</a:t>
            </a:r>
          </a:p>
          <a:p>
            <a:pPr algn="ctr"/>
            <a:r>
              <a:rPr lang="uk-UA" sz="2800" b="1" dirty="0"/>
              <a:t>«Від числа 40 відняли суму чисел 20 і 10»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237" y="4039820"/>
            <a:ext cx="5753070" cy="98984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Розглянь вирази та їх значення. Що в них спільне, а що – відмінне? Як змінилося значення виразу після того, як у його записі поставили дужки?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1BE2F0-AA7B-4695-AD34-D3DAD4675B95}"/>
              </a:ext>
            </a:extLst>
          </p:cNvPr>
          <p:cNvSpPr txBox="1"/>
          <p:nvPr/>
        </p:nvSpPr>
        <p:spPr>
          <a:xfrm>
            <a:off x="1473416" y="5108981"/>
            <a:ext cx="2541960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15 – 7 + 3 = 11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AE3E72-C63F-4619-B2CE-11C6DD1FE082}"/>
              </a:ext>
            </a:extLst>
          </p:cNvPr>
          <p:cNvSpPr txBox="1"/>
          <p:nvPr/>
        </p:nvSpPr>
        <p:spPr>
          <a:xfrm>
            <a:off x="1479538" y="5716587"/>
            <a:ext cx="2537291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15 – (7 + 3) = 5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96" y="222422"/>
            <a:ext cx="1846946" cy="25661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47564" y="4039820"/>
            <a:ext cx="4299858" cy="98984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Обчисли і визнач чи змінилося значення після того, як поставили дужки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1BE2F0-AA7B-4695-AD34-D3DAD4675B95}"/>
              </a:ext>
            </a:extLst>
          </p:cNvPr>
          <p:cNvSpPr txBox="1"/>
          <p:nvPr/>
        </p:nvSpPr>
        <p:spPr>
          <a:xfrm>
            <a:off x="6847564" y="5193367"/>
            <a:ext cx="2149929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13 – 7 – 4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AE3E72-C63F-4619-B2CE-11C6DD1FE082}"/>
              </a:ext>
            </a:extLst>
          </p:cNvPr>
          <p:cNvSpPr txBox="1"/>
          <p:nvPr/>
        </p:nvSpPr>
        <p:spPr>
          <a:xfrm>
            <a:off x="6853686" y="5800973"/>
            <a:ext cx="2143807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13 – (7 – 4)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1BE2F0-AA7B-4695-AD34-D3DAD4675B95}"/>
              </a:ext>
            </a:extLst>
          </p:cNvPr>
          <p:cNvSpPr txBox="1"/>
          <p:nvPr/>
        </p:nvSpPr>
        <p:spPr>
          <a:xfrm>
            <a:off x="9149894" y="5191900"/>
            <a:ext cx="418650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1BE2F0-AA7B-4695-AD34-D3DAD4675B95}"/>
              </a:ext>
            </a:extLst>
          </p:cNvPr>
          <p:cNvSpPr txBox="1"/>
          <p:nvPr/>
        </p:nvSpPr>
        <p:spPr>
          <a:xfrm>
            <a:off x="9149893" y="5800973"/>
            <a:ext cx="625477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10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7" y="1192439"/>
            <a:ext cx="5637698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1. 1) Прочитай задачу. Підкресли вираз, за допомогою якого можна розв’язати цю задачу.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567" y="156485"/>
            <a:ext cx="2512878" cy="1971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6663922" y="1620496"/>
            <a:ext cx="1467839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3. Обчисли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6526021" y="4218737"/>
            <a:ext cx="2684082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5. Відтвори малюнок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2 клас\3 Математика\1 Листопад\4 Дод і відн двоцифр без переходу через 10\№035 - Периметр многокутника\2024-11-02_1938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20394" r="625" b="122"/>
          <a:stretch/>
        </p:blipFill>
        <p:spPr bwMode="auto">
          <a:xfrm>
            <a:off x="767136" y="2018527"/>
            <a:ext cx="5637698" cy="214145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2 клас\3 Математика\1 Листопад\4 Дод і відн двоцифр без переходу через 10\№036 - Вирази із дужками. Склад виразу до задач\2024-11-02_2054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6" y="4350575"/>
            <a:ext cx="5637698" cy="179530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3 Математика\1 Листопад\4 Дод і відн двоцифр без переходу через 10\№036 - Вирази із дужками. Склад виразу до задач\2024-11-02_2057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34" y="2127615"/>
            <a:ext cx="4837490" cy="72575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 клас\3 Математика\1 Листопад\4 Дод і відн двоцифр без переходу через 10\№036 - Вирази із дужками. Склад виразу до задач\2024-11-02_2058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49" y="2955352"/>
            <a:ext cx="4905375" cy="11715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 клас\3 Математика\1 Листопад\4 Дод і відн двоцифр без переходу через 10\№036 - Вирази із дужками. Склад виразу до задач\2024-11-02_20591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" t="13707" r="821" b="1517"/>
          <a:stretch/>
        </p:blipFill>
        <p:spPr bwMode="auto">
          <a:xfrm>
            <a:off x="6533149" y="4693065"/>
            <a:ext cx="3888000" cy="1728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2948</TotalTime>
  <Words>510</Words>
  <Application>Microsoft Office PowerPoint</Application>
  <PresentationFormat>Произвольный</PresentationFormat>
  <Paragraphs>100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545</cp:revision>
  <dcterms:created xsi:type="dcterms:W3CDTF">2018-01-05T16:38:53Z</dcterms:created>
  <dcterms:modified xsi:type="dcterms:W3CDTF">2024-11-06T08:44:23Z</dcterms:modified>
</cp:coreProperties>
</file>