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323" r:id="rId3"/>
    <p:sldId id="652" r:id="rId4"/>
    <p:sldId id="631" r:id="rId5"/>
    <p:sldId id="538" r:id="rId6"/>
    <p:sldId id="653" r:id="rId7"/>
    <p:sldId id="654" r:id="rId8"/>
    <p:sldId id="655" r:id="rId9"/>
    <p:sldId id="656" r:id="rId10"/>
    <p:sldId id="65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323"/>
            <p14:sldId id="652"/>
            <p14:sldId id="631"/>
            <p14:sldId id="538"/>
            <p14:sldId id="653"/>
            <p14:sldId id="654"/>
            <p14:sldId id="655"/>
            <p14:sldId id="656"/>
            <p14:sldId id="65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EBAEB"/>
    <a:srgbClr val="2F3242"/>
    <a:srgbClr val="9E0000"/>
    <a:srgbClr val="C6109F"/>
    <a:srgbClr val="00B050"/>
    <a:srgbClr val="FFFF00"/>
    <a:srgbClr val="295FFF"/>
    <a:srgbClr val="0D0D0D"/>
    <a:srgbClr val="FF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6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Читання виразів з дужками</a:t>
          </a: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7BC2FB55-276F-4C1D-BFBB-3A50DD827BBF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err="1" smtClean="0"/>
            <a:t>Розв’язува-ння</a:t>
          </a:r>
          <a:r>
            <a:rPr lang="uk-UA" b="1" dirty="0" smtClean="0"/>
            <a:t> задач </a:t>
          </a:r>
          <a:endParaRPr lang="ru-RU" b="1" dirty="0"/>
        </a:p>
      </dgm:t>
    </dgm:pt>
    <dgm:pt modelId="{10F22396-31E4-46BD-A036-0AD493B4BD02}" type="parTrans" cxnId="{E7DEA6F4-7643-4912-99A1-6F7EC7453F44}">
      <dgm:prSet/>
      <dgm:spPr/>
      <dgm:t>
        <a:bodyPr/>
        <a:lstStyle/>
        <a:p>
          <a:endParaRPr lang="ru-RU"/>
        </a:p>
      </dgm:t>
    </dgm:pt>
    <dgm:pt modelId="{B95EECFE-FE31-45D1-A038-038628DDB99A}" type="sibTrans" cxnId="{E7DEA6F4-7643-4912-99A1-6F7EC7453F44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Обчислення виразів з дужками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66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7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3DA009A1-1AA7-499A-8D2D-0D4140462CC8}" type="pres">
      <dgm:prSet presAssocID="{7BC2FB55-276F-4C1D-BFBB-3A50DD827BBF}" presName="node" presStyleLbl="node1" presStyleIdx="2" presStyleCnt="4" custScaleX="83860" custLinFactX="100000" custLinFactNeighborX="118696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E85A-39A8-420E-9465-894FAB3CD337}" type="pres">
      <dgm:prSet presAssocID="{B95EECFE-FE31-45D1-A038-038628DDB99A}" presName="sibTrans" presStyleCnt="0"/>
      <dgm:spPr/>
    </dgm:pt>
    <dgm:pt modelId="{74B25163-4895-40AC-9024-595BFDBFC9D3}" type="pres">
      <dgm:prSet presAssocID="{864805AA-88F6-4A3C-93F4-4B09AB422F89}" presName="node" presStyleLbl="node1" presStyleIdx="3" presStyleCnt="4" custScaleX="67107" custLinFactX="-85221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C95C05-2B90-474F-AF85-77443E293CF1}" type="presOf" srcId="{7BC2FB55-276F-4C1D-BFBB-3A50DD827BBF}" destId="{3DA009A1-1AA7-499A-8D2D-0D4140462CC8}" srcOrd="0" destOrd="0" presId="urn:microsoft.com/office/officeart/2005/8/layout/hList6"/>
    <dgm:cxn modelId="{B3E11D38-9901-460F-8695-F0469CC4839F}" type="presOf" srcId="{6EE47331-2253-406E-9CB5-953C9128E5FC}" destId="{783C5BBC-E083-4F12-B4A9-616A8F9530EC}" srcOrd="0" destOrd="0" presId="urn:microsoft.com/office/officeart/2005/8/layout/hList6"/>
    <dgm:cxn modelId="{36EE06CB-6F9A-456D-8285-0C0B33F85E03}" srcId="{289AA968-9F58-4A6E-B11C-582CA574AD65}" destId="{864805AA-88F6-4A3C-93F4-4B09AB422F89}" srcOrd="3" destOrd="0" parTransId="{378242A1-173F-473A-BC39-914572792538}" sibTransId="{A492715F-516D-4451-A8F1-CD5252CC1F5D}"/>
    <dgm:cxn modelId="{EC70865D-DD65-45CC-8F95-942218EBEE5C}" type="presOf" srcId="{864805AA-88F6-4A3C-93F4-4B09AB422F89}" destId="{74B25163-4895-40AC-9024-595BFDBFC9D3}" srcOrd="0" destOrd="0" presId="urn:microsoft.com/office/officeart/2005/8/layout/hList6"/>
    <dgm:cxn modelId="{981220FB-68E0-4EB4-B92F-C99478064B7C}" type="presOf" srcId="{289AA968-9F58-4A6E-B11C-582CA574AD65}" destId="{6408D3F1-0C0E-4F5D-B5D5-053E6D4B4C50}" srcOrd="0" destOrd="0" presId="urn:microsoft.com/office/officeart/2005/8/layout/hList6"/>
    <dgm:cxn modelId="{E7DEA6F4-7643-4912-99A1-6F7EC7453F44}" srcId="{289AA968-9F58-4A6E-B11C-582CA574AD65}" destId="{7BC2FB55-276F-4C1D-BFBB-3A50DD827BBF}" srcOrd="2" destOrd="0" parTransId="{10F22396-31E4-46BD-A036-0AD493B4BD02}" sibTransId="{B95EECFE-FE31-45D1-A038-038628DDB99A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03D81BE7-AFD8-42B5-B72C-3800359A95FF}" type="presOf" srcId="{17FCBCD0-5166-44EF-A995-697AB50FC98B}" destId="{8C93B566-6306-40C5-A3D5-B84E788E517B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0DCDB18C-A145-4591-B744-724E6D5D8E6D}" type="presParOf" srcId="{6408D3F1-0C0E-4F5D-B5D5-053E6D4B4C50}" destId="{783C5BBC-E083-4F12-B4A9-616A8F9530EC}" srcOrd="0" destOrd="0" presId="urn:microsoft.com/office/officeart/2005/8/layout/hList6"/>
    <dgm:cxn modelId="{AA3A6B04-29E0-408A-B07F-5D8D7F2F2069}" type="presParOf" srcId="{6408D3F1-0C0E-4F5D-B5D5-053E6D4B4C50}" destId="{903EF99B-E600-4B60-96C8-658D7EF2F880}" srcOrd="1" destOrd="0" presId="urn:microsoft.com/office/officeart/2005/8/layout/hList6"/>
    <dgm:cxn modelId="{82F7A144-4A3E-4932-9225-02396D386877}" type="presParOf" srcId="{6408D3F1-0C0E-4F5D-B5D5-053E6D4B4C50}" destId="{8C93B566-6306-40C5-A3D5-B84E788E517B}" srcOrd="2" destOrd="0" presId="urn:microsoft.com/office/officeart/2005/8/layout/hList6"/>
    <dgm:cxn modelId="{D7FDE0D7-D332-40E0-BD80-ADDD3C560605}" type="presParOf" srcId="{6408D3F1-0C0E-4F5D-B5D5-053E6D4B4C50}" destId="{B4E8D5E2-E5AE-41CC-80D3-5A0016AFADCC}" srcOrd="3" destOrd="0" presId="urn:microsoft.com/office/officeart/2005/8/layout/hList6"/>
    <dgm:cxn modelId="{1A19EC98-DE02-4F47-8FB6-E90A171411FB}" type="presParOf" srcId="{6408D3F1-0C0E-4F5D-B5D5-053E6D4B4C50}" destId="{3DA009A1-1AA7-499A-8D2D-0D4140462CC8}" srcOrd="4" destOrd="0" presId="urn:microsoft.com/office/officeart/2005/8/layout/hList6"/>
    <dgm:cxn modelId="{E548D998-1474-4453-9E64-F187D377CF57}" type="presParOf" srcId="{6408D3F1-0C0E-4F5D-B5D5-053E6D4B4C50}" destId="{4CC5E85A-39A8-420E-9465-894FAB3CD337}" srcOrd="5" destOrd="0" presId="urn:microsoft.com/office/officeart/2005/8/layout/hList6"/>
    <dgm:cxn modelId="{1E046D43-0B7B-4655-BFBF-0610AB47AFD9}" type="presParOf" srcId="{6408D3F1-0C0E-4F5D-B5D5-053E6D4B4C50}" destId="{74B25163-4895-40AC-9024-595BFDBFC9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06193" y="1007082"/>
          <a:ext cx="4272497" cy="225833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890" y="854498"/>
        <a:ext cx="2258331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694266" y="819714"/>
          <a:ext cx="4272497" cy="2633067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з дужками</a:t>
          </a:r>
          <a:endParaRPr lang="ru-RU" sz="3200" kern="1200" dirty="0"/>
        </a:p>
      </dsp:txBody>
      <dsp:txXfrm rot="5400000">
        <a:off x="2513981" y="854498"/>
        <a:ext cx="2633067" cy="2563499"/>
      </dsp:txXfrm>
    </dsp:sp>
    <dsp:sp modelId="{3DA009A1-1AA7-499A-8D2D-0D4140462CC8}">
      <dsp:nvSpPr>
        <dsp:cNvPr id="0" name=""/>
        <dsp:cNvSpPr/>
      </dsp:nvSpPr>
      <dsp:spPr>
        <a:xfrm rot="16200000">
          <a:off x="7224984" y="711968"/>
          <a:ext cx="4272497" cy="2848560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</a:t>
          </a:r>
          <a:endParaRPr lang="ru-RU" sz="3200" b="1" kern="1200" dirty="0"/>
        </a:p>
      </dsp:txBody>
      <dsp:txXfrm rot="5400000">
        <a:off x="7936953" y="854498"/>
        <a:ext cx="2848560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4359076" y="996501"/>
          <a:ext cx="4272497" cy="2279493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Читання виразів з дужками</a:t>
          </a:r>
        </a:p>
      </dsp:txBody>
      <dsp:txXfrm rot="5400000">
        <a:off x="5355578" y="854498"/>
        <a:ext cx="227949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9714" y="4107440"/>
            <a:ext cx="10172701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Способи читання виразів із дужками. </a:t>
            </a:r>
            <a:r>
              <a:rPr lang="uk-UA" sz="4800" b="1" dirty="0" smtClean="0">
                <a:solidFill>
                  <a:srgbClr val="7030A0"/>
                </a:solidFill>
              </a:rPr>
              <a:t>Розв’язування </a:t>
            </a:r>
            <a:r>
              <a:rPr lang="uk-UA" sz="4800" b="1" dirty="0">
                <a:solidFill>
                  <a:srgbClr val="7030A0"/>
                </a:solidFill>
              </a:rPr>
              <a:t>задач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7FA84C4-B77A-444F-A286-F359CB38D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28" y="867392"/>
            <a:ext cx="2668371" cy="280291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18431" y="1299352"/>
            <a:ext cx="3442504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3.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37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6029" y="737416"/>
            <a:ext cx="9268262" cy="85194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Геметричні\Прямоку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4164175"/>
            <a:ext cx="2691154" cy="195811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Ромб з ніжка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33" y="4201693"/>
            <a:ext cx="2521830" cy="194823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C4EE4BE1-144E-4946-B413-D677E72D2D9F}"/>
              </a:ext>
            </a:extLst>
          </p:cNvPr>
          <p:cNvSpPr/>
          <p:nvPr/>
        </p:nvSpPr>
        <p:spPr>
          <a:xfrm>
            <a:off x="3439885" y="1927895"/>
            <a:ext cx="5587093" cy="20090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Яке завдання на </a:t>
            </a:r>
            <a:r>
              <a:rPr lang="uk-UA" sz="28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800" b="1" dirty="0" smtClean="0">
                <a:solidFill>
                  <a:srgbClr val="7030A0"/>
                </a:solidFill>
              </a:rPr>
              <a:t> було виконувати легко? Важко? 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Назви фігуру, яка відображає твій настрій в кінці уроку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Картинки до тестів\Емоції Геметричні\Кру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83" y="4192463"/>
            <a:ext cx="2707821" cy="194639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Овал з ніжкам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71" y="3900038"/>
            <a:ext cx="1792777" cy="22388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Трапеція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4612" r="6401" b="901"/>
          <a:stretch/>
        </p:blipFill>
        <p:spPr bwMode="auto">
          <a:xfrm>
            <a:off x="1426029" y="1693010"/>
            <a:ext cx="1650998" cy="236882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27" y="1791063"/>
            <a:ext cx="1467968" cy="198517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5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6029" y="552359"/>
            <a:ext cx="9268262" cy="65595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C4EE4BE1-144E-4946-B413-D677E72D2D9F}"/>
              </a:ext>
            </a:extLst>
          </p:cNvPr>
          <p:cNvSpPr/>
          <p:nvPr/>
        </p:nvSpPr>
        <p:spPr>
          <a:xfrm>
            <a:off x="4802398" y="1494769"/>
            <a:ext cx="5587093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Цифри я і числа вчу,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Додаю сам, віднімаю...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Все на світі порахую-</a:t>
            </a:r>
            <a:r>
              <a:rPr lang="uk-UA" sz="3200" b="1" dirty="0" err="1">
                <a:solidFill>
                  <a:schemeClr val="bg1"/>
                </a:solidFill>
              </a:rPr>
              <a:t>полічу</a:t>
            </a:r>
            <a:r>
              <a:rPr lang="uk-UA" sz="3200" b="1" dirty="0">
                <a:solidFill>
                  <a:schemeClr val="bg1"/>
                </a:solidFill>
              </a:rPr>
              <a:t>...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Добре математику я знаю!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7B4ACE6-1A04-4704-B73A-CC786E835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0" y="1494769"/>
            <a:ext cx="2758848" cy="289795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26" name="Picture 2" descr="D:\Картинки до тестів\Емоції Геметричні\Прямокут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2" y="4180742"/>
            <a:ext cx="2691154" cy="195811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Ромб з ніжкам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33" y="4201693"/>
            <a:ext cx="2521830" cy="194823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C4EE4BE1-144E-4946-B413-D677E72D2D9F}"/>
              </a:ext>
            </a:extLst>
          </p:cNvPr>
          <p:cNvSpPr/>
          <p:nvPr/>
        </p:nvSpPr>
        <p:spPr>
          <a:xfrm>
            <a:off x="3548742" y="1942415"/>
            <a:ext cx="5587093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Назви фігуру, яка відображає твій настрій на початку уроку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Картинки до тестів\Емоції Геметричні\Кру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83" y="4192463"/>
            <a:ext cx="2707821" cy="194639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Овал з ніжкам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102" y="3900038"/>
            <a:ext cx="1792777" cy="22388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Трапеція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4612" r="6401" b="901"/>
          <a:stretch/>
        </p:blipFill>
        <p:spPr bwMode="auto">
          <a:xfrm>
            <a:off x="1411513" y="1349992"/>
            <a:ext cx="1814285" cy="26031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36" y="1413622"/>
            <a:ext cx="1663351" cy="224940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9939746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5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95400" y="564263"/>
            <a:ext cx="9067840" cy="6984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FE0C122-3A3A-4E63-8C81-A3FFD4535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5" r="14696"/>
          <a:stretch/>
        </p:blipFill>
        <p:spPr>
          <a:xfrm>
            <a:off x="9906000" y="1910268"/>
            <a:ext cx="1877966" cy="3714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FDF4584-4C2E-483D-A3B9-9786A63F59C2}"/>
              </a:ext>
            </a:extLst>
          </p:cNvPr>
          <p:cNvSpPr txBox="1"/>
          <p:nvPr/>
        </p:nvSpPr>
        <p:spPr>
          <a:xfrm>
            <a:off x="276000" y="1567012"/>
            <a:ext cx="241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FF0000"/>
                </a:solidFill>
              </a:rPr>
              <a:t>45-2= 43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46CB5AD-5C10-443B-A389-A2A02EE8E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625" y="1433448"/>
            <a:ext cx="1045413" cy="10981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D4A378C-CF9B-4221-9796-006BA2558F16}"/>
              </a:ext>
            </a:extLst>
          </p:cNvPr>
          <p:cNvSpPr txBox="1"/>
          <p:nvPr/>
        </p:nvSpPr>
        <p:spPr>
          <a:xfrm>
            <a:off x="275999" y="2871937"/>
            <a:ext cx="262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7030A0"/>
                </a:solidFill>
              </a:rPr>
              <a:t>39+1= 40  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9CC6D813-3C44-4538-B46F-412BDFCC2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625" y="2738373"/>
            <a:ext cx="1045413" cy="109812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58852D9-D48F-457A-8384-C46CA55438FD}"/>
              </a:ext>
            </a:extLst>
          </p:cNvPr>
          <p:cNvSpPr txBox="1"/>
          <p:nvPr/>
        </p:nvSpPr>
        <p:spPr>
          <a:xfrm>
            <a:off x="297103" y="4176862"/>
            <a:ext cx="262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FFC000"/>
                </a:solidFill>
              </a:rPr>
              <a:t>39-9= 30 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6365909C-67DA-4800-B218-6FA49A28E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729" y="4043298"/>
            <a:ext cx="1045413" cy="109812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DBBD691-6500-4845-ACC4-78A4932815D7}"/>
              </a:ext>
            </a:extLst>
          </p:cNvPr>
          <p:cNvSpPr txBox="1"/>
          <p:nvPr/>
        </p:nvSpPr>
        <p:spPr>
          <a:xfrm>
            <a:off x="318207" y="5615349"/>
            <a:ext cx="262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00B050"/>
                </a:solidFill>
              </a:rPr>
              <a:t>25+4= 29  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0D0F1AFD-7F38-466F-A2E0-6382C0BEF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833" y="5481785"/>
            <a:ext cx="1045413" cy="109812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0E97257-E84C-4E4B-AEFC-36C71BCC2C79}"/>
              </a:ext>
            </a:extLst>
          </p:cNvPr>
          <p:cNvSpPr txBox="1"/>
          <p:nvPr/>
        </p:nvSpPr>
        <p:spPr>
          <a:xfrm>
            <a:off x="3470065" y="1567012"/>
            <a:ext cx="2902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C6109F"/>
                </a:solidFill>
              </a:rPr>
              <a:t>29+10= 39  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E212B31E-1594-47C6-A03B-EF80C0EE1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911" y="1433447"/>
            <a:ext cx="1045413" cy="109812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06F9CE9-4946-4605-82E7-94257942C280}"/>
              </a:ext>
            </a:extLst>
          </p:cNvPr>
          <p:cNvSpPr txBox="1"/>
          <p:nvPr/>
        </p:nvSpPr>
        <p:spPr>
          <a:xfrm>
            <a:off x="3470065" y="2871937"/>
            <a:ext cx="3111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295FFF"/>
                </a:solidFill>
              </a:rPr>
              <a:t>70-30 = 40  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E778C12-61DC-4074-B202-A7986E7EB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362" y="2738372"/>
            <a:ext cx="1045413" cy="109812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E7D8F11-1F01-484E-A817-81681F37467A}"/>
              </a:ext>
            </a:extLst>
          </p:cNvPr>
          <p:cNvSpPr txBox="1"/>
          <p:nvPr/>
        </p:nvSpPr>
        <p:spPr>
          <a:xfrm>
            <a:off x="3470065" y="4176862"/>
            <a:ext cx="2992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00B050"/>
                </a:solidFill>
              </a:rPr>
              <a:t>40+20= 60  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257489D6-C3C2-47D3-A3AF-C6CE3FD03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362" y="4043298"/>
            <a:ext cx="1045413" cy="109812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9879F0C-84C4-4612-B526-799B412BACFC}"/>
              </a:ext>
            </a:extLst>
          </p:cNvPr>
          <p:cNvSpPr txBox="1"/>
          <p:nvPr/>
        </p:nvSpPr>
        <p:spPr>
          <a:xfrm>
            <a:off x="3470065" y="5563241"/>
            <a:ext cx="262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FF0000"/>
                </a:solidFill>
              </a:rPr>
              <a:t>17-10= 7  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73919E3E-3221-44D6-B84B-39262485A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911" y="5424553"/>
            <a:ext cx="1045413" cy="10981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3C02A9A-D26F-4614-85ED-6B095EC5613B}"/>
              </a:ext>
            </a:extLst>
          </p:cNvPr>
          <p:cNvSpPr txBox="1"/>
          <p:nvPr/>
        </p:nvSpPr>
        <p:spPr>
          <a:xfrm>
            <a:off x="6682454" y="2858010"/>
            <a:ext cx="262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9E0000"/>
                </a:solidFill>
              </a:rPr>
              <a:t>7+7= 14  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DFB8A43-1671-48B7-9A66-4553382AF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365" y="2724446"/>
            <a:ext cx="1045413" cy="109812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76394F4-C2FB-4C67-BAB9-72F7B17171DE}"/>
              </a:ext>
            </a:extLst>
          </p:cNvPr>
          <p:cNvSpPr txBox="1"/>
          <p:nvPr/>
        </p:nvSpPr>
        <p:spPr>
          <a:xfrm>
            <a:off x="6678794" y="4176862"/>
            <a:ext cx="262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7030A0"/>
                </a:solidFill>
              </a:rPr>
              <a:t>6+6= 12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B5ACDB44-185A-444C-9C8A-D5F0FEE1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960" y="4043297"/>
            <a:ext cx="1045413" cy="109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838193" y="1506842"/>
            <a:ext cx="4228162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40 </a:t>
            </a:r>
            <a:r>
              <a:rPr lang="uk-UA" sz="3200" b="1" dirty="0" smtClean="0">
                <a:solidFill>
                  <a:schemeClr val="bg1"/>
                </a:solidFill>
              </a:rPr>
              <a:t>збільш </a:t>
            </a:r>
            <a:r>
              <a:rPr lang="uk-UA" sz="3200" b="1" dirty="0">
                <a:solidFill>
                  <a:schemeClr val="bg1"/>
                </a:solidFill>
              </a:rPr>
              <a:t>на 2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132114" y="570729"/>
            <a:ext cx="9764486" cy="7791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вирази, </a:t>
            </a:r>
            <a:r>
              <a:rPr lang="uk-UA" sz="4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4000" b="1" dirty="0" smtClean="0">
                <a:solidFill>
                  <a:schemeClr val="bg1"/>
                </a:solidFill>
              </a:rPr>
              <a:t> їх результати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A464A165-46CB-426D-8E34-F21AF9CC8530}"/>
              </a:ext>
            </a:extLst>
          </p:cNvPr>
          <p:cNvSpPr/>
          <p:nvPr/>
        </p:nvSpPr>
        <p:spPr>
          <a:xfrm>
            <a:off x="5196136" y="1538907"/>
            <a:ext cx="801887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838193" y="2244673"/>
            <a:ext cx="4228163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Від числа 70 відняти 1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5196135" y="2297919"/>
            <a:ext cx="801888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5187C475-46B6-44D7-B5B6-1DE6C89890A1}"/>
              </a:ext>
            </a:extLst>
          </p:cNvPr>
          <p:cNvSpPr/>
          <p:nvPr/>
        </p:nvSpPr>
        <p:spPr>
          <a:xfrm>
            <a:off x="838192" y="2972260"/>
            <a:ext cx="4228162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Сума чисел 49 і 1</a:t>
            </a:r>
          </a:p>
        </p:txBody>
      </p:sp>
      <p:sp>
        <p:nvSpPr>
          <p:cNvPr id="12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5196135" y="3047278"/>
            <a:ext cx="801888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0">
            <a:extLst>
              <a:ext uri="{FF2B5EF4-FFF2-40B4-BE49-F238E27FC236}">
                <a16:creationId xmlns="" xmlns:a16="http://schemas.microsoft.com/office/drawing/2014/main" id="{EAAE66A3-D974-4AEE-9D55-1F99029B24BE}"/>
              </a:ext>
            </a:extLst>
          </p:cNvPr>
          <p:cNvSpPr/>
          <p:nvPr/>
        </p:nvSpPr>
        <p:spPr>
          <a:xfrm>
            <a:off x="838192" y="3724703"/>
            <a:ext cx="4228162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Різниця чисел </a:t>
            </a:r>
            <a:r>
              <a:rPr lang="uk-UA" sz="3200" b="1" dirty="0" smtClean="0">
                <a:solidFill>
                  <a:schemeClr val="bg1"/>
                </a:solidFill>
              </a:rPr>
              <a:t>35 </a:t>
            </a:r>
            <a:r>
              <a:rPr lang="uk-UA" sz="3200" b="1" dirty="0">
                <a:solidFill>
                  <a:schemeClr val="bg1"/>
                </a:solidFill>
              </a:rPr>
              <a:t>і 10</a:t>
            </a:r>
          </a:p>
        </p:txBody>
      </p:sp>
      <p:sp>
        <p:nvSpPr>
          <p:cNvPr id="14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5196135" y="3821493"/>
            <a:ext cx="801887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10">
            <a:extLst>
              <a:ext uri="{FF2B5EF4-FFF2-40B4-BE49-F238E27FC236}">
                <a16:creationId xmlns="" xmlns:a16="http://schemas.microsoft.com/office/drawing/2014/main" id="{EAAE66A3-D974-4AEE-9D55-1F99029B24BE}"/>
              </a:ext>
            </a:extLst>
          </p:cNvPr>
          <p:cNvSpPr/>
          <p:nvPr/>
        </p:nvSpPr>
        <p:spPr>
          <a:xfrm>
            <a:off x="838192" y="4473731"/>
            <a:ext cx="4228162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 числа 28 додай </a:t>
            </a:r>
            <a:r>
              <a:rPr lang="uk-UA" sz="3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7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5185248" y="4505797"/>
            <a:ext cx="801887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10">
            <a:extLst>
              <a:ext uri="{FF2B5EF4-FFF2-40B4-BE49-F238E27FC236}">
                <a16:creationId xmlns="" xmlns:a16="http://schemas.microsoft.com/office/drawing/2014/main" id="{EAAE66A3-D974-4AEE-9D55-1F99029B24BE}"/>
              </a:ext>
            </a:extLst>
          </p:cNvPr>
          <p:cNvSpPr/>
          <p:nvPr/>
        </p:nvSpPr>
        <p:spPr>
          <a:xfrm>
            <a:off x="838192" y="5192633"/>
            <a:ext cx="4228162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Зменш число 75 на 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5185248" y="5213813"/>
            <a:ext cx="801887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6797190" y="2865603"/>
            <a:ext cx="3962400" cy="11389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Поміркуй, яке число відрізняється від інших. Поясни свою думку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1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6407179" y="4049650"/>
            <a:ext cx="4489421" cy="52952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і підкресли парні числа.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2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6797190" y="4661337"/>
            <a:ext cx="3962400" cy="12496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число, в якому: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 5 одиниць, 5 десятків,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 одиниці, 3 десятки.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3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6302828" y="1540533"/>
            <a:ext cx="5497285" cy="4598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ці числа в порядку зростання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4" name="Прямокутник: округлені кути 7">
            <a:extLst>
              <a:ext uri="{FF2B5EF4-FFF2-40B4-BE49-F238E27FC236}">
                <a16:creationId xmlns="" xmlns:a16="http://schemas.microsoft.com/office/drawing/2014/main" id="{A464A165-46CB-426D-8E34-F21AF9CC8530}"/>
              </a:ext>
            </a:extLst>
          </p:cNvPr>
          <p:cNvSpPr/>
          <p:nvPr/>
        </p:nvSpPr>
        <p:spPr>
          <a:xfrm>
            <a:off x="7805051" y="2089893"/>
            <a:ext cx="801887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9408826" y="2079287"/>
            <a:ext cx="801888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8606938" y="2079287"/>
            <a:ext cx="801888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6190389" y="2089893"/>
            <a:ext cx="801887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7003163" y="2089893"/>
            <a:ext cx="801887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10210714" y="2079287"/>
            <a:ext cx="801887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73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1306285" y="2159837"/>
            <a:ext cx="3374574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36 + (40 – 10)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132114" y="570729"/>
            <a:ext cx="9764486" cy="7791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Знайди значення </a:t>
            </a:r>
            <a:r>
              <a:rPr lang="uk-UA" sz="4000" b="1" dirty="0" smtClean="0">
                <a:solidFill>
                  <a:schemeClr val="bg1"/>
                </a:solidFill>
              </a:rPr>
              <a:t>виразів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A464A165-46CB-426D-8E34-F21AF9CC8530}"/>
              </a:ext>
            </a:extLst>
          </p:cNvPr>
          <p:cNvSpPr/>
          <p:nvPr/>
        </p:nvSpPr>
        <p:spPr>
          <a:xfrm>
            <a:off x="4851414" y="2149118"/>
            <a:ext cx="801887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1306285" y="2897668"/>
            <a:ext cx="3374575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(17 – 10) + 20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4851413" y="2908130"/>
            <a:ext cx="801888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27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5187C475-46B6-44D7-B5B6-1DE6C89890A1}"/>
              </a:ext>
            </a:extLst>
          </p:cNvPr>
          <p:cNvSpPr/>
          <p:nvPr/>
        </p:nvSpPr>
        <p:spPr>
          <a:xfrm>
            <a:off x="1306284" y="3625255"/>
            <a:ext cx="3374574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15 – (10 + 0)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4851413" y="3657489"/>
            <a:ext cx="801888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0">
            <a:extLst>
              <a:ext uri="{FF2B5EF4-FFF2-40B4-BE49-F238E27FC236}">
                <a16:creationId xmlns="" xmlns:a16="http://schemas.microsoft.com/office/drawing/2014/main" id="{EAAE66A3-D974-4AEE-9D55-1F99029B24BE}"/>
              </a:ext>
            </a:extLst>
          </p:cNvPr>
          <p:cNvSpPr/>
          <p:nvPr/>
        </p:nvSpPr>
        <p:spPr>
          <a:xfrm>
            <a:off x="5998026" y="2159837"/>
            <a:ext cx="3374574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60 – (30 + 20)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9427027" y="2159837"/>
            <a:ext cx="801887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10">
            <a:extLst>
              <a:ext uri="{FF2B5EF4-FFF2-40B4-BE49-F238E27FC236}">
                <a16:creationId xmlns="" xmlns:a16="http://schemas.microsoft.com/office/drawing/2014/main" id="{EAAE66A3-D974-4AEE-9D55-1F99029B24BE}"/>
              </a:ext>
            </a:extLst>
          </p:cNvPr>
          <p:cNvSpPr/>
          <p:nvPr/>
        </p:nvSpPr>
        <p:spPr>
          <a:xfrm>
            <a:off x="5998026" y="2897668"/>
            <a:ext cx="3374574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67 – (17 – 10)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9416140" y="2876207"/>
            <a:ext cx="801887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10">
            <a:extLst>
              <a:ext uri="{FF2B5EF4-FFF2-40B4-BE49-F238E27FC236}">
                <a16:creationId xmlns="" xmlns:a16="http://schemas.microsoft.com/office/drawing/2014/main" id="{EAAE66A3-D974-4AEE-9D55-1F99029B24BE}"/>
              </a:ext>
            </a:extLst>
          </p:cNvPr>
          <p:cNvSpPr/>
          <p:nvPr/>
        </p:nvSpPr>
        <p:spPr>
          <a:xfrm>
            <a:off x="5998026" y="3616570"/>
            <a:ext cx="3374574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 + (36 – 30)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9427027" y="3584223"/>
            <a:ext cx="801887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1132114" y="1443595"/>
            <a:ext cx="8240486" cy="5593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Назви дію, яку треба виконати першою в кожному виразі. </a:t>
            </a:r>
          </a:p>
        </p:txBody>
      </p:sp>
      <p:pic>
        <p:nvPicPr>
          <p:cNvPr id="3074" name="Picture 2" descr="D:\Картинки до тестів\Людина\Рисун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81" y="3086234"/>
            <a:ext cx="2610665" cy="35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2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041401" y="570729"/>
            <a:ext cx="10051142" cy="7791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Ознайомся, як по-різному читати вирази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0">
            <a:extLst>
              <a:ext uri="{FF2B5EF4-FFF2-40B4-BE49-F238E27FC236}">
                <a16:creationId xmlns="" xmlns:a16="http://schemas.microsoft.com/office/drawing/2014/main" id="{EAAE66A3-D974-4AEE-9D55-1F99029B24BE}"/>
              </a:ext>
            </a:extLst>
          </p:cNvPr>
          <p:cNvSpPr/>
          <p:nvPr/>
        </p:nvSpPr>
        <p:spPr>
          <a:xfrm>
            <a:off x="1041400" y="1475118"/>
            <a:ext cx="3062531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60 + (10 + 20)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4114799" y="1491995"/>
            <a:ext cx="801887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90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10">
            <a:extLst>
              <a:ext uri="{FF2B5EF4-FFF2-40B4-BE49-F238E27FC236}">
                <a16:creationId xmlns="" xmlns:a16="http://schemas.microsoft.com/office/drawing/2014/main" id="{EAAE66A3-D974-4AEE-9D55-1F99029B24BE}"/>
              </a:ext>
            </a:extLst>
          </p:cNvPr>
          <p:cNvSpPr/>
          <p:nvPr/>
        </p:nvSpPr>
        <p:spPr>
          <a:xfrm>
            <a:off x="1034157" y="3624054"/>
            <a:ext cx="3102431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19 – (15 – 5)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4147457" y="3624054"/>
            <a:ext cx="801887" cy="6209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34156" y="2202259"/>
            <a:ext cx="7783273" cy="13138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7030A0"/>
                </a:solidFill>
              </a:rPr>
              <a:t>До числа 60 додати суму чисел 10 і 20.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7030A0"/>
                </a:solidFill>
              </a:rPr>
              <a:t>Число 60 збільшити на суму чисел 10 і 20.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7030A0"/>
                </a:solidFill>
              </a:rPr>
              <a:t>Перший доданок 60, другий - сума </a:t>
            </a:r>
            <a:r>
              <a:rPr lang="uk-UA" sz="2400" b="1" dirty="0" smtClean="0">
                <a:solidFill>
                  <a:srgbClr val="7030A0"/>
                </a:solidFill>
              </a:rPr>
              <a:t>чисел 10 і 20.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34155" y="4353841"/>
            <a:ext cx="7783274" cy="11723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7030A0"/>
                </a:solidFill>
              </a:rPr>
              <a:t>Від числа 19 відняти різницю чисел 15 і 5.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7030A0"/>
                </a:solidFill>
              </a:rPr>
              <a:t>Число 19 зменшити на різницю чисел 15 і 5.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7030A0"/>
                </a:solidFill>
              </a:rPr>
              <a:t>Зменшуване 19, від’ємник - різниця </a:t>
            </a:r>
            <a:r>
              <a:rPr lang="uk-UA" sz="2400" b="1" dirty="0" smtClean="0">
                <a:solidFill>
                  <a:srgbClr val="7030A0"/>
                </a:solidFill>
              </a:rPr>
              <a:t>чисел 15 і 5.</a:t>
            </a:r>
          </a:p>
        </p:txBody>
      </p:sp>
      <p:pic>
        <p:nvPicPr>
          <p:cNvPr id="2050" name="Picture 2" descr="D:\Картинки до тестів\Людина\Дівч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1791" y="1995405"/>
            <a:ext cx="2507065" cy="37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6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403" y="494528"/>
            <a:ext cx="10389836" cy="70562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</a:t>
            </a:r>
            <a:r>
              <a:rPr lang="uk-UA" sz="3600" b="1" dirty="0" smtClean="0">
                <a:solidFill>
                  <a:schemeClr val="bg1"/>
                </a:solidFill>
              </a:rPr>
              <a:t>задачу 282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4713383" y="1362456"/>
            <a:ext cx="6545856" cy="19794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червоному кінозалі фільм переглянули 40 глядачів, а в блакитному  - на 10 глядачів менше. Скільки всього глядачів переглянуло фільм у цих кінозалах?</a:t>
            </a:r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86BA396-0695-4F71-86E2-D04BA157A440}"/>
              </a:ext>
            </a:extLst>
          </p:cNvPr>
          <p:cNvSpPr txBox="1"/>
          <p:nvPr/>
        </p:nvSpPr>
        <p:spPr>
          <a:xfrm>
            <a:off x="7218188" y="3537400"/>
            <a:ext cx="1686499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70 (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</a:rPr>
              <a:t>гл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9403" y="1334421"/>
            <a:ext cx="3578227" cy="1071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Проаналізуй </a:t>
            </a:r>
            <a:r>
              <a:rPr lang="uk-UA" sz="2000" b="1" dirty="0">
                <a:solidFill>
                  <a:srgbClr val="7030A0"/>
                </a:solidFill>
              </a:rPr>
              <a:t>вираз до задачі. </a:t>
            </a:r>
            <a:r>
              <a:rPr lang="uk-UA" sz="2000" b="1" dirty="0" err="1">
                <a:solidFill>
                  <a:srgbClr val="7030A0"/>
                </a:solidFill>
              </a:rPr>
              <a:t>Запиши</a:t>
            </a:r>
            <a:r>
              <a:rPr lang="uk-UA" sz="2000" b="1" dirty="0">
                <a:solidFill>
                  <a:srgbClr val="7030A0"/>
                </a:solidFill>
              </a:rPr>
              <a:t> розв’язання окремими діями.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3F7B10-4445-4198-A028-E2AE9377C20E}"/>
              </a:ext>
            </a:extLst>
          </p:cNvPr>
          <p:cNvSpPr txBox="1"/>
          <p:nvPr/>
        </p:nvSpPr>
        <p:spPr>
          <a:xfrm>
            <a:off x="4910454" y="3537403"/>
            <a:ext cx="2307734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40+(40-10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)=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9CF14BF-85D2-4763-A6C8-0F25806C2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14" b="3214"/>
          <a:stretch/>
        </p:blipFill>
        <p:spPr>
          <a:xfrm>
            <a:off x="869403" y="2554097"/>
            <a:ext cx="3582581" cy="2844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53F7B10-4445-4198-A028-E2AE9377C20E}"/>
              </a:ext>
            </a:extLst>
          </p:cNvPr>
          <p:cNvSpPr txBox="1"/>
          <p:nvPr/>
        </p:nvSpPr>
        <p:spPr>
          <a:xfrm>
            <a:off x="4910454" y="4281956"/>
            <a:ext cx="2307734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1) 40 – 10 =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53F7B10-4445-4198-A028-E2AE9377C20E}"/>
              </a:ext>
            </a:extLst>
          </p:cNvPr>
          <p:cNvSpPr txBox="1"/>
          <p:nvPr/>
        </p:nvSpPr>
        <p:spPr>
          <a:xfrm>
            <a:off x="4910454" y="5019131"/>
            <a:ext cx="2307734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2) 40 + 30 =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86BA396-0695-4F71-86E2-D04BA157A440}"/>
              </a:ext>
            </a:extLst>
          </p:cNvPr>
          <p:cNvSpPr txBox="1"/>
          <p:nvPr/>
        </p:nvSpPr>
        <p:spPr>
          <a:xfrm>
            <a:off x="7218188" y="4281956"/>
            <a:ext cx="1686499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30 (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</a:rPr>
              <a:t>гл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6BA396-0695-4F71-86E2-D04BA157A440}"/>
              </a:ext>
            </a:extLst>
          </p:cNvPr>
          <p:cNvSpPr txBox="1"/>
          <p:nvPr/>
        </p:nvSpPr>
        <p:spPr>
          <a:xfrm>
            <a:off x="7218188" y="5019131"/>
            <a:ext cx="1686499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70 (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</a:rPr>
              <a:t>гл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t="618" r="64500" b="58315"/>
          <a:stretch/>
        </p:blipFill>
        <p:spPr>
          <a:xfrm>
            <a:off x="720003" y="1358660"/>
            <a:ext cx="6912000" cy="45640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923230" y="4556560"/>
            <a:ext cx="5706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6 л води всього.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40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956546" y="2003285"/>
            <a:ext cx="3451346" cy="147413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7030A0"/>
                </a:solidFill>
              </a:rPr>
              <a:t>І  – 4 л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ІІ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на 2 л &lt;, ? л</a:t>
            </a:r>
            <a:endParaRPr lang="uk-UA" sz="100" dirty="0" smtClean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82272" y="494529"/>
            <a:ext cx="10348436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задачу 284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987718" y="4394801"/>
            <a:ext cx="22032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 (4 –2) + 4 =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0190975" y="4403806"/>
            <a:ext cx="103973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 6 (л)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5957161" y="1336888"/>
            <a:ext cx="5273547" cy="23038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Одного дня </a:t>
            </a:r>
            <a:r>
              <a:rPr lang="uk-UA" sz="2800" dirty="0" smtClean="0"/>
              <a:t>Надійка витратила на поливання квітів </a:t>
            </a:r>
            <a:r>
              <a:rPr lang="uk-UA" sz="2800" dirty="0" smtClean="0">
                <a:solidFill>
                  <a:srgbClr val="FFFF00"/>
                </a:solidFill>
              </a:rPr>
              <a:t>4л води</a:t>
            </a:r>
            <a:r>
              <a:rPr lang="uk-UA" sz="2800" dirty="0" smtClean="0"/>
              <a:t>, а </a:t>
            </a:r>
            <a:r>
              <a:rPr lang="uk-UA" sz="2800" dirty="0" smtClean="0">
                <a:solidFill>
                  <a:srgbClr val="FFFF00"/>
                </a:solidFill>
              </a:rPr>
              <a:t>іншого – на 2 л менше</a:t>
            </a:r>
            <a:r>
              <a:rPr lang="uk-UA" sz="2800" dirty="0" smtClean="0"/>
              <a:t>. </a:t>
            </a:r>
            <a:r>
              <a:rPr lang="uk-UA" sz="2800" dirty="0" smtClean="0">
                <a:solidFill>
                  <a:srgbClr val="FFFF00"/>
                </a:solidFill>
              </a:rPr>
              <a:t>Скільки всього літрів води</a:t>
            </a:r>
            <a:r>
              <a:rPr lang="uk-UA" sz="2800" dirty="0" smtClean="0"/>
              <a:t> витратила Надійка на поливання квітів?</a:t>
            </a:r>
            <a:endParaRPr lang="uk-UA" sz="2800" dirty="0"/>
          </a:p>
        </p:txBody>
      </p:sp>
      <p:sp>
        <p:nvSpPr>
          <p:cNvPr id="30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7858504" y="3715548"/>
            <a:ext cx="3343990" cy="58237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Склади вираз до задачі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05565" y="3331659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</a:t>
            </a:r>
            <a:endParaRPr lang="ru-RU" sz="3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479411" y="3317537"/>
            <a:ext cx="1529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4 – 2 =</a:t>
            </a:r>
            <a:endParaRPr lang="ru-RU" sz="36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892314" y="3963868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507192" y="3926716"/>
            <a:ext cx="1611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4 + 2 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808862" y="3331659"/>
            <a:ext cx="1208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 (л)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750321" y="3948488"/>
            <a:ext cx="126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6 (л)</a:t>
            </a:r>
            <a:endParaRPr lang="ru-RU" sz="3600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4323863" y="2275114"/>
            <a:ext cx="146977" cy="957943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30117" y="2430919"/>
            <a:ext cx="744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? л</a:t>
            </a:r>
            <a:endParaRPr lang="uk-UA" sz="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  <p:bldP spid="71" grpId="0" animBg="1"/>
      <p:bldP spid="74" grpId="0" animBg="1"/>
      <p:bldP spid="30" grpId="0" animBg="1"/>
      <p:bldP spid="38" grpId="0"/>
      <p:bldP spid="39" grpId="0"/>
      <p:bldP spid="42" grpId="0"/>
      <p:bldP spid="44" grpId="0"/>
      <p:bldP spid="45" grpId="0"/>
      <p:bldP spid="46" grpId="0"/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3241</TotalTime>
  <Words>550</Words>
  <Application>Microsoft Office PowerPoint</Application>
  <PresentationFormat>Произвольный</PresentationFormat>
  <Paragraphs>118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569</cp:revision>
  <dcterms:created xsi:type="dcterms:W3CDTF">2018-01-05T16:38:53Z</dcterms:created>
  <dcterms:modified xsi:type="dcterms:W3CDTF">2024-11-10T13:05:41Z</dcterms:modified>
</cp:coreProperties>
</file>