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662" r:id="rId3"/>
    <p:sldId id="660" r:id="rId4"/>
    <p:sldId id="538" r:id="rId5"/>
    <p:sldId id="631" r:id="rId6"/>
    <p:sldId id="528" r:id="rId7"/>
    <p:sldId id="654" r:id="rId8"/>
    <p:sldId id="655" r:id="rId9"/>
    <p:sldId id="656" r:id="rId10"/>
    <p:sldId id="537" r:id="rId11"/>
    <p:sldId id="608" r:id="rId12"/>
    <p:sldId id="661" r:id="rId13"/>
    <p:sldId id="657" r:id="rId14"/>
    <p:sldId id="664" r:id="rId15"/>
    <p:sldId id="6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62"/>
            <p14:sldId id="660"/>
            <p14:sldId id="538"/>
            <p14:sldId id="631"/>
            <p14:sldId id="528"/>
            <p14:sldId id="654"/>
            <p14:sldId id="655"/>
            <p14:sldId id="656"/>
            <p14:sldId id="537"/>
            <p14:sldId id="608"/>
            <p14:sldId id="661"/>
            <p14:sldId id="657"/>
            <p14:sldId id="664"/>
            <p14:sldId id="6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D0D0D"/>
    <a:srgbClr val="FFFF00"/>
    <a:srgbClr val="9E0000"/>
    <a:srgbClr val="C6109F"/>
    <a:srgbClr val="00B050"/>
    <a:srgbClr val="295FFF"/>
    <a:srgbClr val="FF3131"/>
    <a:srgbClr val="1694E9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Додавання і віднімання виду 32+4, 28-5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з дужками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8522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2E884-D424-4617-8003-68608EA3721A}" type="presOf" srcId="{289AA968-9F58-4A6E-B11C-582CA574AD65}" destId="{6408D3F1-0C0E-4F5D-B5D5-053E6D4B4C50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7CC64A74-AC83-473D-96C1-8E29B4B895BE}" type="presOf" srcId="{17FCBCD0-5166-44EF-A995-697AB50FC98B}" destId="{8C93B566-6306-40C5-A3D5-B84E788E517B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9C610043-5CCF-4925-9829-5130098A868C}" type="presOf" srcId="{864805AA-88F6-4A3C-93F4-4B09AB422F89}" destId="{74B25163-4895-40AC-9024-595BFDBFC9D3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2AD51D91-A4D5-4BB0-BA20-6F9907F3CF00}" type="presOf" srcId="{7BC2FB55-276F-4C1D-BFBB-3A50DD827BBF}" destId="{3DA009A1-1AA7-499A-8D2D-0D4140462CC8}" srcOrd="0" destOrd="0" presId="urn:microsoft.com/office/officeart/2005/8/layout/hList6"/>
    <dgm:cxn modelId="{3AF5C9D5-E55C-4FFC-BEFC-FFD4827196E9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CDB42648-FEFC-46FD-AF96-6022E86DE1BC}" type="presParOf" srcId="{6408D3F1-0C0E-4F5D-B5D5-053E6D4B4C50}" destId="{783C5BBC-E083-4F12-B4A9-616A8F9530EC}" srcOrd="0" destOrd="0" presId="urn:microsoft.com/office/officeart/2005/8/layout/hList6"/>
    <dgm:cxn modelId="{B67337CB-C6B5-4E28-96AD-E950492B8921}" type="presParOf" srcId="{6408D3F1-0C0E-4F5D-B5D5-053E6D4B4C50}" destId="{903EF99B-E600-4B60-96C8-658D7EF2F880}" srcOrd="1" destOrd="0" presId="urn:microsoft.com/office/officeart/2005/8/layout/hList6"/>
    <dgm:cxn modelId="{9DA9445B-A2E8-4251-B48D-2043126161DA}" type="presParOf" srcId="{6408D3F1-0C0E-4F5D-B5D5-053E6D4B4C50}" destId="{8C93B566-6306-40C5-A3D5-B84E788E517B}" srcOrd="2" destOrd="0" presId="urn:microsoft.com/office/officeart/2005/8/layout/hList6"/>
    <dgm:cxn modelId="{CC7BF927-09EB-448C-ABC7-2C3DADAA632E}" type="presParOf" srcId="{6408D3F1-0C0E-4F5D-B5D5-053E6D4B4C50}" destId="{B4E8D5E2-E5AE-41CC-80D3-5A0016AFADCC}" srcOrd="3" destOrd="0" presId="urn:microsoft.com/office/officeart/2005/8/layout/hList6"/>
    <dgm:cxn modelId="{4091075F-0CC3-45B4-940A-7B661CA41A6D}" type="presParOf" srcId="{6408D3F1-0C0E-4F5D-B5D5-053E6D4B4C50}" destId="{3DA009A1-1AA7-499A-8D2D-0D4140462CC8}" srcOrd="4" destOrd="0" presId="urn:microsoft.com/office/officeart/2005/8/layout/hList6"/>
    <dgm:cxn modelId="{973E5FFB-92C1-401A-A9A1-36D369426991}" type="presParOf" srcId="{6408D3F1-0C0E-4F5D-B5D5-053E6D4B4C50}" destId="{4CC5E85A-39A8-420E-9465-894FAB3CD337}" srcOrd="5" destOrd="0" presId="urn:microsoft.com/office/officeart/2005/8/layout/hList6"/>
    <dgm:cxn modelId="{F50DCB24-28FB-4515-9CBD-585AFAD48B51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587358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з дужками</a:t>
          </a:r>
          <a:endParaRPr lang="ru-RU" sz="3200" kern="1200" dirty="0"/>
        </a:p>
      </dsp:txBody>
      <dsp:txXfrm rot="5400000">
        <a:off x="2443813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64731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8016447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328307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Додавання і віднімання виду 32+4, 28-5</a:t>
          </a:r>
        </a:p>
      </dsp:txBody>
      <dsp:txXfrm rot="5400000">
        <a:off x="5206110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0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8761" y="4177516"/>
            <a:ext cx="9575346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і віднімання виду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32 </a:t>
            </a:r>
            <a:r>
              <a:rPr lang="uk-UA" sz="4800" b="1" dirty="0">
                <a:solidFill>
                  <a:srgbClr val="7030A0"/>
                </a:solidFill>
              </a:rPr>
              <a:t>+ 4, 28 - 5.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3A8C30-7EFD-4FA2-BB49-83BF4B36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08" y="1203661"/>
            <a:ext cx="2521293" cy="26484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11603" y="1299352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4 Дод і відн двоцифр без переходу через 10\№038 - Додавання і віднімання виду 32 + 4, 28 - 5\2024-11-06_1907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1391"/>
          <a:stretch/>
        </p:blipFill>
        <p:spPr bwMode="auto">
          <a:xfrm>
            <a:off x="1046773" y="1586313"/>
            <a:ext cx="9027738" cy="30727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6773" y="460503"/>
            <a:ext cx="9799214" cy="9110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малюнками склади вирази й обчисли їх значення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1756258" y="4886607"/>
            <a:ext cx="156388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16 + 3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5446515" y="4864463"/>
            <a:ext cx="156388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26 + 2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1756258" y="5584019"/>
            <a:ext cx="156388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24 – 3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5446515" y="5561875"/>
            <a:ext cx="156388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33 – 2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320144" y="4886607"/>
            <a:ext cx="78194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19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7008571" y="4864463"/>
            <a:ext cx="78194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28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329201" y="5572388"/>
            <a:ext cx="78194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7010400" y="5561502"/>
            <a:ext cx="78194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31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531324"/>
            <a:ext cx="10123714" cy="8729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Доповни умову так, щоб розв’язанням задачі був </a:t>
            </a:r>
            <a:r>
              <a:rPr lang="uk-UA" sz="3200" b="1" dirty="0" smtClean="0">
                <a:solidFill>
                  <a:schemeClr val="bg1"/>
                </a:solidFill>
              </a:rPr>
              <a:t>вираз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121228" y="1566465"/>
            <a:ext cx="7336971" cy="15577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їдальню </a:t>
            </a:r>
            <a:r>
              <a:rPr lang="uk-UA" sz="2800" dirty="0">
                <a:solidFill>
                  <a:srgbClr val="FFFF00"/>
                </a:solidFill>
              </a:rPr>
              <a:t>привезли</a:t>
            </a:r>
            <a:r>
              <a:rPr lang="uk-UA" sz="2800" dirty="0"/>
              <a:t> моркву і капусту. Для приготування страв </a:t>
            </a:r>
            <a:r>
              <a:rPr lang="uk-UA" sz="2800" dirty="0">
                <a:solidFill>
                  <a:srgbClr val="FFFF00"/>
                </a:solidFill>
              </a:rPr>
              <a:t>витратили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7 кг </a:t>
            </a:r>
            <a:r>
              <a:rPr lang="uk-UA" sz="2800" dirty="0"/>
              <a:t>овочів. </a:t>
            </a:r>
            <a:r>
              <a:rPr lang="uk-UA" sz="2800" dirty="0">
                <a:solidFill>
                  <a:srgbClr val="FFFF00"/>
                </a:solidFill>
              </a:rPr>
              <a:t>Скільки кілограмів овочів залишилось?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A1BA80-E28A-466E-BC13-FA787F44F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1" t="17967" r="3437" b="17751"/>
          <a:stretch/>
        </p:blipFill>
        <p:spPr>
          <a:xfrm>
            <a:off x="2018991" y="3275069"/>
            <a:ext cx="2624076" cy="1950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BF6E17-AF0D-4A45-BAC8-A93A9011A8C1}"/>
              </a:ext>
            </a:extLst>
          </p:cNvPr>
          <p:cNvSpPr txBox="1"/>
          <p:nvPr/>
        </p:nvSpPr>
        <p:spPr>
          <a:xfrm>
            <a:off x="2805717" y="5225111"/>
            <a:ext cx="10941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8 кг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B8211A-55D5-4EF7-BA31-E52963262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4" t="14664" r="12777" b="17701"/>
          <a:stretch/>
        </p:blipFill>
        <p:spPr>
          <a:xfrm>
            <a:off x="5719603" y="3297691"/>
            <a:ext cx="2063684" cy="197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68441A-BC7B-4C12-BCE8-F25E36AD2654}"/>
              </a:ext>
            </a:extLst>
          </p:cNvPr>
          <p:cNvSpPr txBox="1"/>
          <p:nvPr/>
        </p:nvSpPr>
        <p:spPr>
          <a:xfrm>
            <a:off x="6183086" y="5149226"/>
            <a:ext cx="1191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5 кг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8614258" y="1566464"/>
            <a:ext cx="26306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(8 + 5) – 7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923230" y="4556560"/>
            <a:ext cx="63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18 кг бананів разом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56546" y="2003285"/>
            <a:ext cx="3451346" cy="14741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І  – 7 кг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ІІ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на 4 кг &gt;, ? кг</a:t>
            </a:r>
            <a:endParaRPr lang="uk-UA" sz="100" dirty="0" smtClean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smtClean="0">
                <a:solidFill>
                  <a:schemeClr val="bg1"/>
                </a:solidFill>
              </a:rPr>
              <a:t>292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30996" y="4573047"/>
            <a:ext cx="23060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(7 + 4) + 7 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37031" y="4595902"/>
            <a:ext cx="14385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18 (кг)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5957161" y="1336888"/>
            <a:ext cx="5273547" cy="2303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 зоопарку мавпам </a:t>
            </a:r>
            <a:r>
              <a:rPr lang="uk-UA" sz="2800" dirty="0" smtClean="0">
                <a:solidFill>
                  <a:srgbClr val="FFFF00"/>
                </a:solidFill>
              </a:rPr>
              <a:t>у першу клітку </a:t>
            </a:r>
            <a:r>
              <a:rPr lang="uk-UA" sz="2800" dirty="0" smtClean="0">
                <a:solidFill>
                  <a:schemeClr val="bg1"/>
                </a:solidFill>
              </a:rPr>
              <a:t>поклали</a:t>
            </a:r>
            <a:r>
              <a:rPr lang="uk-UA" sz="2800" dirty="0" smtClean="0">
                <a:solidFill>
                  <a:srgbClr val="FFFF00"/>
                </a:solidFill>
              </a:rPr>
              <a:t> 7 кг бананів</a:t>
            </a:r>
            <a:r>
              <a:rPr lang="uk-UA" sz="2800" dirty="0" smtClean="0"/>
              <a:t>, а </a:t>
            </a:r>
            <a:r>
              <a:rPr lang="uk-UA" sz="2800" dirty="0" smtClean="0">
                <a:solidFill>
                  <a:srgbClr val="FFFF00"/>
                </a:solidFill>
              </a:rPr>
              <a:t>в другу – на 4 кг більше</a:t>
            </a:r>
            <a:r>
              <a:rPr lang="uk-UA" sz="2800" dirty="0" smtClean="0"/>
              <a:t>. </a:t>
            </a:r>
            <a:r>
              <a:rPr lang="uk-UA" sz="2800" dirty="0" smtClean="0">
                <a:solidFill>
                  <a:srgbClr val="FFFF00"/>
                </a:solidFill>
              </a:rPr>
              <a:t>Скільки кілограмів бананів </a:t>
            </a:r>
            <a:r>
              <a:rPr lang="uk-UA" sz="2800" dirty="0" smtClean="0">
                <a:solidFill>
                  <a:schemeClr val="bg1"/>
                </a:solidFill>
              </a:rPr>
              <a:t>поклали у дві клітки</a:t>
            </a:r>
            <a:r>
              <a:rPr lang="uk-UA" sz="2800" dirty="0" smtClean="0">
                <a:solidFill>
                  <a:srgbClr val="FFFF00"/>
                </a:solidFill>
              </a:rPr>
              <a:t> разом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632004" y="3715548"/>
            <a:ext cx="3511850" cy="58237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 до задачі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5565" y="3331659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79411" y="3317537"/>
            <a:ext cx="152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7 + 4=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92314" y="396386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07192" y="3926716"/>
            <a:ext cx="213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11 + 7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08862" y="3331659"/>
            <a:ext cx="166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11 (кг)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76557" y="3963868"/>
            <a:ext cx="1535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18 (кг)</a:t>
            </a:r>
            <a:endParaRPr lang="ru-RU" sz="36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323863" y="2275114"/>
            <a:ext cx="146977" cy="95794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30117" y="2430919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? </a:t>
            </a:r>
            <a:r>
              <a:rPr lang="uk-UA" sz="3600" b="1" dirty="0" smtClean="0">
                <a:solidFill>
                  <a:srgbClr val="FF0000"/>
                </a:solidFill>
              </a:rPr>
              <a:t>кг</a:t>
            </a:r>
            <a:endParaRPr lang="uk-UA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1" grpId="0" animBg="1"/>
      <p:bldP spid="74" grpId="0" animBg="1"/>
      <p:bldP spid="30" grpId="0" animBg="1"/>
      <p:bldP spid="38" grpId="0"/>
      <p:bldP spid="39" grpId="0"/>
      <p:bldP spid="42" grpId="0"/>
      <p:bldP spid="44" grpId="0"/>
      <p:bldP spid="45" grpId="0"/>
      <p:bldP spid="46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8698" y="1590534"/>
            <a:ext cx="3698346" cy="12575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малих кубиків потрібно покласти, щоб утворився куб?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C5FDE1-883F-4DDA-8682-08B3F03C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3" t="15736" r="18766" b="15399"/>
          <a:stretch/>
        </p:blipFill>
        <p:spPr>
          <a:xfrm>
            <a:off x="2279675" y="3105440"/>
            <a:ext cx="2564468" cy="264901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1229" y="531324"/>
            <a:ext cx="10123714" cy="8729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4 Дод і відн двоцифр без переходу через 10\№038 - Додавання і віднімання виду 32 + 4, 28 - 5\2024-11-06_191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8" y="3105440"/>
            <a:ext cx="2661730" cy="27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37484" y="1590534"/>
            <a:ext cx="3698346" cy="11091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</a:t>
            </a:r>
            <a:r>
              <a:rPr lang="uk-UA" sz="2400" b="1" dirty="0" smtClean="0">
                <a:solidFill>
                  <a:srgbClr val="7030A0"/>
                </a:solidFill>
              </a:rPr>
              <a:t>всього малих </a:t>
            </a:r>
            <a:r>
              <a:rPr lang="uk-UA" sz="2400" b="1" dirty="0">
                <a:solidFill>
                  <a:srgbClr val="7030A0"/>
                </a:solidFill>
              </a:rPr>
              <a:t>кубиків </a:t>
            </a:r>
            <a:r>
              <a:rPr lang="uk-UA" sz="2400" b="1" dirty="0" smtClean="0">
                <a:solidFill>
                  <a:srgbClr val="7030A0"/>
                </a:solidFill>
              </a:rPr>
              <a:t>у кубі?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7" y="1192439"/>
            <a:ext cx="5637698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Виконай додавання, скориставшись схемою.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15" y="156485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125390" y="1195674"/>
            <a:ext cx="1467839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958697" y="3096295"/>
            <a:ext cx="544860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Доповни умову так, щоб розв’язанням задачі був вираз (6+7)-8. Розв’яжи задачу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9601" r="3169" b="2048"/>
          <a:stretch/>
        </p:blipFill>
        <p:spPr bwMode="auto">
          <a:xfrm>
            <a:off x="767137" y="1718740"/>
            <a:ext cx="4068000" cy="244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54" b="5510"/>
          <a:stretch/>
        </p:blipFill>
        <p:spPr bwMode="auto">
          <a:xfrm>
            <a:off x="4891962" y="1718740"/>
            <a:ext cx="5712144" cy="12580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7124"/>
          <a:stretch/>
        </p:blipFill>
        <p:spPr bwMode="auto">
          <a:xfrm>
            <a:off x="5523457" y="3989695"/>
            <a:ext cx="6239222" cy="18341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18360" r="1965" b="2697"/>
          <a:stretch/>
        </p:blipFill>
        <p:spPr bwMode="auto">
          <a:xfrm>
            <a:off x="767137" y="4690093"/>
            <a:ext cx="4708377" cy="13540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7" y="4210187"/>
            <a:ext cx="4620731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4</a:t>
            </a:r>
            <a:r>
              <a:rPr lang="uk-UA" sz="2000" b="1" dirty="0" smtClean="0">
                <a:solidFill>
                  <a:srgbClr val="7030A0"/>
                </a:solidFill>
              </a:rPr>
              <a:t>. Обведи фігуру, яка не є трикутником.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737416"/>
            <a:ext cx="9268262" cy="8519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4164175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439885" y="1927895"/>
            <a:ext cx="5587093" cy="2009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Яке завдання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800" b="1" dirty="0" smtClean="0">
                <a:solidFill>
                  <a:srgbClr val="7030A0"/>
                </a:solidFill>
              </a:rPr>
              <a:t> було виконувати легко? Важко?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фігуру, яка відображає твій настрій в кінці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71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26029" y="1693010"/>
            <a:ext cx="1650998" cy="23688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27" y="1791063"/>
            <a:ext cx="1467968" cy="1985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552359"/>
            <a:ext cx="9268262" cy="6559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4802398" y="1494769"/>
            <a:ext cx="558709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Цифри я і числа вчу,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Додаю сам, віднімаю...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на світі порахую-</a:t>
            </a:r>
            <a:r>
              <a:rPr lang="uk-UA" sz="3200" b="1" dirty="0" err="1">
                <a:solidFill>
                  <a:schemeClr val="bg1"/>
                </a:solidFill>
              </a:rPr>
              <a:t>полічу</a:t>
            </a:r>
            <a:r>
              <a:rPr lang="uk-UA" sz="3200" b="1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Добре математику я знаю!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B4ACE6-1A04-4704-B73A-CC786E83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0" y="1494769"/>
            <a:ext cx="2758848" cy="28979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4180742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548742" y="1942415"/>
            <a:ext cx="5587093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Назви фігуру, яка відображає твій настрій на початку уроку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02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11513" y="1349992"/>
            <a:ext cx="1814285" cy="26031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1413622"/>
            <a:ext cx="1663351" cy="22494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955309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0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153886" y="592501"/>
            <a:ext cx="9906000" cy="76821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Збільши</a:t>
            </a:r>
            <a:r>
              <a:rPr lang="uk-UA" sz="4000" b="1" dirty="0">
                <a:solidFill>
                  <a:schemeClr val="bg1"/>
                </a:solidFill>
              </a:rPr>
              <a:t> кожне число на </a:t>
            </a:r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Солнце 4">
            <a:extLst>
              <a:ext uri="{FF2B5EF4-FFF2-40B4-BE49-F238E27FC236}">
                <a16:creationId xmlns:a16="http://schemas.microsoft.com/office/drawing/2014/main" xmlns="" id="{B50B5489-C102-4406-BB72-5CB5C8AE2217}"/>
              </a:ext>
            </a:extLst>
          </p:cNvPr>
          <p:cNvSpPr/>
          <p:nvPr/>
        </p:nvSpPr>
        <p:spPr>
          <a:xfrm>
            <a:off x="437668" y="1456402"/>
            <a:ext cx="2057400" cy="187734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Солнце 14">
            <a:extLst>
              <a:ext uri="{FF2B5EF4-FFF2-40B4-BE49-F238E27FC236}">
                <a16:creationId xmlns:a16="http://schemas.microsoft.com/office/drawing/2014/main" xmlns="" id="{4B73E119-6A52-4A50-A6C2-034798371CEF}"/>
              </a:ext>
            </a:extLst>
          </p:cNvPr>
          <p:cNvSpPr/>
          <p:nvPr/>
        </p:nvSpPr>
        <p:spPr>
          <a:xfrm>
            <a:off x="2800350" y="1456402"/>
            <a:ext cx="2057400" cy="187734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Солнце 15">
            <a:extLst>
              <a:ext uri="{FF2B5EF4-FFF2-40B4-BE49-F238E27FC236}">
                <a16:creationId xmlns:a16="http://schemas.microsoft.com/office/drawing/2014/main" xmlns="" id="{C03E7B0F-E30B-4547-8FDE-0773C1B4ABE5}"/>
              </a:ext>
            </a:extLst>
          </p:cNvPr>
          <p:cNvSpPr/>
          <p:nvPr/>
        </p:nvSpPr>
        <p:spPr>
          <a:xfrm>
            <a:off x="5163032" y="1456402"/>
            <a:ext cx="2057400" cy="187734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Солнце 16">
            <a:extLst>
              <a:ext uri="{FF2B5EF4-FFF2-40B4-BE49-F238E27FC236}">
                <a16:creationId xmlns:a16="http://schemas.microsoft.com/office/drawing/2014/main" xmlns="" id="{06ACDFB3-D3D5-4D9D-B764-91481094021A}"/>
              </a:ext>
            </a:extLst>
          </p:cNvPr>
          <p:cNvSpPr/>
          <p:nvPr/>
        </p:nvSpPr>
        <p:spPr>
          <a:xfrm>
            <a:off x="7525714" y="1456402"/>
            <a:ext cx="2057400" cy="187734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Солнце 17">
            <a:extLst>
              <a:ext uri="{FF2B5EF4-FFF2-40B4-BE49-F238E27FC236}">
                <a16:creationId xmlns:a16="http://schemas.microsoft.com/office/drawing/2014/main" xmlns="" id="{36BD00A3-6454-4929-A34F-724A28A10716}"/>
              </a:ext>
            </a:extLst>
          </p:cNvPr>
          <p:cNvSpPr/>
          <p:nvPr/>
        </p:nvSpPr>
        <p:spPr>
          <a:xfrm>
            <a:off x="9888396" y="1456402"/>
            <a:ext cx="2057400" cy="187734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Солнце 18">
            <a:extLst>
              <a:ext uri="{FF2B5EF4-FFF2-40B4-BE49-F238E27FC236}">
                <a16:creationId xmlns:a16="http://schemas.microsoft.com/office/drawing/2014/main" xmlns="" id="{49E49B30-C740-4A36-B287-D715CAB45EFB}"/>
              </a:ext>
            </a:extLst>
          </p:cNvPr>
          <p:cNvSpPr/>
          <p:nvPr/>
        </p:nvSpPr>
        <p:spPr>
          <a:xfrm>
            <a:off x="1609500" y="4018627"/>
            <a:ext cx="2057400" cy="187734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0" name="Солнце 19">
            <a:extLst>
              <a:ext uri="{FF2B5EF4-FFF2-40B4-BE49-F238E27FC236}">
                <a16:creationId xmlns:a16="http://schemas.microsoft.com/office/drawing/2014/main" xmlns="" id="{4DFF39F5-864A-4738-8829-F3A25C682F90}"/>
              </a:ext>
            </a:extLst>
          </p:cNvPr>
          <p:cNvSpPr/>
          <p:nvPr/>
        </p:nvSpPr>
        <p:spPr>
          <a:xfrm>
            <a:off x="3972182" y="4018627"/>
            <a:ext cx="2057400" cy="187734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1" name="Солнце 20">
            <a:extLst>
              <a:ext uri="{FF2B5EF4-FFF2-40B4-BE49-F238E27FC236}">
                <a16:creationId xmlns:a16="http://schemas.microsoft.com/office/drawing/2014/main" xmlns="" id="{966CABFE-BBA5-41B8-B339-A180F659147E}"/>
              </a:ext>
            </a:extLst>
          </p:cNvPr>
          <p:cNvSpPr/>
          <p:nvPr/>
        </p:nvSpPr>
        <p:spPr>
          <a:xfrm>
            <a:off x="6334864" y="4018627"/>
            <a:ext cx="2057400" cy="1877348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2" name="Солнце 21">
            <a:extLst>
              <a:ext uri="{FF2B5EF4-FFF2-40B4-BE49-F238E27FC236}">
                <a16:creationId xmlns:a16="http://schemas.microsoft.com/office/drawing/2014/main" xmlns="" id="{24F58B5B-49C0-4446-9601-582E2C194E94}"/>
              </a:ext>
            </a:extLst>
          </p:cNvPr>
          <p:cNvSpPr/>
          <p:nvPr/>
        </p:nvSpPr>
        <p:spPr>
          <a:xfrm>
            <a:off x="8697546" y="3951952"/>
            <a:ext cx="2057400" cy="187734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000" dirty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1229" y="531606"/>
            <a:ext cx="10112828" cy="8762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вирази. Знайди значення цих виразів.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DF4584-4C2E-483D-A3B9-9786A63F59C2}"/>
              </a:ext>
            </a:extLst>
          </p:cNvPr>
          <p:cNvSpPr txBox="1"/>
          <p:nvPr/>
        </p:nvSpPr>
        <p:spPr>
          <a:xfrm>
            <a:off x="946627" y="1749863"/>
            <a:ext cx="27545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40 + (4 + 3</a:t>
            </a:r>
            <a:r>
              <a:rPr lang="uk-UA" sz="3600" b="1" dirty="0">
                <a:solidFill>
                  <a:schemeClr val="bg1"/>
                </a:solidFill>
              </a:rPr>
              <a:t>)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Bird sparrow with poster">
            <a:extLst>
              <a:ext uri="{FF2B5EF4-FFF2-40B4-BE49-F238E27FC236}">
                <a16:creationId xmlns:a16="http://schemas.microsoft.com/office/drawing/2014/main" xmlns="" id="{D8A97183-90B3-4761-BF3B-05ECF7DB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86" y="1669111"/>
            <a:ext cx="3389142" cy="35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A37389-EE27-48FC-99A5-757D5D10834E}"/>
              </a:ext>
            </a:extLst>
          </p:cNvPr>
          <p:cNvSpPr txBox="1"/>
          <p:nvPr/>
        </p:nvSpPr>
        <p:spPr>
          <a:xfrm>
            <a:off x="3701144" y="1749863"/>
            <a:ext cx="685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DF4584-4C2E-483D-A3B9-9786A63F59C2}"/>
              </a:ext>
            </a:extLst>
          </p:cNvPr>
          <p:cNvSpPr txBox="1"/>
          <p:nvPr/>
        </p:nvSpPr>
        <p:spPr>
          <a:xfrm>
            <a:off x="946627" y="2546462"/>
            <a:ext cx="27545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77 – (6 + 1)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DF4584-4C2E-483D-A3B9-9786A63F59C2}"/>
              </a:ext>
            </a:extLst>
          </p:cNvPr>
          <p:cNvSpPr txBox="1"/>
          <p:nvPr/>
        </p:nvSpPr>
        <p:spPr>
          <a:xfrm>
            <a:off x="946627" y="3371617"/>
            <a:ext cx="27545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75 - (10 – 5)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A37389-EE27-48FC-99A5-757D5D10834E}"/>
              </a:ext>
            </a:extLst>
          </p:cNvPr>
          <p:cNvSpPr txBox="1"/>
          <p:nvPr/>
        </p:nvSpPr>
        <p:spPr>
          <a:xfrm>
            <a:off x="3712031" y="2546461"/>
            <a:ext cx="685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A37389-EE27-48FC-99A5-757D5D10834E}"/>
              </a:ext>
            </a:extLst>
          </p:cNvPr>
          <p:cNvSpPr txBox="1"/>
          <p:nvPr/>
        </p:nvSpPr>
        <p:spPr>
          <a:xfrm>
            <a:off x="3712031" y="3371617"/>
            <a:ext cx="685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400" y="560105"/>
            <a:ext cx="9898743" cy="1109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малюнком і записом поясни, як знайшли суму 32+4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4" y="2548712"/>
            <a:ext cx="2265297" cy="314744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6945084" y="1805035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7802052" y="1805436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9512521" y="348797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9895201" y="348797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9488864" y="21966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9871544" y="21966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9488864" y="262812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9871544" y="262812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3302518" y="4137284"/>
            <a:ext cx="19443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32 + 4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3156242C-1C95-439E-955E-46B8E7AF2C2D}"/>
              </a:ext>
            </a:extLst>
          </p:cNvPr>
          <p:cNvGrpSpPr/>
          <p:nvPr/>
        </p:nvGrpSpPr>
        <p:grpSpPr>
          <a:xfrm>
            <a:off x="8655422" y="1805035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6B943C3D-4C96-4D92-A488-6E6D758F776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808EF34B-3396-41F1-A23E-8382CDF81BE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13D9CE1F-C28F-40EF-BA4C-38DB179F391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EA85497-CA3E-44AB-9A29-85B891B6D12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5E11535-54E4-4435-8EE3-75C53B37E77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FEC6947-F8B3-4DD7-AE0C-4B3131AB59B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71A1B860-B668-458D-A031-0B23D5462B0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1F3DC280-63DB-4B16-A1C1-44DB7F2AAF8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D76997FA-C521-4425-B0D2-188F8D15CAB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7D1572C0-4581-4107-A0D5-4782B1302CB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2930100" y="5068226"/>
            <a:ext cx="143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30 </a:t>
            </a:r>
            <a:r>
              <a:rPr lang="uk-UA" sz="4400" b="1" dirty="0" smtClean="0">
                <a:solidFill>
                  <a:srgbClr val="7030A0"/>
                </a:solidFill>
              </a:rPr>
              <a:t>  2</a:t>
            </a:r>
            <a:endParaRPr lang="uk-UA" sz="44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3401043" y="4716591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3747079" y="4724343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5246914" y="4152149"/>
            <a:ext cx="29378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30 + (2 + 4)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8184732" y="4157155"/>
            <a:ext cx="26043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30 + 6 = 36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2991019" y="1669417"/>
            <a:ext cx="3043295" cy="2040747"/>
          </a:xfrm>
          <a:prstGeom prst="wedgeEllipseCallout">
            <a:avLst>
              <a:gd name="adj1" fmla="val -69974"/>
              <a:gd name="adj2" fmla="val 5308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Увага! Кількість десятків не змінюється </a:t>
            </a: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163" grpId="0"/>
      <p:bldP spid="165" grpId="0" animBg="1"/>
      <p:bldP spid="16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4" y="2548712"/>
            <a:ext cx="2265297" cy="314744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7228032" y="1911014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8938501" y="359355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9321181" y="359355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8938501" y="27198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9321181" y="27198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8938501" y="31512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9321181" y="315129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3116716" y="4451179"/>
            <a:ext cx="203222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28 – 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3156242C-1C95-439E-955E-46B8E7AF2C2D}"/>
              </a:ext>
            </a:extLst>
          </p:cNvPr>
          <p:cNvGrpSpPr/>
          <p:nvPr/>
        </p:nvGrpSpPr>
        <p:grpSpPr>
          <a:xfrm>
            <a:off x="8081402" y="1910613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6B943C3D-4C96-4D92-A488-6E6D758F776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808EF34B-3396-41F1-A23E-8382CDF81BE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13D9CE1F-C28F-40EF-BA4C-38DB179F391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EA85497-CA3E-44AB-9A29-85B891B6D12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5E11535-54E4-4435-8EE3-75C53B37E77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FEC6947-F8B3-4DD7-AE0C-4B3131AB59B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71A1B860-B668-458D-A031-0B23D5462B0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1F3DC280-63DB-4B16-A1C1-44DB7F2AAF8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D76997FA-C521-4425-B0D2-188F8D15CAB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7D1572C0-4581-4107-A0D5-4782B1302CB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2691081" y="5311431"/>
            <a:ext cx="191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20   </a:t>
            </a:r>
            <a:r>
              <a:rPr lang="uk-UA" sz="4400" b="1" dirty="0">
                <a:solidFill>
                  <a:srgbClr val="7030A0"/>
                </a:solidFill>
              </a:rPr>
              <a:t>8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3422400" y="5061972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3742024" y="5061972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5148943" y="4451179"/>
            <a:ext cx="28734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20 + (8 – 5)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993392" y="4451179"/>
            <a:ext cx="2667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20 + 3 = 23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4998D6D-D5E0-4605-B0F1-6166FEE51953}"/>
              </a:ext>
            </a:extLst>
          </p:cNvPr>
          <p:cNvSpPr/>
          <p:nvPr/>
        </p:nvSpPr>
        <p:spPr>
          <a:xfrm>
            <a:off x="8938501" y="228994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AEC70BB-F663-4C9F-B009-E298AB226016}"/>
              </a:ext>
            </a:extLst>
          </p:cNvPr>
          <p:cNvSpPr/>
          <p:nvPr/>
        </p:nvSpPr>
        <p:spPr>
          <a:xfrm>
            <a:off x="9321181" y="228994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41400" y="560105"/>
            <a:ext cx="9898743" cy="1109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малюнком і записом поясни, як знайшли </a:t>
            </a:r>
            <a:r>
              <a:rPr lang="uk-UA" sz="3600" b="1" dirty="0" smtClean="0">
                <a:solidFill>
                  <a:schemeClr val="bg1"/>
                </a:solidFill>
              </a:rPr>
              <a:t>різницю 28-5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2991019" y="1669417"/>
            <a:ext cx="3043295" cy="2040747"/>
          </a:xfrm>
          <a:prstGeom prst="wedgeEllipseCallout">
            <a:avLst>
              <a:gd name="adj1" fmla="val -69974"/>
              <a:gd name="adj2" fmla="val 5308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Увага! Кількість десятків не змінюється </a:t>
            </a:r>
          </a:p>
        </p:txBody>
      </p:sp>
    </p:spTree>
    <p:extLst>
      <p:ext uri="{BB962C8B-B14F-4D97-AF65-F5344CB8AC3E}">
        <p14:creationId xmlns:p14="http://schemas.microsoft.com/office/powerpoint/2010/main" val="26903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163" grpId="0"/>
      <p:bldP spid="165" grpId="0" animBg="1"/>
      <p:bldP spid="166" grpId="0" animBg="1"/>
      <p:bldP spid="54" grpId="0" animBg="1"/>
      <p:bldP spid="5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5949" r="66609" b="68682"/>
          <a:stretch/>
        </p:blipFill>
        <p:spPr>
          <a:xfrm>
            <a:off x="252000" y="2016000"/>
            <a:ext cx="7848000" cy="34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46773" y="460503"/>
            <a:ext cx="9799214" cy="7533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 287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33" y="1789825"/>
            <a:ext cx="2140354" cy="36221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0522" y="243482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207" y="3174711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3AAEB4E-BA29-4556-8AFD-8E7D57504D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278809" y="2402535"/>
            <a:ext cx="555762" cy="45268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4E502FAB-88FA-4E6C-A188-39FF6997C0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71122" y="3890282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17151" y="3090717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1715" y="3818349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9010833-0685-4A47-9847-73648E747F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74020" y="3148204"/>
            <a:ext cx="555762" cy="45268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31B2FF4-28B3-454C-9065-2792659395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15373" y="2298287"/>
            <a:ext cx="690484" cy="55201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3B94ECC-D8D2-4314-9D4F-2BEB1D476C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2338" y="2494874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B1E790B5-F48F-4591-B801-684118843B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76489" y="4635509"/>
            <a:ext cx="555762" cy="45268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2A2A8B2-7A69-4C96-8A65-F1023E70B9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5400" y="2497283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84291" y="3033109"/>
            <a:ext cx="690484" cy="55201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81809" y="3233796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41711" y="4623125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715" y="307464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2455" y="3822669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0C0205-7C86-440A-8718-65E1E79DD4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7045" y="3921691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68320" y="3890282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2F72DDA-E12D-4685-A904-16451FD5E7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515" y="4640212"/>
            <a:ext cx="394062" cy="3550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154984C-21A5-4EB5-9417-ABB750BB6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4575" y="3090716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7947" y="2417747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6945" y="3181639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B2534E16-2D81-468A-B87A-A8B9820F6D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22780" y="3912268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ECA8DBA-0280-42F8-A49E-8DD94A259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9484" y="307464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644AAF2C-2E6E-4E94-897C-AA74BBA6A6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374210" y="2398189"/>
            <a:ext cx="555762" cy="45268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71122" y="3144979"/>
            <a:ext cx="555762" cy="45268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C65ECF5-6AAA-42D7-854E-0E83292838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09417" y="3239165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3283" y="4651877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6E200C2-1C50-47EE-8FF1-24C4EBB73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23388" y="2333873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1610ADEC-A0D5-4246-AD31-754E5744D6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65944" y="3078208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35E70EBB-99F1-4BF6-A38C-97BDC5976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59839" y="3976576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3E5DCB18-38D9-4711-BC83-E23A76BBF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72494" y="3785438"/>
            <a:ext cx="690484" cy="55201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41088E3C-4712-4F17-B9A7-E3193EBF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53658" y="3811526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492E940E-93AB-48A7-8CDB-779DC75BE4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91757" y="4551195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1829FC37-5DD1-45FB-B9D2-1CD793BF8F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0323" y="4548201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8AB25213-25E4-4B73-B80F-381AD218A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73546" y="4559249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93E68A9C-8B12-4B09-8893-CD5F02435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70379" y="4705004"/>
            <a:ext cx="440143" cy="28893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27C2F300-8DA5-42C6-9890-6CEBADB53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98005" y="4535957"/>
            <a:ext cx="690484" cy="55201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FABB0DE3-5471-4B3E-8BC4-483C5F4EC9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11702" y="2335194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8E14B9BF-4013-4C06-95E5-6DFFE97C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38528" y="2328517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E700338-2E3D-4D21-A8B5-352C622F75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5873" y="3061505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B3113A09-DB59-4F40-9D1A-C5366F6B3E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65615" y="3817857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3314EEB9-93F0-49A4-8D9D-7439580C41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5873" y="4567468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EB17F09A-3113-4B22-BE12-FA95012B4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8155" y="3068408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4FC6356-5DC1-47EF-8903-ED52EE3D88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8155" y="3819183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1D2B3A02-64C5-4608-89DE-31059C8858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97380" y="4559249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C1D27AD8-CF3E-48D8-AA11-D0CA1CB86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11702" y="3825798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C454250E-3EA9-4F72-9741-6811991D35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69591" y="3807475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1C903412-95F9-4902-921E-360851B22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72112" y="4567468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8105D91F-AB7A-4E7A-8F1D-08837E7FF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17222" y="3987536"/>
            <a:ext cx="440143" cy="28893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32ACFCBA-A545-4D3C-BE4E-28BD2E753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06817" y="4732175"/>
            <a:ext cx="440143" cy="28893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C8AF3264-D266-4B10-A8F6-4E5B227C0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640984" y="4556674"/>
            <a:ext cx="455016" cy="567661"/>
          </a:xfrm>
          <a:prstGeom prst="rect">
            <a:avLst/>
          </a:prstGeom>
        </p:spPr>
      </p:pic>
      <p:sp>
        <p:nvSpPr>
          <p:cNvPr id="7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060930" y="1296465"/>
            <a:ext cx="6342557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останні рівності в кожній колонці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5949" r="66609" b="68682"/>
          <a:stretch/>
        </p:blipFill>
        <p:spPr>
          <a:xfrm>
            <a:off x="252000" y="2016000"/>
            <a:ext cx="7848000" cy="34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0" name="Прямоугольник 119"/>
          <p:cNvSpPr/>
          <p:nvPr/>
        </p:nvSpPr>
        <p:spPr>
          <a:xfrm>
            <a:off x="1046773" y="460503"/>
            <a:ext cx="9799214" cy="7533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 287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33" y="2639340"/>
            <a:ext cx="2140354" cy="362213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0522" y="243482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207" y="3174711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4E502FAB-88FA-4E6C-A188-39FF6997C0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494727" y="3897092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17151" y="3090717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1966" y="2336637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B1E790B5-F48F-4591-B801-684118843B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37700" y="4633895"/>
            <a:ext cx="555762" cy="45268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84970" y="3892739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715" y="307464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2909" y="3070412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0C0205-7C86-440A-8718-65E1E79DD4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7045" y="3921691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2F72DDA-E12D-4685-A904-16451FD5E7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515" y="4640212"/>
            <a:ext cx="394062" cy="3550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154984C-21A5-4EB5-9417-ABB750BB6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4575" y="3090716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7947" y="2417747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6945" y="3181639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B2534E16-2D81-468A-B87A-A8B9820F6D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22780" y="3912268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ECA8DBA-0280-42F8-A49E-8DD94A259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9484" y="307464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644AAF2C-2E6E-4E94-897C-AA74BBA6A6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996195" y="2396448"/>
            <a:ext cx="555762" cy="45268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758130" y="3137216"/>
            <a:ext cx="555762" cy="452689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3283" y="4651877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492E940E-93AB-48A7-8CDB-779DC75BE4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2538" y="456746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8AB25213-25E4-4B73-B80F-381AD218A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8" t="43000" r="48491" b="43158"/>
          <a:stretch/>
        </p:blipFill>
        <p:spPr>
          <a:xfrm>
            <a:off x="2873546" y="4559249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8E14B9BF-4013-4C06-95E5-6DFFE97C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47409" y="2319835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EB17F09A-3113-4B22-BE12-FA95012B4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11806" y="3076525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4FC6356-5DC1-47EF-8903-ED52EE3D88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00271" y="3829092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1D2B3A02-64C5-4608-89DE-31059C8858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11806" y="4559248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1C903412-95F9-4902-921E-360851B22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275" y="2324789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C8AF3264-D266-4B10-A8F6-4E5B227C0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0228" y="3074914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430AFCA-2536-4DCD-9C64-9B36E22522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54065" y="2417797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A6B9D8A-C92E-4FE1-85EB-EE9C838137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9006" y="3131615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2C5A0B65-A0CD-4962-A228-3285CC4B00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29070" y="3883562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57955B2E-D28C-4B38-BB92-3BABF51377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20901" y="4651877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D179130-7F8E-4DD9-8350-9A62D4C1B9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9196" y="3812726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C719BFF-06D5-463E-AE2C-0833BC88E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4086" y="3809606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40A0A16-A7D7-403B-B665-176FF41F8E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748503" y="3883283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EF81D0F-2E9C-43CA-940E-189EFA83E1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4124" y="4559248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265B57F-0C76-44B2-83B5-8CC7EFF92C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88627" y="4550538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AD87BA79-5796-43A0-826D-825732DE31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2504" y="4616733"/>
            <a:ext cx="555762" cy="45268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1100DCB-78D4-40D1-B29B-F4DBC86D9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622106" y="4545574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7F7BE547-D0B7-4A7E-82EE-BFD25E64EE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101027" y="2417746"/>
            <a:ext cx="394062" cy="3550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C729B310-8369-4E4B-8A04-E878F6A812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76480" y="3161097"/>
            <a:ext cx="394062" cy="3550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FF4522BA-7A0C-4215-8C8B-BBCEE50C1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63804" y="3892739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BB30D9E1-24C4-448D-9C26-B92F3321F6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66270" y="4652578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DC6A61F5-6F5C-447D-B667-4B8842C82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54095" y="2337017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82B5F55-775A-4F8E-BA18-53A982DEBF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37136" y="307409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D80D4AB1-02E5-4F57-A3D6-137F21AAD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78674" y="3828040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F0E21462-4E35-4991-95E5-38C71128FA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20198" y="3826671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EC5E6E34-AA97-41AB-9629-F68C004D9B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98629" y="4567467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A53D3883-DE95-44F5-8045-6EA62E290A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70606" y="3809606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41C1ADE8-63D0-4223-9642-1A3AE24A41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44152" y="2334547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274263CB-620F-4585-8BB4-43B8EABA0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23601" y="3074913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0E223864-50F1-4938-B6DE-E5D4078962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4864" y="3826671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ECD1478F-0C95-4C5D-B93A-DC0326694E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19877" y="4571679"/>
            <a:ext cx="455016" cy="567661"/>
          </a:xfrm>
          <a:prstGeom prst="rect">
            <a:avLst/>
          </a:prstGeom>
        </p:spPr>
      </p:pic>
      <p:sp>
        <p:nvSpPr>
          <p:cNvPr id="7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060930" y="1296465"/>
            <a:ext cx="6342557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останні рівності в кожній колонці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3381</TotalTime>
  <Words>499</Words>
  <Application>Microsoft Office PowerPoint</Application>
  <PresentationFormat>Произвольный</PresentationFormat>
  <Paragraphs>120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586</cp:revision>
  <dcterms:created xsi:type="dcterms:W3CDTF">2018-01-05T16:38:53Z</dcterms:created>
  <dcterms:modified xsi:type="dcterms:W3CDTF">2024-11-11T12:46:02Z</dcterms:modified>
</cp:coreProperties>
</file>