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727" r:id="rId3"/>
    <p:sldId id="717" r:id="rId4"/>
    <p:sldId id="724" r:id="rId5"/>
    <p:sldId id="281" r:id="rId6"/>
    <p:sldId id="306" r:id="rId7"/>
    <p:sldId id="291" r:id="rId8"/>
    <p:sldId id="723" r:id="rId9"/>
    <p:sldId id="325" r:id="rId10"/>
    <p:sldId id="317" r:id="rId11"/>
    <p:sldId id="327" r:id="rId12"/>
    <p:sldId id="328" r:id="rId13"/>
    <p:sldId id="726" r:id="rId14"/>
    <p:sldId id="72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1694E9"/>
    <a:srgbClr val="295FFF"/>
    <a:srgbClr val="FFB441"/>
    <a:srgbClr val="709E32"/>
    <a:srgbClr val="00B050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8839" y="4404652"/>
            <a:ext cx="10373100" cy="132802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Вступ до теми.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. Чумарна «Маленька і велика». «Роде наш красний» (українська народна пісня)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11" y="1225763"/>
            <a:ext cx="3954161" cy="281718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10385" y="1328718"/>
            <a:ext cx="3275127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Щоб у серці жила Батьківщина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38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494528"/>
            <a:ext cx="10439399" cy="686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Вірш Марії </a:t>
            </a:r>
            <a:r>
              <a:rPr lang="uk-UA" sz="4000" b="1" dirty="0" err="1">
                <a:solidFill>
                  <a:schemeClr val="bg1"/>
                </a:solidFill>
              </a:rPr>
              <a:t>Чумарної</a:t>
            </a:r>
            <a:r>
              <a:rPr lang="uk-UA" sz="4000" b="1" dirty="0">
                <a:solidFill>
                  <a:schemeClr val="bg1"/>
                </a:solidFill>
              </a:rPr>
              <a:t> «Маленька і велика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7720" y="1318022"/>
            <a:ext cx="5507181" cy="440120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МАЛЕНЬКА І ВЕЛИКА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Моя маленька Україна –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це дорога моя родина: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мій тато, мама, брат рідненький,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дідусь, бабуся, дім тепленький,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в котрому я живу щасливо,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де рідна мова говірлива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усіх єднає нас в любові…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А з багатьох малих родин</a:t>
            </a:r>
          </a:p>
          <a:p>
            <a:r>
              <a:rPr lang="uk-UA" sz="2800" b="1" dirty="0">
                <a:solidFill>
                  <a:srgbClr val="0070C0"/>
                </a:solidFill>
              </a:rPr>
              <a:t>зростає наш народ єдиний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8022"/>
            <a:ext cx="4310743" cy="32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50-51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092" y="4660644"/>
            <a:ext cx="51370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Скажи словами вірша, про яку Україну мовиться маленька, а про яку – велика.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99458" y="5843428"/>
            <a:ext cx="6493415" cy="485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Поміркуй </a:t>
            </a:r>
            <a:r>
              <a:rPr lang="uk-UA" sz="2400" b="1" dirty="0">
                <a:solidFill>
                  <a:schemeClr val="bg1"/>
                </a:solidFill>
              </a:rPr>
              <a:t>над значенням виділеного речення.</a:t>
            </a:r>
          </a:p>
        </p:txBody>
      </p:sp>
    </p:spTree>
    <p:extLst>
      <p:ext uri="{BB962C8B-B14F-4D97-AF65-F5344CB8AC3E}">
        <p14:creationId xmlns:p14="http://schemas.microsoft.com/office/powerpoint/2010/main" val="395801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2979" y="487635"/>
            <a:ext cx="10541916" cy="7859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 малих родин зростає</a:t>
            </a:r>
            <a:r>
              <a:rPr lang="uk-UA" sz="3600" b="1" dirty="0">
                <a:solidFill>
                  <a:srgbClr val="0070C0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наш народ єдиний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979" y="1523457"/>
            <a:ext cx="5554278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Сім'я, родина, рідня, рід, народ… Ці слова важливі для кожного українця, бо вони означають найрідніше – наше коріння, зв’язок поколінь</a:t>
            </a:r>
            <a:r>
              <a:rPr lang="uk-UA" sz="3200" b="1" dirty="0" smtClean="0">
                <a:solidFill>
                  <a:schemeClr val="bg1"/>
                </a:solidFill>
              </a:rPr>
              <a:t>. А це і складає нашу єдину велику Батьківщину для українців.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r="6847"/>
          <a:stretch/>
        </p:blipFill>
        <p:spPr bwMode="auto">
          <a:xfrm>
            <a:off x="6585857" y="1382577"/>
            <a:ext cx="4759038" cy="42481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8857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0110" y="494528"/>
            <a:ext cx="10371290" cy="686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Українська народна пісня </a:t>
            </a:r>
            <a:r>
              <a:rPr lang="uk-UA" sz="3600" b="1" dirty="0">
                <a:solidFill>
                  <a:schemeClr val="bg1"/>
                </a:solidFill>
              </a:rPr>
              <a:t>«Роде наш красний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1995" y="1276301"/>
            <a:ext cx="557420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Червона калина – то наша родина.</a:t>
            </a:r>
          </a:p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хорошенько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цвіте.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Ой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роде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наш красний,</a:t>
            </a:r>
          </a:p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роде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наш прекрасний,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 цураймося,* признаваймося,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небагацько нас є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696" y="1276301"/>
            <a:ext cx="5247298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 лузі калина, у лузі червона</a:t>
            </a:r>
          </a:p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хорошенько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цвіте…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Ой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роде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наш красний,</a:t>
            </a:r>
          </a:p>
          <a:p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роде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наш прекрасний,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 цураймося,* признаваймося,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небагацько нас є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8857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062" y="4163592"/>
            <a:ext cx="42356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</a:rPr>
              <a:t>КРАСНИЙ</a:t>
            </a:r>
            <a:r>
              <a:rPr lang="uk-UA" sz="2400" b="1" dirty="0"/>
              <a:t> – гарний, чудовий</a:t>
            </a:r>
            <a:r>
              <a:rPr lang="uk-UA" sz="2400" b="1" dirty="0" smtClean="0"/>
              <a:t>.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Не цураймося </a:t>
            </a:r>
            <a:r>
              <a:rPr lang="uk-UA" sz="2400" b="1" dirty="0"/>
              <a:t>– не уникаймо, не відмовляймося</a:t>
            </a:r>
            <a:r>
              <a:rPr lang="uk-UA" sz="2400" b="1" dirty="0" smtClean="0"/>
              <a:t>.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95708" y="4163593"/>
            <a:ext cx="683622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Із чим у пісні порівнюється дружна родина?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Знайди </a:t>
            </a:r>
            <a:r>
              <a:rPr lang="uk-UA" sz="2400" b="1" dirty="0">
                <a:solidFill>
                  <a:srgbClr val="FFFF00"/>
                </a:solidFill>
              </a:rPr>
              <a:t>рядки, що повторюються. </a:t>
            </a:r>
            <a:r>
              <a:rPr lang="uk-UA" sz="2400" b="1" dirty="0" smtClean="0">
                <a:solidFill>
                  <a:srgbClr val="FFFF00"/>
                </a:solidFill>
              </a:rPr>
              <a:t>Прочитай.</a:t>
            </a:r>
            <a:endParaRPr lang="uk-UA" sz="2400" b="1" dirty="0">
              <a:solidFill>
                <a:srgbClr val="FFFF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Чи можна їх вважати головною думкою твору?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Які почуття викликає ця пісня?</a:t>
            </a:r>
          </a:p>
        </p:txBody>
      </p:sp>
    </p:spTree>
    <p:extLst>
      <p:ext uri="{BB962C8B-B14F-4D97-AF65-F5344CB8AC3E}">
        <p14:creationId xmlns:p14="http://schemas.microsoft.com/office/powerpoint/2010/main" val="236344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2872" y="494529"/>
            <a:ext cx="9782979" cy="717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8463" y="1573185"/>
            <a:ext cx="435214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3600" b="1" dirty="0">
                <a:solidFill>
                  <a:srgbClr val="FFFF00"/>
                </a:solidFill>
              </a:rPr>
              <a:t>вірш і пісню. 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</a:rPr>
              <a:t>Намалюй свою родину –маленьку і велику.</a:t>
            </a: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76" y="1559256"/>
            <a:ext cx="4499922" cy="36899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2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508129"/>
            <a:ext cx="9816028" cy="714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69982" y="1282925"/>
            <a:ext cx="5020874" cy="51077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1066800" y="4203069"/>
            <a:ext cx="2558731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1066800" y="2054171"/>
            <a:ext cx="2558731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7929358" y="2024360"/>
            <a:ext cx="3119641" cy="867311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незрозуміло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7929358" y="4203069"/>
            <a:ext cx="2793071" cy="867311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3771" r="4032" b="4189"/>
          <a:stretch/>
        </p:blipFill>
        <p:spPr bwMode="auto">
          <a:xfrm>
            <a:off x="3605066" y="1854369"/>
            <a:ext cx="4344377" cy="43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28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52361" y="1879212"/>
            <a:ext cx="5389150" cy="282630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49" y="1879212"/>
            <a:ext cx="3116973" cy="2809523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508129"/>
            <a:ext cx="9816028" cy="714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51116" y="1247013"/>
            <a:ext cx="4382032" cy="51077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твої очікування від уроку?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3771" r="4032" b="4189"/>
          <a:stretch/>
        </p:blipFill>
        <p:spPr bwMode="auto">
          <a:xfrm>
            <a:off x="3575623" y="1979999"/>
            <a:ext cx="4344377" cy="43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Блок-схема: перфолента 15"/>
          <p:cNvSpPr/>
          <p:nvPr/>
        </p:nvSpPr>
        <p:spPr>
          <a:xfrm>
            <a:off x="435429" y="4203205"/>
            <a:ext cx="3809999" cy="76527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7622254" y="1930230"/>
            <a:ext cx="3250960" cy="765274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7720153" y="4152187"/>
            <a:ext cx="2341081" cy="867311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965369" y="2008221"/>
            <a:ext cx="3013025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6" grpId="0" animBg="1"/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9" y="494528"/>
            <a:ext cx="10286999" cy="787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Мовці </a:t>
            </a:r>
            <a:r>
              <a:rPr lang="uk-UA" sz="4000" b="1" dirty="0" err="1" smtClean="0">
                <a:solidFill>
                  <a:schemeClr val="bg1"/>
                </a:solidFill>
              </a:rPr>
              <a:t>цікавинки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954605" y="4429573"/>
            <a:ext cx="14729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Село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EBD35AE-B434-4748-97EB-77029D953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231"/>
          <a:stretch/>
        </p:blipFill>
        <p:spPr>
          <a:xfrm>
            <a:off x="869188" y="2200128"/>
            <a:ext cx="2269269" cy="20741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CD4F1F-C1C0-467D-89B4-6AD84754C1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14294" r="14750" b="23473"/>
          <a:stretch/>
        </p:blipFill>
        <p:spPr>
          <a:xfrm>
            <a:off x="9604489" y="1443336"/>
            <a:ext cx="1651339" cy="20741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9699171" y="3567079"/>
            <a:ext cx="14729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Лісок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3060328" y="4429573"/>
            <a:ext cx="14899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Курча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5FAD7D2-0B74-4165-986A-8736B79E0F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>
          <a:xfrm>
            <a:off x="3287530" y="2208763"/>
            <a:ext cx="1425496" cy="201911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9410740" y="5021733"/>
            <a:ext cx="18886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Старий</a:t>
            </a:r>
          </a:p>
        </p:txBody>
      </p:sp>
      <p:pic>
        <p:nvPicPr>
          <p:cNvPr id="13" name="Picture 2" descr="Результат пошуку зображень за запитом &quot;айстри&quot;">
            <a:extLst>
              <a:ext uri="{FF2B5EF4-FFF2-40B4-BE49-F238E27FC236}">
                <a16:creationId xmlns="" xmlns:a16="http://schemas.microsoft.com/office/drawing/2014/main" id="{7B012603-3B27-4EA0-BAFA-17028E06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34" y="4550940"/>
            <a:ext cx="2391362" cy="17046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4871187" y="4341417"/>
            <a:ext cx="15916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Марка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428AF26-F95C-4AD6-A965-EF1EBFE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4093" r="10905" b="10058"/>
          <a:stretch/>
        </p:blipFill>
        <p:spPr>
          <a:xfrm>
            <a:off x="4871187" y="2191073"/>
            <a:ext cx="1735054" cy="20368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7374922" y="3213136"/>
            <a:ext cx="13402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Роги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8AFBDB7-A4CD-42D1-B87E-566B1CDA37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2"/>
          <a:stretch/>
        </p:blipFill>
        <p:spPr>
          <a:xfrm>
            <a:off x="6842750" y="1408195"/>
            <a:ext cx="2480773" cy="181324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007593" y="1408195"/>
            <a:ext cx="5573506" cy="5730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Гра «Утвори зі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слова – нове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слово»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942334" y="5005395"/>
            <a:ext cx="14729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Осел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3060328" y="5015684"/>
            <a:ext cx="14899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Ручка 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4871185" y="4986501"/>
            <a:ext cx="15916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Рамка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7374922" y="3859467"/>
            <a:ext cx="13402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Гори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9703605" y="4200357"/>
            <a:ext cx="14729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Сокіл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7C2CA2A-61CB-4BA3-BE38-048E48AF601B}"/>
              </a:ext>
            </a:extLst>
          </p:cNvPr>
          <p:cNvSpPr txBox="1"/>
          <p:nvPr/>
        </p:nvSpPr>
        <p:spPr>
          <a:xfrm>
            <a:off x="9410740" y="5636602"/>
            <a:ext cx="18886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Айстри</a:t>
            </a:r>
            <a:endParaRPr lang="uk-U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1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04646" y="1754140"/>
            <a:ext cx="6277011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800" b="1" dirty="0" smtClean="0"/>
              <a:t>новим розділом підручника </a:t>
            </a:r>
            <a:r>
              <a:rPr lang="uk-UA" sz="2800" b="1" i="1" dirty="0" smtClean="0"/>
              <a:t>«</a:t>
            </a:r>
            <a:r>
              <a:rPr lang="uk-UA" sz="2800" b="1" dirty="0">
                <a:solidFill>
                  <a:schemeClr val="bg1"/>
                </a:solidFill>
              </a:rPr>
              <a:t>Щоб у серці жила Батьківщина</a:t>
            </a:r>
            <a:r>
              <a:rPr lang="uk-UA" sz="2800" b="1" i="1" dirty="0" smtClean="0"/>
              <a:t>». </a:t>
            </a:r>
            <a:r>
              <a:rPr lang="uk-UA" sz="2800" b="1" dirty="0" smtClean="0"/>
              <a:t>Вчитимемось працювати з книжкою. </a:t>
            </a:r>
          </a:p>
          <a:p>
            <a:pPr algn="ctr"/>
            <a:r>
              <a:rPr lang="uk-UA" sz="2800" b="1" dirty="0" smtClean="0"/>
              <a:t>Читатимемо вірш М. </a:t>
            </a:r>
            <a:r>
              <a:rPr lang="uk-UA" sz="2800" b="1" dirty="0" err="1" smtClean="0"/>
              <a:t>Чумарної</a:t>
            </a:r>
            <a:r>
              <a:rPr lang="uk-UA" sz="2800" b="1" dirty="0" smtClean="0"/>
              <a:t> «Маленька і велика» та українську народну пісню «Роде наш красний»</a:t>
            </a:r>
          </a:p>
        </p:txBody>
      </p:sp>
    </p:spTree>
    <p:extLst>
      <p:ext uri="{BB962C8B-B14F-4D97-AF65-F5344CB8AC3E}">
        <p14:creationId xmlns:p14="http://schemas.microsoft.com/office/powerpoint/2010/main" val="233775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7"/>
          <a:stretch/>
        </p:blipFill>
        <p:spPr bwMode="auto">
          <a:xfrm>
            <a:off x="270738" y="348286"/>
            <a:ext cx="1132766" cy="52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9501" y="494528"/>
            <a:ext cx="9766070" cy="71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Щоб у серці жила Батьківщина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5107" y="1342004"/>
            <a:ext cx="488743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2800" b="1" dirty="0">
                <a:solidFill>
                  <a:srgbClr val="FFFF00"/>
                </a:solidFill>
              </a:rPr>
              <a:t>Наша Батьківщина — Україна. Це наш рідний </a:t>
            </a:r>
            <a:r>
              <a:rPr lang="ru-RU" sz="2800" b="1" dirty="0">
                <a:solidFill>
                  <a:srgbClr val="FFFF00"/>
                </a:solidFill>
              </a:rPr>
              <a:t>край, </a:t>
            </a:r>
            <a:r>
              <a:rPr lang="uk-UA" sz="2800" b="1" dirty="0">
                <a:solidFill>
                  <a:srgbClr val="FFFF00"/>
                </a:solidFill>
              </a:rPr>
              <a:t>земля, країна</a:t>
            </a:r>
            <a:r>
              <a:rPr lang="ru-RU" sz="2800" b="1" dirty="0">
                <a:solidFill>
                  <a:srgbClr val="FFFF00"/>
                </a:solidFill>
              </a:rPr>
              <a:t>, де з </a:t>
            </a:r>
            <a:r>
              <a:rPr lang="uk-UA" sz="2800" b="1" dirty="0">
                <a:solidFill>
                  <a:srgbClr val="FFFF00"/>
                </a:solidFill>
              </a:rPr>
              <a:t>давніх-давен</a:t>
            </a:r>
            <a:r>
              <a:rPr lang="ru-RU" sz="2800" b="1" dirty="0">
                <a:solidFill>
                  <a:srgbClr val="FFFF00"/>
                </a:solidFill>
              </a:rPr>
              <a:t> жили </a:t>
            </a:r>
            <a:r>
              <a:rPr lang="uk-UA" sz="2800" b="1" dirty="0">
                <a:solidFill>
                  <a:srgbClr val="FFFF00"/>
                </a:solidFill>
              </a:rPr>
              <a:t>наші предки. </a:t>
            </a:r>
            <a:endParaRPr lang="uk-UA" sz="2800" b="1" dirty="0" smtClean="0">
              <a:solidFill>
                <a:srgbClr val="FFFF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А </a:t>
            </a:r>
            <a:r>
              <a:rPr lang="uk-UA" sz="2800" b="1" dirty="0">
                <a:solidFill>
                  <a:srgbClr val="FFFF00"/>
                </a:solidFill>
              </a:rPr>
              <a:t>зараз живемо </a:t>
            </a:r>
            <a:r>
              <a:rPr lang="ru-RU" sz="2800" b="1" dirty="0">
                <a:solidFill>
                  <a:srgbClr val="FFFF00"/>
                </a:solidFill>
              </a:rPr>
              <a:t>ми з вами.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     У </a:t>
            </a:r>
            <a:r>
              <a:rPr lang="uk-UA" sz="2800" b="1" dirty="0">
                <a:solidFill>
                  <a:srgbClr val="FFFF00"/>
                </a:solidFill>
              </a:rPr>
              <a:t>різних творах описано почуття, звичаї, ставлення українців </a:t>
            </a:r>
            <a:r>
              <a:rPr lang="ru-RU" sz="2800" b="1" dirty="0">
                <a:solidFill>
                  <a:srgbClr val="FFFF00"/>
                </a:solidFill>
              </a:rPr>
              <a:t>до </a:t>
            </a:r>
            <a:r>
              <a:rPr lang="uk-UA" sz="2800" b="1" dirty="0">
                <a:solidFill>
                  <a:srgbClr val="FFFF00"/>
                </a:solidFill>
              </a:rPr>
              <a:t>своєї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родини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uk-UA" sz="2800" b="1" dirty="0">
                <a:solidFill>
                  <a:srgbClr val="FFFF00"/>
                </a:solidFill>
              </a:rPr>
              <a:t>природи</a:t>
            </a:r>
            <a:r>
              <a:rPr lang="ru-RU" sz="2800" b="1" dirty="0">
                <a:solidFill>
                  <a:srgbClr val="FFFF00"/>
                </a:solidFill>
              </a:rPr>
              <a:t>,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Вітчизни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9501" y="5312322"/>
            <a:ext cx="6985832" cy="54865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Поміркуй: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який смисл закладено в назві розділу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1342003"/>
            <a:ext cx="4778828" cy="331531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30" y="1298689"/>
            <a:ext cx="3907684" cy="34832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154" y="437131"/>
            <a:ext cx="9338560" cy="71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Будь </a:t>
            </a:r>
            <a:r>
              <a:rPr lang="uk-UA" sz="4000" b="1" dirty="0">
                <a:solidFill>
                  <a:schemeClr val="bg1"/>
                </a:solidFill>
              </a:rPr>
              <a:t>вдумливим читачем!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8902" y="1242467"/>
            <a:ext cx="546644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Розмірковуй</a:t>
            </a:r>
            <a:r>
              <a:rPr lang="uk-UA" sz="2800" b="1" dirty="0">
                <a:solidFill>
                  <a:schemeClr val="bg1"/>
                </a:solidFill>
              </a:rPr>
              <a:t>: що хотів сказати своїм твором автор?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Які думки, почуття виникли в тебе, читача?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Звертай увагу на образні вислови.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Збагачуй своє мовлення новими словами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54100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8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5424" y="498667"/>
            <a:ext cx="10349519" cy="7205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Вчися працювати з </a:t>
            </a:r>
            <a:r>
              <a:rPr lang="uk-UA" sz="4000" b="1" dirty="0" smtClean="0">
                <a:solidFill>
                  <a:schemeClr val="bg1"/>
                </a:solidFill>
              </a:rPr>
              <a:t>підручником (</a:t>
            </a:r>
            <a:r>
              <a:rPr lang="uk-UA" sz="4000" b="1" dirty="0" err="1" smtClean="0">
                <a:solidFill>
                  <a:schemeClr val="bg1"/>
                </a:solidFill>
              </a:rPr>
              <a:t>ст</a:t>
            </a:r>
            <a:r>
              <a:rPr lang="uk-UA" sz="4000" b="1" dirty="0" smtClean="0">
                <a:solidFill>
                  <a:schemeClr val="bg1"/>
                </a:solidFill>
              </a:rPr>
              <a:t> 141)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263" y="1271214"/>
            <a:ext cx="743619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Знайди </a:t>
            </a:r>
            <a:r>
              <a:rPr lang="uk-UA" sz="2400" b="1" dirty="0">
                <a:solidFill>
                  <a:schemeClr val="bg1"/>
                </a:solidFill>
              </a:rPr>
              <a:t>у змісті назву розділу. З якої сторінки він починається? Якою сторінкою закінчується?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Автори яких творів тобі відомі?</a:t>
            </a:r>
          </a:p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Чи є в розділі народні пісні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42" y="2852057"/>
            <a:ext cx="9189902" cy="32766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60973"/>
            <a:ext cx="1480457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50, 141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8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4422" y="2095800"/>
            <a:ext cx="293634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Як </a:t>
            </a:r>
            <a:r>
              <a:rPr lang="uk-UA" sz="2000" b="1" dirty="0">
                <a:solidFill>
                  <a:schemeClr val="bg1"/>
                </a:solidFill>
              </a:rPr>
              <a:t>цей розділ відображено на форзаці підручника?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60973"/>
            <a:ext cx="1099458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4 Щоб у серці жила Батьківщина\№038 - Вступ до теми. Ой роде наш красний, роде наш прекрасний. М. Чумарна. Маленька і велика. Роде наш красний (українська народна пісня)\2024-11-18_153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0" y="459506"/>
            <a:ext cx="8320203" cy="584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423" y="459506"/>
            <a:ext cx="2936347" cy="15434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Вчися працювати з </a:t>
            </a:r>
            <a:r>
              <a:rPr lang="uk-UA" sz="3200" b="1" dirty="0" smtClean="0">
                <a:solidFill>
                  <a:schemeClr val="bg1"/>
                </a:solidFill>
              </a:rPr>
              <a:t>підручником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0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0407" y="508977"/>
            <a:ext cx="9934148" cy="8081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0407" y="1575570"/>
            <a:ext cx="517979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Чумарна Марія Іванівна - </a:t>
            </a:r>
            <a:r>
              <a:rPr lang="uk-UA" sz="4000" b="1" dirty="0">
                <a:solidFill>
                  <a:schemeClr val="bg1"/>
                </a:solidFill>
              </a:rPr>
              <a:t>українська поетеса, 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педагог, журналіст, громадсько-культурний діяч. </a:t>
            </a:r>
          </a:p>
        </p:txBody>
      </p:sp>
      <p:pic>
        <p:nvPicPr>
          <p:cNvPr id="2050" name="Picture 2" descr="ÐÐ°ÑÑÐ¸Ð½ÐºÐ¸ Ð¿Ð¾ Ð·Ð°Ð¿ÑÐ¾ÑÑ Ð¼Ð°ÑÑÑ ÑÑÐ¼Ð°Ñ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3428" y="1477598"/>
            <a:ext cx="3821125" cy="42456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19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593</Words>
  <Application>Microsoft Office PowerPoint</Application>
  <PresentationFormat>Произвольный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201</cp:revision>
  <dcterms:created xsi:type="dcterms:W3CDTF">2018-01-05T16:38:53Z</dcterms:created>
  <dcterms:modified xsi:type="dcterms:W3CDTF">2024-11-18T18:40:13Z</dcterms:modified>
</cp:coreProperties>
</file>