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8" r:id="rId2"/>
    <p:sldId id="548" r:id="rId3"/>
    <p:sldId id="620" r:id="rId4"/>
    <p:sldId id="364" r:id="rId5"/>
    <p:sldId id="618" r:id="rId6"/>
    <p:sldId id="341" r:id="rId7"/>
    <p:sldId id="619" r:id="rId8"/>
    <p:sldId id="281" r:id="rId9"/>
    <p:sldId id="325" r:id="rId10"/>
    <p:sldId id="335" r:id="rId11"/>
    <p:sldId id="298" r:id="rId12"/>
    <p:sldId id="344" r:id="rId13"/>
    <p:sldId id="340" r:id="rId14"/>
    <p:sldId id="345" r:id="rId15"/>
    <p:sldId id="300" r:id="rId16"/>
    <p:sldId id="621" r:id="rId1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F3242"/>
    <a:srgbClr val="295FFF"/>
    <a:srgbClr val="FFFF00"/>
    <a:srgbClr val="1694E9"/>
    <a:srgbClr val="FFB441"/>
    <a:srgbClr val="709E32"/>
    <a:srgbClr val="00B050"/>
    <a:srgbClr val="000000"/>
    <a:srgbClr val="002060"/>
    <a:srgbClr val="C55A1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899" autoAdjust="0"/>
    <p:restoredTop sz="94660"/>
  </p:normalViewPr>
  <p:slideViewPr>
    <p:cSldViewPr snapToGrid="0">
      <p:cViewPr varScale="1">
        <p:scale>
          <a:sx n="88" d="100"/>
          <a:sy n="88" d="100"/>
        </p:scale>
        <p:origin x="-288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2BE04B-0FEE-474E-98E3-E5C059B0E3D6}" type="datetimeFigureOut">
              <a:rPr lang="ru-RU" smtClean="0"/>
              <a:t>24.11.2024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08AAFC-F45B-4763-9C1F-8029DFCE03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9451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26D62-0A69-489C-AD8A-DBBB454FE69F}" type="datetime1">
              <a:rPr lang="uk-UA" smtClean="0"/>
              <a:t>24.11.2024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5242421"/>
      </p:ext>
    </p:extLst>
  </p:cSld>
  <p:clrMapOvr>
    <a:masterClrMapping/>
  </p:clrMapOvr>
  <p:transition spd="slow">
    <p:split orient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41F5A-B942-463D-BFFB-A6C0BF2A95D9}" type="datetime1">
              <a:rPr lang="uk-UA" smtClean="0"/>
              <a:t>24.11.2024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6421197"/>
      </p:ext>
    </p:extLst>
  </p:cSld>
  <p:clrMapOvr>
    <a:masterClrMapping/>
  </p:clrMapOvr>
  <p:transition spd="slow">
    <p:split orient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F5CA3-AACC-4614-BF69-00E689DA5E5C}" type="datetime1">
              <a:rPr lang="uk-UA" smtClean="0"/>
              <a:t>24.11.2024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8756189"/>
      </p:ext>
    </p:extLst>
  </p:cSld>
  <p:clrMapOvr>
    <a:masterClrMapping/>
  </p:clrMapOvr>
  <p:transition spd="slow">
    <p:split orient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57AFC-C01B-4F35-8E90-7CDC7BDC9F41}" type="datetime1">
              <a:rPr lang="uk-UA" smtClean="0"/>
              <a:t>24.11.2024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9445653"/>
      </p:ext>
    </p:extLst>
  </p:cSld>
  <p:clrMapOvr>
    <a:masterClrMapping/>
  </p:clrMapOvr>
  <p:transition spd="slow">
    <p:split orient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57DF8-A1C4-4191-9BCE-6255C9741248}" type="datetime1">
              <a:rPr lang="uk-UA" smtClean="0"/>
              <a:t>24.11.2024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0646997"/>
      </p:ext>
    </p:extLst>
  </p:cSld>
  <p:clrMapOvr>
    <a:masterClrMapping/>
  </p:clrMapOvr>
  <p:transition spd="slow">
    <p:split orient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B527B-8C9A-436C-98CD-9931061FA41E}" type="datetime1">
              <a:rPr lang="uk-UA" smtClean="0"/>
              <a:t>24.11.2024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3066299"/>
      </p:ext>
    </p:extLst>
  </p:cSld>
  <p:clrMapOvr>
    <a:masterClrMapping/>
  </p:clrMapOvr>
  <p:transition spd="slow">
    <p:split orient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2E25-D864-431C-9803-DC1DF816B3B2}" type="datetime1">
              <a:rPr lang="uk-UA" smtClean="0"/>
              <a:t>24.11.2024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9923005"/>
      </p:ext>
    </p:extLst>
  </p:cSld>
  <p:clrMapOvr>
    <a:masterClrMapping/>
  </p:clrMapOvr>
  <p:transition spd="slow">
    <p:split orient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1627C-B8CA-44C8-AA80-F38F7E2DC942}" type="datetime1">
              <a:rPr lang="uk-UA" smtClean="0"/>
              <a:t>24.11.2024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1058557"/>
      </p:ext>
    </p:extLst>
  </p:cSld>
  <p:clrMapOvr>
    <a:masterClrMapping/>
  </p:clrMapOvr>
  <p:transition spd="slow">
    <p:split orient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8820F-613B-4084-A210-F6071CA8AA12}" type="datetime1">
              <a:rPr lang="uk-UA" smtClean="0"/>
              <a:t>24.11.2024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9499683"/>
      </p:ext>
    </p:extLst>
  </p:cSld>
  <p:clrMapOvr>
    <a:masterClrMapping/>
  </p:clrMapOvr>
  <p:transition spd="slow">
    <p:split orient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3D5AF-C886-45A1-B5DC-5A526CB61C15}" type="datetime1">
              <a:rPr lang="uk-UA" smtClean="0"/>
              <a:t>24.11.2024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2121819"/>
      </p:ext>
    </p:extLst>
  </p:cSld>
  <p:clrMapOvr>
    <a:masterClrMapping/>
  </p:clrMapOvr>
  <p:transition spd="slow">
    <p:split orient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D2A21-8E22-4A57-9D96-C14531AB525D}" type="datetime1">
              <a:rPr lang="uk-UA" smtClean="0"/>
              <a:t>24.11.2024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1652846"/>
      </p:ext>
    </p:extLst>
  </p:cSld>
  <p:clrMapOvr>
    <a:masterClrMapping/>
  </p:clrMapOvr>
  <p:transition spd="slow">
    <p:split orient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FBF2D6-4F70-474E-8189-F1C29A9FD449}" type="datetime1">
              <a:rPr lang="uk-UA" smtClean="0"/>
              <a:t>24.11.2024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610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split orient="vert"/>
  </p:transition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262743" y="4043445"/>
            <a:ext cx="9612086" cy="1736646"/>
          </a:xfrm>
          <a:prstGeom prst="round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4800" b="1" dirty="0">
                <a:solidFill>
                  <a:schemeClr val="accent2">
                    <a:lumMod val="75000"/>
                  </a:schemeClr>
                </a:solidFill>
              </a:rPr>
              <a:t>Наш символ і оберіг. </a:t>
            </a:r>
          </a:p>
          <a:p>
            <a:pPr algn="ctr"/>
            <a:r>
              <a:rPr lang="uk-UA" sz="4800" b="1" dirty="0">
                <a:solidFill>
                  <a:schemeClr val="accent2">
                    <a:lumMod val="75000"/>
                  </a:schemeClr>
                </a:solidFill>
              </a:rPr>
              <a:t>В. Скуратівський «Калина» </a:t>
            </a:r>
            <a:endParaRPr lang="ru-RU" sz="48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8" name="AutoShape 2" descr="ÐÐ°ÑÑÐ¸Ð½ÐºÐ¸ Ð¿Ð¾ Ð·Ð°Ð¿ÑÐ¾ÑÑ ÐºÐ»Ð¸Ð¿Ð°ÑÑ Ð´ÐµÑÐ¸ ÑÐ°Ð·Ð¾Ð¼ Ñ Ð´Ð¾Ð±ÑÑ Ð¿ÑÑÑ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7488613" y="991257"/>
            <a:ext cx="3275127" cy="1736646"/>
          </a:xfrm>
          <a:prstGeom prst="round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Літературне читання</a:t>
            </a:r>
          </a:p>
          <a:p>
            <a:pPr algn="ctr"/>
            <a:r>
              <a:rPr lang="uk-UA" sz="2400" b="1" i="1" dirty="0" smtClean="0">
                <a:solidFill>
                  <a:schemeClr val="accent2">
                    <a:lumMod val="75000"/>
                  </a:schemeClr>
                </a:solidFill>
              </a:rPr>
              <a:t>Розділ </a:t>
            </a:r>
            <a:r>
              <a:rPr lang="en-US" sz="2400" b="1" i="1" dirty="0" smtClean="0">
                <a:solidFill>
                  <a:schemeClr val="accent2">
                    <a:lumMod val="75000"/>
                  </a:schemeClr>
                </a:solidFill>
              </a:rPr>
              <a:t>4</a:t>
            </a:r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. </a:t>
            </a:r>
            <a:r>
              <a:rPr lang="uk-UA" sz="2400" b="1" dirty="0">
                <a:solidFill>
                  <a:schemeClr val="accent2">
                    <a:lumMod val="75000"/>
                  </a:schemeClr>
                </a:solidFill>
              </a:rPr>
              <a:t>Щоб у серці жила Батьківщина</a:t>
            </a:r>
            <a:endParaRPr lang="ru-RU" sz="2400" b="1" dirty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Урок</a:t>
            </a:r>
            <a:r>
              <a:rPr lang="en-US" sz="24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3</a:t>
            </a:r>
            <a:r>
              <a:rPr lang="en-US" sz="2400" b="1" dirty="0" smtClean="0">
                <a:solidFill>
                  <a:schemeClr val="accent2">
                    <a:lumMod val="75000"/>
                  </a:schemeClr>
                </a:solidFill>
              </a:rPr>
              <a:t>9</a:t>
            </a:r>
            <a:endParaRPr lang="uk-UA" sz="2400" b="1" dirty="0" smtClean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9" name="Picture 2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373"/>
          <a:stretch/>
        </p:blipFill>
        <p:spPr bwMode="auto">
          <a:xfrm>
            <a:off x="1262743" y="991257"/>
            <a:ext cx="2945558" cy="2853529"/>
          </a:xfrm>
          <a:prstGeom prst="round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857040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45029" y="499972"/>
            <a:ext cx="10025741" cy="68657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Оповідання </a:t>
            </a:r>
            <a:r>
              <a:rPr lang="uk-UA" sz="3600" b="1" dirty="0">
                <a:solidFill>
                  <a:schemeClr val="bg1"/>
                </a:solidFill>
              </a:rPr>
              <a:t>Василя Скуратівського «Калина</a:t>
            </a:r>
            <a:r>
              <a:rPr lang="uk-UA" sz="3600" b="1" dirty="0" smtClean="0">
                <a:solidFill>
                  <a:schemeClr val="bg1"/>
                </a:solidFill>
              </a:rPr>
              <a:t>»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8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860973"/>
            <a:ext cx="1054100" cy="99702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Підручник, 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52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10" name="Равнобедренный треугольник 9"/>
          <p:cNvSpPr/>
          <p:nvPr/>
        </p:nvSpPr>
        <p:spPr>
          <a:xfrm rot="6556522">
            <a:off x="9215389" y="5122543"/>
            <a:ext cx="152555" cy="56019"/>
          </a:xfrm>
          <a:prstGeom prst="triangl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740228" y="1230036"/>
            <a:ext cx="10700657" cy="4524315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	Майже </a:t>
            </a:r>
            <a:r>
              <a:rPr lang="uk-UA" sz="2400" b="1" dirty="0">
                <a:solidFill>
                  <a:schemeClr val="accent2">
                    <a:lumMod val="75000"/>
                  </a:schemeClr>
                </a:solidFill>
              </a:rPr>
              <a:t>в усіх народів є улюблені </a:t>
            </a:r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рослини-символи. У </a:t>
            </a:r>
            <a:r>
              <a:rPr lang="uk-UA" sz="2400" b="1" dirty="0">
                <a:solidFill>
                  <a:schemeClr val="accent2">
                    <a:lumMod val="75000"/>
                  </a:schemeClr>
                </a:solidFill>
              </a:rPr>
              <a:t>канадців — клен, у росіян — береза, а в нас — верба </a:t>
            </a:r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і калина</a:t>
            </a:r>
            <a:r>
              <a:rPr lang="uk-UA" sz="2400" b="1" dirty="0">
                <a:solidFill>
                  <a:schemeClr val="accent2">
                    <a:lumMod val="75000"/>
                  </a:schemeClr>
                </a:solidFill>
              </a:rPr>
              <a:t>. Правду каже прислів’я: без верби і калини </a:t>
            </a:r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немає України. </a:t>
            </a:r>
          </a:p>
          <a:p>
            <a:r>
              <a:rPr lang="uk-UA" sz="2400" b="1" dirty="0" smtClean="0"/>
              <a:t>	</a:t>
            </a:r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З </a:t>
            </a:r>
            <a:r>
              <a:rPr lang="uk-UA" sz="2400" b="1" dirty="0">
                <a:solidFill>
                  <a:schemeClr val="accent2">
                    <a:lumMod val="75000"/>
                  </a:schemeClr>
                </a:solidFill>
              </a:rPr>
              <a:t>давніх-давен наш народ оспівував калину в </a:t>
            </a:r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піснях. Хто </a:t>
            </a:r>
            <a:r>
              <a:rPr lang="uk-UA" sz="2400" b="1" dirty="0">
                <a:solidFill>
                  <a:schemeClr val="accent2">
                    <a:lumMod val="75000"/>
                  </a:schemeClr>
                </a:solidFill>
              </a:rPr>
              <a:t>не знає відомої козацької пісні «Червона калина» часів </a:t>
            </a:r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Богдана Хмельницького</a:t>
            </a:r>
            <a:r>
              <a:rPr lang="uk-UA" sz="2400" b="1" dirty="0">
                <a:solidFill>
                  <a:schemeClr val="accent2">
                    <a:lumMod val="75000"/>
                  </a:schemeClr>
                </a:solidFill>
              </a:rPr>
              <a:t>*! У цій пісні калина символізує* дух боротьби за волю і щастя України</a:t>
            </a:r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:</a:t>
            </a:r>
          </a:p>
          <a:p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       </a:t>
            </a:r>
            <a:r>
              <a:rPr lang="ru-RU" sz="2400" b="1" i="1" dirty="0" smtClean="0">
                <a:solidFill>
                  <a:schemeClr val="accent2">
                    <a:lumMod val="75000"/>
                  </a:schemeClr>
                </a:solidFill>
              </a:rPr>
              <a:t>Гей</a:t>
            </a:r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</a:rPr>
              <a:t>, у </a:t>
            </a:r>
            <a:r>
              <a:rPr lang="ru-RU" sz="2400" b="1" i="1" dirty="0" err="1">
                <a:solidFill>
                  <a:schemeClr val="accent2">
                    <a:lumMod val="75000"/>
                  </a:schemeClr>
                </a:solidFill>
              </a:rPr>
              <a:t>лузі</a:t>
            </a:r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400" b="1" i="1" dirty="0" err="1">
                <a:solidFill>
                  <a:schemeClr val="accent2">
                    <a:lumMod val="75000"/>
                  </a:schemeClr>
                </a:solidFill>
              </a:rPr>
              <a:t>червона</a:t>
            </a:r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</a:rPr>
              <a:t> калина</a:t>
            </a:r>
            <a:r>
              <a:rPr lang="ru-RU" sz="2400" b="1" i="1" dirty="0" smtClean="0">
                <a:solidFill>
                  <a:schemeClr val="accent2">
                    <a:lumMod val="75000"/>
                  </a:schemeClr>
                </a:solidFill>
              </a:rPr>
              <a:t>,                гей</a:t>
            </a:r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</a:rPr>
              <a:t>, гей, та </a:t>
            </a:r>
            <a:r>
              <a:rPr lang="ru-RU" sz="2400" b="1" i="1" dirty="0" err="1">
                <a:solidFill>
                  <a:schemeClr val="accent2">
                    <a:lumMod val="75000"/>
                  </a:schemeClr>
                </a:solidFill>
              </a:rPr>
              <a:t>піднімемо</a:t>
            </a:r>
            <a:r>
              <a:rPr lang="ru-RU" sz="2400" b="1" i="1" dirty="0" smtClean="0">
                <a:solidFill>
                  <a:schemeClr val="accent2">
                    <a:lumMod val="75000"/>
                  </a:schemeClr>
                </a:solidFill>
              </a:rPr>
              <a:t>.        </a:t>
            </a:r>
            <a:endParaRPr lang="ru-RU" sz="2400" b="1" i="1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ru-RU" sz="2400" b="1" i="1" dirty="0" smtClean="0">
                <a:solidFill>
                  <a:schemeClr val="accent2">
                    <a:lumMod val="75000"/>
                  </a:schemeClr>
                </a:solidFill>
              </a:rPr>
              <a:t>       гей</a:t>
            </a:r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</a:rPr>
              <a:t>, гей, </a:t>
            </a:r>
            <a:r>
              <a:rPr lang="ru-RU" sz="2400" b="1" i="1" dirty="0" err="1">
                <a:solidFill>
                  <a:schemeClr val="accent2">
                    <a:lumMod val="75000"/>
                  </a:schemeClr>
                </a:solidFill>
              </a:rPr>
              <a:t>похилилася</a:t>
            </a:r>
            <a:r>
              <a:rPr lang="ru-RU" sz="2400" b="1" i="1" dirty="0" smtClean="0">
                <a:solidFill>
                  <a:schemeClr val="accent2">
                    <a:lumMod val="75000"/>
                  </a:schemeClr>
                </a:solidFill>
              </a:rPr>
              <a:t>…                         </a:t>
            </a:r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</a:rPr>
              <a:t>А ми ж свою </a:t>
            </a:r>
            <a:r>
              <a:rPr lang="ru-RU" sz="2400" b="1" i="1" dirty="0" err="1">
                <a:solidFill>
                  <a:schemeClr val="accent2">
                    <a:lumMod val="75000"/>
                  </a:schemeClr>
                </a:solidFill>
              </a:rPr>
              <a:t>славну</a:t>
            </a:r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400" b="1" i="1" dirty="0" err="1">
                <a:solidFill>
                  <a:schemeClr val="accent2">
                    <a:lumMod val="75000"/>
                  </a:schemeClr>
                </a:solidFill>
              </a:rPr>
              <a:t>Україну</a:t>
            </a:r>
            <a:r>
              <a:rPr lang="ru-RU" sz="2400" b="1" i="1" dirty="0" smtClean="0">
                <a:solidFill>
                  <a:schemeClr val="accent2">
                    <a:lumMod val="75000"/>
                  </a:schemeClr>
                </a:solidFill>
              </a:rPr>
              <a:t>,</a:t>
            </a:r>
            <a:endParaRPr lang="ru-RU" sz="2400" b="1" i="1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ru-RU" sz="2400" b="1" i="1" dirty="0" smtClean="0">
                <a:solidFill>
                  <a:schemeClr val="accent2">
                    <a:lumMod val="75000"/>
                  </a:schemeClr>
                </a:solidFill>
              </a:rPr>
              <a:t>       А </a:t>
            </a:r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</a:rPr>
              <a:t>ми ж тую </a:t>
            </a:r>
            <a:r>
              <a:rPr lang="ru-RU" sz="2400" b="1" i="1" dirty="0" err="1">
                <a:solidFill>
                  <a:schemeClr val="accent2">
                    <a:lumMod val="75000"/>
                  </a:schemeClr>
                </a:solidFill>
              </a:rPr>
              <a:t>червону</a:t>
            </a:r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400" b="1" i="1" dirty="0" smtClean="0">
                <a:solidFill>
                  <a:schemeClr val="accent2">
                    <a:lumMod val="75000"/>
                  </a:schemeClr>
                </a:solidFill>
              </a:rPr>
              <a:t>калину,             гей</a:t>
            </a:r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</a:rPr>
              <a:t>, гей, та </a:t>
            </a:r>
            <a:r>
              <a:rPr lang="ru-RU" sz="2400" b="1" i="1" dirty="0" err="1">
                <a:solidFill>
                  <a:schemeClr val="accent2">
                    <a:lumMod val="75000"/>
                  </a:schemeClr>
                </a:solidFill>
              </a:rPr>
              <a:t>розвеселимо</a:t>
            </a:r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</a:rPr>
              <a:t>…</a:t>
            </a:r>
          </a:p>
          <a:p>
            <a:r>
              <a:rPr lang="ru-RU" sz="2400" b="1" dirty="0" smtClean="0"/>
              <a:t>	</a:t>
            </a:r>
            <a:r>
              <a:rPr lang="ru-RU" sz="2400" b="1" dirty="0" err="1" smtClean="0">
                <a:solidFill>
                  <a:schemeClr val="accent2">
                    <a:lumMod val="75000"/>
                  </a:schemeClr>
                </a:solidFill>
              </a:rPr>
              <a:t>Чи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не тому так </a:t>
            </a:r>
            <a:r>
              <a:rPr lang="ru-RU" sz="2400" b="1" dirty="0" err="1">
                <a:solidFill>
                  <a:schemeClr val="accent2">
                    <a:lumMod val="75000"/>
                  </a:schemeClr>
                </a:solidFill>
              </a:rPr>
              <a:t>дбайливо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2">
                    <a:lumMod val="75000"/>
                  </a:schemeClr>
                </a:solidFill>
              </a:rPr>
              <a:t>охороняли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 й </a:t>
            </a:r>
            <a:r>
              <a:rPr lang="ru-RU" sz="2400" b="1" dirty="0" err="1" smtClean="0">
                <a:solidFill>
                  <a:schemeClr val="accent2">
                    <a:lumMod val="75000"/>
                  </a:schemeClr>
                </a:solidFill>
              </a:rPr>
              <a:t>доглядали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 в </a:t>
            </a:r>
            <a:r>
              <a:rPr lang="ru-RU" sz="2400" b="1" dirty="0" err="1">
                <a:solidFill>
                  <a:schemeClr val="accent2">
                    <a:lumMod val="75000"/>
                  </a:schemeClr>
                </a:solidFill>
              </a:rPr>
              <a:t>народі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 калину? </a:t>
            </a:r>
            <a:r>
              <a:rPr lang="ru-RU" sz="2400" b="1" dirty="0" err="1">
                <a:solidFill>
                  <a:schemeClr val="accent2">
                    <a:lumMod val="75000"/>
                  </a:schemeClr>
                </a:solidFill>
              </a:rPr>
              <a:t>Дітям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, </a:t>
            </a:r>
            <a:r>
              <a:rPr lang="ru-RU" sz="2400" b="1" dirty="0" err="1">
                <a:solidFill>
                  <a:schemeClr val="accent2">
                    <a:lumMod val="75000"/>
                  </a:schemeClr>
                </a:solidFill>
              </a:rPr>
              <a:t>аби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2">
                    <a:lumMod val="75000"/>
                  </a:schemeClr>
                </a:solidFill>
              </a:rPr>
              <a:t>ті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 не </a:t>
            </a:r>
            <a:r>
              <a:rPr lang="ru-RU" sz="2400" b="1" dirty="0" err="1">
                <a:solidFill>
                  <a:schemeClr val="accent2">
                    <a:lumMod val="75000"/>
                  </a:schemeClr>
                </a:solidFill>
              </a:rPr>
              <a:t>ламали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2">
                    <a:lumMod val="75000"/>
                  </a:schemeClr>
                </a:solidFill>
              </a:rPr>
              <a:t>цвіту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, казали: не </a:t>
            </a:r>
            <a:r>
              <a:rPr lang="ru-RU" sz="2400" b="1" dirty="0" err="1">
                <a:solidFill>
                  <a:schemeClr val="accent2">
                    <a:lumMod val="75000"/>
                  </a:schemeClr>
                </a:solidFill>
              </a:rPr>
              <a:t>ламайте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 калину, </a:t>
            </a:r>
            <a:r>
              <a:rPr lang="ru-RU" sz="2400" b="1" dirty="0" err="1">
                <a:solidFill>
                  <a:schemeClr val="accent2">
                    <a:lumMod val="75000"/>
                  </a:schemeClr>
                </a:solidFill>
              </a:rPr>
              <a:t>бо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 накличете мороз. </a:t>
            </a:r>
            <a:r>
              <a:rPr lang="ru-RU" sz="2400" b="1" dirty="0" err="1">
                <a:solidFill>
                  <a:schemeClr val="accent2">
                    <a:lumMod val="75000"/>
                  </a:schemeClr>
                </a:solidFill>
              </a:rPr>
              <a:t>Справді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, калина </a:t>
            </a:r>
            <a:r>
              <a:rPr lang="ru-RU" sz="2400" b="1" dirty="0" err="1">
                <a:solidFill>
                  <a:schemeClr val="accent2">
                    <a:lumMod val="75000"/>
                  </a:schemeClr>
                </a:solidFill>
              </a:rPr>
              <a:t>цвіте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2">
                    <a:lumMod val="75000"/>
                  </a:schemeClr>
                </a:solidFill>
              </a:rPr>
              <a:t>насамкінець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2">
                    <a:lumMod val="75000"/>
                  </a:schemeClr>
                </a:solidFill>
              </a:rPr>
              <a:t>весни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, коли </a:t>
            </a:r>
            <a:r>
              <a:rPr lang="ru-RU" sz="2400" b="1" dirty="0" err="1">
                <a:solidFill>
                  <a:schemeClr val="accent2">
                    <a:lumMod val="75000"/>
                  </a:schemeClr>
                </a:solidFill>
              </a:rPr>
              <a:t>вже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2">
                    <a:lumMod val="75000"/>
                  </a:schemeClr>
                </a:solidFill>
              </a:rPr>
              <a:t>відходять</a:t>
            </a:r>
            <a:r>
              <a:rPr lang="uk-UA" sz="24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заморозки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.</a:t>
            </a:r>
            <a:endParaRPr lang="uk-UA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126671" y="5770010"/>
            <a:ext cx="4963885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uk-UA" sz="2000" b="1" dirty="0" smtClean="0"/>
              <a:t>* </a:t>
            </a:r>
            <a:r>
              <a:rPr lang="uk-UA" sz="2000" b="1" dirty="0" smtClean="0">
                <a:solidFill>
                  <a:srgbClr val="FFFF00"/>
                </a:solidFill>
              </a:rPr>
              <a:t>Богдан </a:t>
            </a:r>
            <a:r>
              <a:rPr lang="uk-UA" sz="2000" b="1" dirty="0">
                <a:solidFill>
                  <a:srgbClr val="FFFF00"/>
                </a:solidFill>
              </a:rPr>
              <a:t>Хмельницький </a:t>
            </a:r>
            <a:r>
              <a:rPr lang="uk-UA" sz="2000" b="1" dirty="0"/>
              <a:t>– гетьман України, полководець і державний діяч. </a:t>
            </a:r>
            <a:endParaRPr lang="ru-RU" sz="2000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6673580" y="5773604"/>
            <a:ext cx="4294381" cy="40011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/>
            <a:r>
              <a:rPr lang="uk-UA" sz="2000" b="1" dirty="0" smtClean="0"/>
              <a:t>* </a:t>
            </a:r>
            <a:r>
              <a:rPr lang="uk-UA" sz="2000" b="1" dirty="0" smtClean="0">
                <a:solidFill>
                  <a:srgbClr val="FFFF00"/>
                </a:solidFill>
              </a:rPr>
              <a:t>Символізує</a:t>
            </a:r>
            <a:r>
              <a:rPr lang="uk-UA" sz="2000" b="1" dirty="0" smtClean="0"/>
              <a:t> </a:t>
            </a:r>
            <a:r>
              <a:rPr lang="uk-UA" sz="2000" b="1" dirty="0"/>
              <a:t>– тут: показує, передає.</a:t>
            </a:r>
            <a:endParaRPr lang="ru-RU" sz="2000" b="1" dirty="0"/>
          </a:p>
        </p:txBody>
      </p:sp>
      <p:sp>
        <p:nvSpPr>
          <p:cNvPr id="11" name="Равнобедренный треугольник 10"/>
          <p:cNvSpPr/>
          <p:nvPr/>
        </p:nvSpPr>
        <p:spPr>
          <a:xfrm rot="6556522">
            <a:off x="8998534" y="4205569"/>
            <a:ext cx="152555" cy="56019"/>
          </a:xfrm>
          <a:prstGeom prst="triangl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1509203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990602" y="478972"/>
            <a:ext cx="10173535" cy="74422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Вибіркове </a:t>
            </a:r>
            <a:r>
              <a:rPr lang="uk-UA" sz="4000" b="1" dirty="0">
                <a:solidFill>
                  <a:schemeClr val="bg1"/>
                </a:solidFill>
              </a:rPr>
              <a:t>читання. Запитання до тексту.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395528" y="1341499"/>
            <a:ext cx="6768609" cy="230832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2400" b="1" dirty="0">
                <a:solidFill>
                  <a:schemeClr val="bg1"/>
                </a:solidFill>
              </a:rPr>
              <a:t>Що нового ти дізнався/дізналася?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2400" b="1" dirty="0">
                <a:solidFill>
                  <a:schemeClr val="bg1"/>
                </a:solidFill>
              </a:rPr>
              <a:t>Прочитай текст мовчки. Про що ти хочеш запитати?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2400" b="1" dirty="0" smtClean="0">
                <a:solidFill>
                  <a:schemeClr val="bg1"/>
                </a:solidFill>
              </a:rPr>
              <a:t>Які </a:t>
            </a:r>
            <a:r>
              <a:rPr lang="uk-UA" sz="2400" b="1" dirty="0">
                <a:solidFill>
                  <a:schemeClr val="bg1"/>
                </a:solidFill>
              </a:rPr>
              <a:t>слова написані з великої букви? Що вони означають</a:t>
            </a:r>
            <a:r>
              <a:rPr lang="uk-UA" sz="2400" b="1" dirty="0" smtClean="0">
                <a:solidFill>
                  <a:schemeClr val="bg1"/>
                </a:solidFill>
              </a:rPr>
              <a:t>?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2400" b="1" dirty="0">
                <a:solidFill>
                  <a:schemeClr val="bg1"/>
                </a:solidFill>
              </a:rPr>
              <a:t>Знайди абзац, у якому є прислів'я. </a:t>
            </a:r>
            <a:endParaRPr lang="uk-UA" sz="2400" b="1" dirty="0">
              <a:solidFill>
                <a:schemeClr val="bg1"/>
              </a:solidFill>
            </a:endParaRPr>
          </a:p>
        </p:txBody>
      </p:sp>
      <p:sp>
        <p:nvSpPr>
          <p:cNvPr id="13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860973"/>
            <a:ext cx="1054100" cy="99702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Підручник, 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52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054100" y="4332514"/>
            <a:ext cx="6539524" cy="156966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2400" b="1" dirty="0" smtClean="0">
                <a:solidFill>
                  <a:schemeClr val="bg1"/>
                </a:solidFill>
              </a:rPr>
              <a:t>Поміркуй, ч</a:t>
            </a:r>
            <a:r>
              <a:rPr lang="uk-UA" sz="2400" b="1" dirty="0" smtClean="0">
                <a:solidFill>
                  <a:schemeClr val="bg1"/>
                </a:solidFill>
              </a:rPr>
              <a:t>ому </a:t>
            </a:r>
            <a:r>
              <a:rPr lang="uk-UA" sz="2400" b="1" dirty="0">
                <a:solidFill>
                  <a:schemeClr val="bg1"/>
                </a:solidFill>
              </a:rPr>
              <a:t>наш народ оспівує калину?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2400" b="1" dirty="0">
                <a:solidFill>
                  <a:schemeClr val="bg1"/>
                </a:solidFill>
              </a:rPr>
              <a:t>Які </a:t>
            </a:r>
            <a:r>
              <a:rPr lang="uk-UA" sz="2400" b="1" dirty="0" smtClean="0">
                <a:solidFill>
                  <a:schemeClr val="bg1"/>
                </a:solidFill>
              </a:rPr>
              <a:t>ти знаєш </a:t>
            </a:r>
            <a:r>
              <a:rPr lang="uk-UA" sz="2400" b="1" dirty="0">
                <a:solidFill>
                  <a:schemeClr val="bg1"/>
                </a:solidFill>
              </a:rPr>
              <a:t>пісні, вірші про цю рослину?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2400" b="1" dirty="0" smtClean="0">
                <a:solidFill>
                  <a:schemeClr val="bg1"/>
                </a:solidFill>
              </a:rPr>
              <a:t>Прочитай </a:t>
            </a:r>
            <a:r>
              <a:rPr lang="uk-UA" sz="2400" b="1" dirty="0">
                <a:solidFill>
                  <a:schemeClr val="bg1"/>
                </a:solidFill>
              </a:rPr>
              <a:t>пісню «Червона калина».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2400" b="1" dirty="0">
                <a:solidFill>
                  <a:schemeClr val="bg1"/>
                </a:solidFill>
              </a:rPr>
              <a:t>Які інші символи нашого народу </a:t>
            </a:r>
            <a:r>
              <a:rPr lang="uk-UA" sz="2400" b="1" dirty="0" smtClean="0">
                <a:solidFill>
                  <a:schemeClr val="bg1"/>
                </a:solidFill>
              </a:rPr>
              <a:t>ти знаєш?</a:t>
            </a:r>
            <a:endParaRPr lang="uk-UA" sz="2400" b="1" dirty="0">
              <a:solidFill>
                <a:schemeClr val="bg1"/>
              </a:solidFill>
            </a:endParaRPr>
          </a:p>
        </p:txBody>
      </p:sp>
      <p:pic>
        <p:nvPicPr>
          <p:cNvPr id="15" name="Picture 6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204" y="1341497"/>
            <a:ext cx="3275523" cy="2910128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4581736" y="3728405"/>
            <a:ext cx="6396191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rgbClr val="FFFF00"/>
                </a:solidFill>
              </a:rPr>
              <a:t>Без верби і калини нема України!</a:t>
            </a:r>
            <a:endParaRPr lang="uk-UA" sz="2800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779831" y="4332514"/>
            <a:ext cx="3446166" cy="156966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rgbClr val="FFFF00"/>
                </a:solidFill>
              </a:rPr>
              <a:t>Калина символізує мужність і незламність духу в боротьбі за незалежність</a:t>
            </a:r>
            <a:endParaRPr lang="uk-UA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4938021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971624" y="614272"/>
            <a:ext cx="10312252" cy="70289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Інші </a:t>
            </a:r>
            <a:r>
              <a:rPr lang="uk-UA" sz="3600" b="1" dirty="0">
                <a:solidFill>
                  <a:schemeClr val="bg1"/>
                </a:solidFill>
              </a:rPr>
              <a:t>символи нашого народу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259878" y="1320284"/>
            <a:ext cx="8689665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Верба – ще один символ нашого народу.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71626" y="1923732"/>
            <a:ext cx="6604832" cy="1569660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>
                <a:solidFill>
                  <a:schemeClr val="accent2">
                    <a:lumMod val="75000"/>
                  </a:schemeClr>
                </a:solidFill>
              </a:rPr>
              <a:t>Верба – це символ весни, пробудження природи: «Зацвіла верба, прийшла весна». Котики верби – то перші квіти на нашому столі, у нашій оселі.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672943" y="4282203"/>
            <a:ext cx="4610933" cy="1938992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>
                <a:solidFill>
                  <a:schemeClr val="accent2">
                    <a:lumMod val="75000"/>
                  </a:schemeClr>
                </a:solidFill>
              </a:rPr>
              <a:t>Вербу висаджували на городах, біля </a:t>
            </a:r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ставка, </a:t>
            </a:r>
            <a:r>
              <a:rPr lang="uk-UA" sz="2400" b="1" dirty="0">
                <a:solidFill>
                  <a:schemeClr val="accent2">
                    <a:lumMod val="75000"/>
                  </a:schemeClr>
                </a:solidFill>
              </a:rPr>
              <a:t>річки. У народі кажуть: «Де верба, там і вода». Тому криниці копали, де росте верба.</a:t>
            </a:r>
          </a:p>
        </p:txBody>
      </p:sp>
      <p:pic>
        <p:nvPicPr>
          <p:cNvPr id="2050" name="Picture 2" descr="ÐÐ°ÑÑÐ¸Ð½ÐºÐ¸ Ð¿Ð¾ Ð·Ð°Ð¿ÑÐ¾ÑÑ Ð¸Ð²Ð° Ð² Ð²Ð°Ð·Ðµ Ñ Ð¾ÐºÐ½Ð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9632" y="1907723"/>
            <a:ext cx="3514244" cy="2336792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4178" y="3481593"/>
            <a:ext cx="3230793" cy="2153862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ÐÐ°ÑÑÐ¸Ð½ÐºÐ¸ Ð¿Ð¾ Ð·Ð°Ð¿ÑÐ¾ÑÑ Ð¸Ð²Ð° Ð°Ð½Ð¸Ð¼Ð°ÑÐ¸Ñ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081" y="4282203"/>
            <a:ext cx="3049330" cy="2139614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3278537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9" grpId="0" animBg="1"/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36" b="3823"/>
          <a:stretch/>
        </p:blipFill>
        <p:spPr bwMode="auto">
          <a:xfrm>
            <a:off x="668430" y="1421558"/>
            <a:ext cx="4264716" cy="2869690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040091" y="1354605"/>
            <a:ext cx="6355346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>
                <a:solidFill>
                  <a:schemeClr val="bg1"/>
                </a:solidFill>
              </a:rPr>
              <a:t>Вишиванка – </a:t>
            </a:r>
            <a:r>
              <a:rPr lang="uk-UA" sz="3200" b="1" dirty="0" smtClean="0">
                <a:solidFill>
                  <a:schemeClr val="bg1"/>
                </a:solidFill>
              </a:rPr>
              <a:t>оберіг українців</a:t>
            </a:r>
            <a:endParaRPr lang="uk-UA" sz="32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029205" y="1982924"/>
            <a:ext cx="6366232" cy="2308324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>
                <a:solidFill>
                  <a:schemeClr val="accent2">
                    <a:lumMod val="75000"/>
                  </a:schemeClr>
                </a:solidFill>
              </a:rPr>
              <a:t>В українців є давній красивий символ – вишиванки, вишиті рушники, скатертини. На кожній вишиванці свій узор, різні кольори, які передають різний смисл. </a:t>
            </a:r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Розглянь вишиту карту України. Чи можеш розпізнати свій рідний край?</a:t>
            </a:r>
            <a:endParaRPr lang="uk-UA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68430" y="4384473"/>
            <a:ext cx="8323170" cy="1569660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>
                <a:solidFill>
                  <a:schemeClr val="accent2">
                    <a:lumMod val="75000"/>
                  </a:schemeClr>
                </a:solidFill>
              </a:rPr>
              <a:t>День вишиванки - поки ще не офіційне і відносно нове народне свято, покликане к сприянню єдності і культурного відродження всього багатонаціонального українського народу. Воно відзначається в третій четвер травня.</a:t>
            </a:r>
          </a:p>
        </p:txBody>
      </p:sp>
      <p:pic>
        <p:nvPicPr>
          <p:cNvPr id="3076" name="Picture 4" descr="ÐÐ°ÑÑÐ¸Ð½ÐºÐ¸ Ð¿Ð¾ Ð·Ð°Ð¿ÑÐ¾ÑÑ ÑÐºÑÐ°ÑÐ½ÑÑÐºÐ¸Ð¹ ÑÐ¸Ð¼Ð²Ð¾Ð» Ð²Ð¸ÑÐ¸Ð²Ð°Ð½ÐºÐ¸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2858" y="3884023"/>
            <a:ext cx="2331818" cy="2331818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971624" y="614272"/>
            <a:ext cx="10312252" cy="70289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Інші </a:t>
            </a:r>
            <a:r>
              <a:rPr lang="uk-UA" sz="3600" b="1" dirty="0">
                <a:solidFill>
                  <a:schemeClr val="bg1"/>
                </a:solidFill>
              </a:rPr>
              <a:t>символи нашого народу </a:t>
            </a:r>
          </a:p>
        </p:txBody>
      </p:sp>
    </p:spTree>
    <p:extLst>
      <p:ext uri="{BB962C8B-B14F-4D97-AF65-F5344CB8AC3E}">
        <p14:creationId xmlns:p14="http://schemas.microsoft.com/office/powerpoint/2010/main" val="18751712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playback (25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68009" y="1234901"/>
            <a:ext cx="8947124" cy="5032758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1164771" y="489858"/>
            <a:ext cx="9753600" cy="128451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Послухай </a:t>
            </a:r>
            <a:r>
              <a:rPr lang="uk-UA" sz="2800" b="1" dirty="0">
                <a:solidFill>
                  <a:schemeClr val="bg1"/>
                </a:solidFill>
              </a:rPr>
              <a:t>українську народну пісню «Гей, у лузі червона калина…» у виконанні українського народного хору </a:t>
            </a:r>
            <a:r>
              <a:rPr lang="uk-UA" sz="2800" b="1" dirty="0" smtClean="0">
                <a:solidFill>
                  <a:schemeClr val="bg1"/>
                </a:solidFill>
              </a:rPr>
              <a:t>ім</a:t>
            </a:r>
            <a:r>
              <a:rPr lang="uk-UA" sz="2800" b="1" dirty="0" smtClean="0">
                <a:solidFill>
                  <a:schemeClr val="bg1"/>
                </a:solidFill>
              </a:rPr>
              <a:t>ені</a:t>
            </a:r>
            <a:r>
              <a:rPr lang="uk-UA" sz="2800" b="1" dirty="0" smtClean="0">
                <a:solidFill>
                  <a:schemeClr val="bg1"/>
                </a:solidFill>
              </a:rPr>
              <a:t> Верьовки</a:t>
            </a:r>
            <a:r>
              <a:rPr lang="uk-UA" sz="2800" b="1" dirty="0">
                <a:solidFill>
                  <a:schemeClr val="bg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74991418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232881" y="603387"/>
            <a:ext cx="9467776" cy="72467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Пояснення домашнього </a:t>
            </a:r>
            <a:r>
              <a:rPr lang="uk-UA" sz="4000" b="1" dirty="0" smtClean="0">
                <a:solidFill>
                  <a:schemeClr val="bg1"/>
                </a:solidFill>
              </a:rPr>
              <a:t>завдання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232881" y="1484184"/>
            <a:ext cx="5196066" cy="138499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Прочитай </a:t>
            </a:r>
            <a:r>
              <a:rPr lang="uk-UA" sz="2800" b="1" dirty="0" smtClean="0">
                <a:solidFill>
                  <a:schemeClr val="bg1"/>
                </a:solidFill>
              </a:rPr>
              <a:t>оповідання </a:t>
            </a:r>
            <a:r>
              <a:rPr lang="uk-UA" sz="2800" b="1" dirty="0">
                <a:solidFill>
                  <a:schemeClr val="bg1"/>
                </a:solidFill>
              </a:rPr>
              <a:t>Василя Скуратівського «Калина</a:t>
            </a:r>
            <a:r>
              <a:rPr lang="uk-UA" sz="2800" b="1" dirty="0" smtClean="0">
                <a:solidFill>
                  <a:schemeClr val="bg1"/>
                </a:solidFill>
              </a:rPr>
              <a:t>»</a:t>
            </a:r>
            <a:r>
              <a:rPr lang="uk-UA" sz="2800" b="1" dirty="0" smtClean="0">
                <a:solidFill>
                  <a:schemeClr val="bg1"/>
                </a:solidFill>
              </a:rPr>
              <a:t> </a:t>
            </a:r>
            <a:endParaRPr lang="uk-UA" sz="28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>
                <a:solidFill>
                  <a:schemeClr val="bg1"/>
                </a:solidFill>
              </a:rPr>
              <a:t>Намалюй </a:t>
            </a:r>
            <a:r>
              <a:rPr lang="uk-UA" sz="2800" b="1" dirty="0" smtClean="0">
                <a:solidFill>
                  <a:schemeClr val="bg1"/>
                </a:solidFill>
              </a:rPr>
              <a:t>символи України.</a:t>
            </a:r>
            <a:endParaRPr lang="uk-UA" sz="2800" b="1" dirty="0">
              <a:solidFill>
                <a:schemeClr val="bg1"/>
              </a:solidFill>
            </a:endParaRPr>
          </a:p>
        </p:txBody>
      </p:sp>
      <p:pic>
        <p:nvPicPr>
          <p:cNvPr id="8198" name="Picture 6" descr="ÐÐ°ÑÑÐ¸Ð½ÐºÐ¸ Ð¿Ð¾ Ð·Ð°Ð¿ÑÐ¾ÑÑ ÐºÐ»Ð¸Ð¿Ð°ÑÑ Ð´ÐµÑÐ¸ ÑÐ¸ÑÐ°ÑÑ ÐºÐ½Ð¸Ð³Ñ Ñ ÑÐ¾Ð´Ð¸ÑÐµÐ»ÑÐ¼Ð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8821" y="1484185"/>
            <a:ext cx="4184238" cy="3431076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ÐÐ°ÑÑÐ¸Ð½ÐºÐ¸ Ð¿Ð¾ Ð·Ð°Ð¿ÑÐ¾ÑÑ ÐºÐ»Ð¸Ð¿Ð°ÑÑ ÐºÐ°Ð»Ð¸Ð½Ð° ÑÐ¸Ð¼Ð²Ð¾Ð»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778880"/>
            <a:ext cx="5540829" cy="3240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442085" y="3946899"/>
            <a:ext cx="277765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rgbClr val="0070C0"/>
                </a:solidFill>
              </a:rPr>
              <a:t>Калина </a:t>
            </a:r>
            <a:r>
              <a:rPr lang="uk-UA" sz="2800" b="1" dirty="0" smtClean="0">
                <a:solidFill>
                  <a:srgbClr val="0070C0"/>
                </a:solidFill>
              </a:rPr>
              <a:t>– символ і оберег </a:t>
            </a:r>
            <a:r>
              <a:rPr lang="uk-UA" sz="2800" b="1" dirty="0">
                <a:solidFill>
                  <a:srgbClr val="0070C0"/>
                </a:solidFill>
              </a:rPr>
              <a:t>України.</a:t>
            </a:r>
          </a:p>
        </p:txBody>
      </p:sp>
    </p:spTree>
    <p:extLst>
      <p:ext uri="{BB962C8B-B14F-4D97-AF65-F5344CB8AC3E}">
        <p14:creationId xmlns:p14="http://schemas.microsoft.com/office/powerpoint/2010/main" val="3122257698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1652525" y="494528"/>
            <a:ext cx="8732067" cy="783290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Рефлексія</a:t>
            </a:r>
            <a:endParaRPr lang="uk-UA" sz="4000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D:\Картинки до тестів\Емоції Палець\images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3" t="1529" r="11770" b="2117"/>
          <a:stretch/>
        </p:blipFill>
        <p:spPr bwMode="auto">
          <a:xfrm>
            <a:off x="4949191" y="3187048"/>
            <a:ext cx="3055619" cy="3290667"/>
          </a:xfrm>
          <a:prstGeom prst="round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2000961" y="3415020"/>
            <a:ext cx="2823209" cy="91940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Я  </a:t>
            </a:r>
            <a:r>
              <a:rPr lang="ru-RU" sz="2400" b="1" dirty="0" err="1" smtClean="0"/>
              <a:t>чемно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спілкував</a:t>
            </a:r>
            <a:r>
              <a:rPr lang="ru-RU" sz="2400" b="1" dirty="0" smtClean="0"/>
              <a:t>/</a:t>
            </a:r>
            <a:r>
              <a:rPr lang="ru-RU" sz="2400" b="1" dirty="0" err="1" smtClean="0"/>
              <a:t>лася</a:t>
            </a:r>
            <a:r>
              <a:rPr lang="ru-RU" sz="2400" b="1" dirty="0" smtClean="0"/>
              <a:t>!</a:t>
            </a:r>
            <a:endParaRPr lang="uk-UA" sz="2400" b="1" dirty="0">
              <a:solidFill>
                <a:srgbClr val="FFFF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949191" y="2277152"/>
            <a:ext cx="3055620" cy="919401"/>
          </a:xfrm>
          <a:prstGeom prst="roundRect">
            <a:avLst/>
          </a:prstGeom>
          <a:solidFill>
            <a:srgbClr val="FF505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Я </a:t>
            </a:r>
            <a:r>
              <a:rPr lang="ru-RU" sz="2400" b="1" dirty="0" err="1" smtClean="0"/>
              <a:t>виконав</a:t>
            </a:r>
            <a:r>
              <a:rPr lang="ru-RU" sz="2400" b="1" dirty="0" smtClean="0"/>
              <a:t>/ла </a:t>
            </a:r>
            <a:r>
              <a:rPr lang="ru-RU" sz="2400" b="1" dirty="0" err="1" smtClean="0"/>
              <a:t>всі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завдання</a:t>
            </a:r>
            <a:r>
              <a:rPr lang="ru-RU" sz="2400" b="1" dirty="0" smtClean="0"/>
              <a:t>!</a:t>
            </a:r>
            <a:endParaRPr lang="uk-UA" sz="2400" b="1" dirty="0">
              <a:solidFill>
                <a:srgbClr val="FFFF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167261" y="3353885"/>
            <a:ext cx="2816969" cy="91940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Я </a:t>
            </a:r>
            <a:r>
              <a:rPr lang="ru-RU" sz="2400" b="1" dirty="0" err="1" smtClean="0"/>
              <a:t>відповідав</a:t>
            </a:r>
            <a:r>
              <a:rPr lang="ru-RU" sz="2400" b="1" dirty="0" smtClean="0"/>
              <a:t>/ла </a:t>
            </a:r>
          </a:p>
          <a:p>
            <a:pPr algn="ctr"/>
            <a:r>
              <a:rPr lang="ru-RU" sz="2400" b="1" dirty="0" smtClean="0"/>
              <a:t>на </a:t>
            </a:r>
            <a:r>
              <a:rPr lang="ru-RU" sz="2400" b="1" dirty="0" err="1" smtClean="0"/>
              <a:t>запитання</a:t>
            </a:r>
            <a:r>
              <a:rPr lang="ru-RU" sz="2400" b="1" dirty="0" smtClean="0"/>
              <a:t>!</a:t>
            </a:r>
            <a:endParaRPr lang="uk-UA" sz="2400" b="1" dirty="0">
              <a:solidFill>
                <a:srgbClr val="FFFF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167260" y="4527880"/>
            <a:ext cx="2371200" cy="91940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Я </a:t>
            </a:r>
            <a:r>
              <a:rPr lang="ru-RU" sz="2400" b="1" dirty="0" err="1" smtClean="0"/>
              <a:t>виразно</a:t>
            </a:r>
            <a:r>
              <a:rPr lang="ru-RU" sz="2400" b="1" dirty="0" smtClean="0"/>
              <a:t> читав/ла!</a:t>
            </a:r>
            <a:endParaRPr lang="uk-UA" sz="2400" b="1" dirty="0">
              <a:solidFill>
                <a:srgbClr val="FFFF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523482" y="4527881"/>
            <a:ext cx="2300687" cy="91940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Я </a:t>
            </a:r>
            <a:r>
              <a:rPr lang="ru-RU" sz="2400" b="1" dirty="0" err="1" smtClean="0"/>
              <a:t>уважно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слухав</a:t>
            </a:r>
            <a:r>
              <a:rPr lang="ru-RU" sz="2400" b="1" dirty="0" smtClean="0"/>
              <a:t>/ла!</a:t>
            </a:r>
            <a:endParaRPr lang="uk-UA" sz="2400" b="1" dirty="0">
              <a:solidFill>
                <a:srgbClr val="FFFF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152807" y="1345172"/>
            <a:ext cx="7914384" cy="919401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dirty="0" err="1" smtClean="0">
                <a:solidFill>
                  <a:schemeClr val="accent2">
                    <a:lumMod val="75000"/>
                  </a:schemeClr>
                </a:solidFill>
              </a:rPr>
              <a:t>Подякуй</a:t>
            </a:r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400" dirty="0" err="1" smtClean="0">
                <a:solidFill>
                  <a:schemeClr val="accent2">
                    <a:lumMod val="75000"/>
                  </a:schemeClr>
                </a:solidFill>
              </a:rPr>
              <a:t>собі</a:t>
            </a:r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</a:rPr>
              <a:t> за роботу на </a:t>
            </a:r>
            <a:r>
              <a:rPr lang="ru-RU" sz="2400" dirty="0" err="1" smtClean="0">
                <a:solidFill>
                  <a:schemeClr val="accent2">
                    <a:lumMod val="75000"/>
                  </a:schemeClr>
                </a:solidFill>
              </a:rPr>
              <a:t>уроці</a:t>
            </a:r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</a:rPr>
              <a:t>.  </a:t>
            </a:r>
          </a:p>
          <a:p>
            <a:pPr algn="ctr"/>
            <a:r>
              <a:rPr lang="ru-RU" sz="2400" dirty="0" err="1" smtClean="0">
                <a:solidFill>
                  <a:schemeClr val="accent2">
                    <a:lumMod val="75000"/>
                  </a:schemeClr>
                </a:solidFill>
              </a:rPr>
              <a:t>Загинай</a:t>
            </a:r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</a:rPr>
              <a:t> пальчики й </a:t>
            </a:r>
            <a:r>
              <a:rPr lang="ru-RU" sz="2400" dirty="0" err="1" smtClean="0">
                <a:solidFill>
                  <a:schemeClr val="accent2">
                    <a:lumMod val="75000"/>
                  </a:schemeClr>
                </a:solidFill>
              </a:rPr>
              <a:t>промовляй</a:t>
            </a:r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400" dirty="0" err="1" smtClean="0">
                <a:solidFill>
                  <a:schemeClr val="accent2">
                    <a:lumMod val="75000"/>
                  </a:schemeClr>
                </a:solidFill>
              </a:rPr>
              <a:t>речення</a:t>
            </a:r>
            <a:endParaRPr lang="uk-UA" sz="240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8935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кутник 10">
            <a:extLst>
              <a:ext uri="{FF2B5EF4-FFF2-40B4-BE49-F238E27FC236}">
                <a16:creationId xmlns:a16="http://schemas.microsoft.com/office/drawing/2014/main" xmlns="" id="{0630FA39-C0A2-47C1-A490-7DEC9CF34013}"/>
              </a:ext>
            </a:extLst>
          </p:cNvPr>
          <p:cNvSpPr/>
          <p:nvPr/>
        </p:nvSpPr>
        <p:spPr>
          <a:xfrm>
            <a:off x="1143912" y="1655160"/>
            <a:ext cx="6001851" cy="3416320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3600" dirty="0">
                <a:solidFill>
                  <a:schemeClr val="accent2">
                    <a:lumMod val="75000"/>
                  </a:schemeClr>
                </a:solidFill>
              </a:rPr>
              <a:t>І знову дзвоник кличе в клас,</a:t>
            </a:r>
            <a:endParaRPr lang="ru-RU" sz="3600" dirty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r>
              <a:rPr lang="uk-UA" sz="3600" dirty="0">
                <a:solidFill>
                  <a:schemeClr val="accent2">
                    <a:lumMod val="75000"/>
                  </a:schemeClr>
                </a:solidFill>
              </a:rPr>
              <a:t>Знання нові чекають нас.</a:t>
            </a:r>
            <a:endParaRPr lang="ru-RU" sz="3600" dirty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r>
              <a:rPr lang="uk-UA" sz="3600" dirty="0">
                <a:solidFill>
                  <a:schemeClr val="accent2">
                    <a:lumMod val="75000"/>
                  </a:schemeClr>
                </a:solidFill>
              </a:rPr>
              <a:t>Ми дуже любим рідну мову,</a:t>
            </a:r>
            <a:endParaRPr lang="ru-RU" sz="3600" dirty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r>
              <a:rPr lang="uk-UA" sz="3600" dirty="0">
                <a:solidFill>
                  <a:schemeClr val="accent2">
                    <a:lumMod val="75000"/>
                  </a:schemeClr>
                </a:solidFill>
              </a:rPr>
              <a:t>Її мелодію </a:t>
            </a:r>
            <a:r>
              <a:rPr lang="uk-UA" sz="3600" dirty="0" smtClean="0">
                <a:solidFill>
                  <a:schemeClr val="accent2">
                    <a:lumMod val="75000"/>
                  </a:schemeClr>
                </a:solidFill>
              </a:rPr>
              <a:t>чудову.</a:t>
            </a:r>
            <a:endParaRPr lang="ru-RU" sz="3600" dirty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r>
              <a:rPr lang="uk-UA" sz="3600" dirty="0">
                <a:solidFill>
                  <a:schemeClr val="accent2">
                    <a:lumMod val="75000"/>
                  </a:schemeClr>
                </a:solidFill>
              </a:rPr>
              <a:t>Тож починаємо урок </a:t>
            </a:r>
            <a:endParaRPr lang="ru-RU" sz="3600" dirty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r>
              <a:rPr lang="uk-UA" sz="3600" dirty="0">
                <a:solidFill>
                  <a:schemeClr val="accent2">
                    <a:lumMod val="75000"/>
                  </a:schemeClr>
                </a:solidFill>
              </a:rPr>
              <a:t>І зробимо наступний крок.</a:t>
            </a:r>
            <a:endParaRPr lang="ru-RU" sz="36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9" name="Заголовок 3"/>
          <p:cNvSpPr txBox="1">
            <a:spLocks/>
          </p:cNvSpPr>
          <p:nvPr/>
        </p:nvSpPr>
        <p:spPr>
          <a:xfrm>
            <a:off x="1103445" y="441513"/>
            <a:ext cx="9793088" cy="8538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4000" b="1" dirty="0" smtClean="0">
                <a:solidFill>
                  <a:schemeClr val="bg1"/>
                </a:solidFill>
              </a:rPr>
              <a:t>Налаштування на </a:t>
            </a:r>
            <a:r>
              <a:rPr lang="uk-UA" sz="4000" b="1" dirty="0" smtClean="0">
                <a:solidFill>
                  <a:schemeClr val="bg1"/>
                </a:solidFill>
              </a:rPr>
              <a:t>урок</a:t>
            </a:r>
            <a:endParaRPr lang="uk-UA" sz="4000" b="1" dirty="0" smtClean="0">
              <a:solidFill>
                <a:schemeClr val="bg1"/>
              </a:solidFill>
            </a:endParaRPr>
          </a:p>
        </p:txBody>
      </p:sp>
      <p:pic>
        <p:nvPicPr>
          <p:cNvPr id="2050" name="Picture 2" descr="D:\Картинки до тестів\Учні\Діти на книжці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3104" y="1382335"/>
            <a:ext cx="3396343" cy="3961969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2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241144268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3"/>
          <p:cNvSpPr txBox="1">
            <a:spLocks/>
          </p:cNvSpPr>
          <p:nvPr/>
        </p:nvSpPr>
        <p:spPr>
          <a:xfrm>
            <a:off x="1103445" y="1460971"/>
            <a:ext cx="9793088" cy="966543"/>
          </a:xfrm>
          <a:prstGeom prst="round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Прочитай з </a:t>
            </a:r>
            <a:r>
              <a:rPr lang="uk-UA" sz="2400" b="1" dirty="0">
                <a:solidFill>
                  <a:schemeClr val="accent2">
                    <a:lumMod val="75000"/>
                  </a:schemeClr>
                </a:solidFill>
              </a:rPr>
              <a:t>різними почуттями і різною інтонацією </a:t>
            </a:r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речення-подяку </a:t>
            </a:r>
            <a:r>
              <a:rPr lang="uk-UA" sz="2800" b="1" i="1" dirty="0" smtClean="0">
                <a:solidFill>
                  <a:schemeClr val="accent2">
                    <a:lumMod val="75000"/>
                  </a:schemeClr>
                </a:solidFill>
              </a:rPr>
              <a:t>«Дякую за допомогу!»</a:t>
            </a:r>
            <a:r>
              <a:rPr lang="uk-UA" sz="2800" b="1" dirty="0" smtClean="0">
                <a:solidFill>
                  <a:schemeClr val="accent2">
                    <a:lumMod val="75000"/>
                  </a:schemeClr>
                </a:solidFill>
              </a:rPr>
              <a:t>: </a:t>
            </a:r>
          </a:p>
        </p:txBody>
      </p:sp>
      <p:sp>
        <p:nvSpPr>
          <p:cNvPr id="18" name="Заголовок 3"/>
          <p:cNvSpPr txBox="1">
            <a:spLocks/>
          </p:cNvSpPr>
          <p:nvPr/>
        </p:nvSpPr>
        <p:spPr>
          <a:xfrm>
            <a:off x="1103445" y="555171"/>
            <a:ext cx="9793088" cy="751115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4000" b="1" dirty="0" smtClean="0">
                <a:solidFill>
                  <a:schemeClr val="bg1"/>
                </a:solidFill>
              </a:rPr>
              <a:t>Вправа </a:t>
            </a:r>
            <a:r>
              <a:rPr lang="uk-UA" sz="4000" b="1" dirty="0" smtClean="0">
                <a:solidFill>
                  <a:schemeClr val="bg1"/>
                </a:solidFill>
              </a:rPr>
              <a:t>«Інтонація»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16" name="Заголовок 3"/>
          <p:cNvSpPr txBox="1">
            <a:spLocks/>
          </p:cNvSpPr>
          <p:nvPr/>
        </p:nvSpPr>
        <p:spPr>
          <a:xfrm>
            <a:off x="4081838" y="4622954"/>
            <a:ext cx="7246392" cy="1204172"/>
          </a:xfrm>
          <a:prstGeom prst="round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Як ти гадаєш, чому </a:t>
            </a:r>
            <a:r>
              <a:rPr lang="uk-UA" sz="2400" b="1" dirty="0">
                <a:solidFill>
                  <a:schemeClr val="accent2">
                    <a:lumMod val="75000"/>
                  </a:schemeClr>
                </a:solidFill>
              </a:rPr>
              <a:t>попри однаковий зміст речень ми сприймаємо їх по-різному? </a:t>
            </a:r>
            <a:endParaRPr lang="uk-UA" sz="2400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lvl="0"/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На </a:t>
            </a:r>
            <a:r>
              <a:rPr lang="uk-UA" sz="2400" b="1" dirty="0">
                <a:solidFill>
                  <a:schemeClr val="accent2">
                    <a:lumMod val="75000"/>
                  </a:schemeClr>
                </a:solidFill>
              </a:rPr>
              <a:t>якій інтонації </a:t>
            </a:r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тобі </a:t>
            </a:r>
            <a:r>
              <a:rPr lang="uk-UA" sz="2400" b="1" dirty="0">
                <a:solidFill>
                  <a:schemeClr val="accent2">
                    <a:lumMod val="75000"/>
                  </a:schemeClr>
                </a:solidFill>
              </a:rPr>
              <a:t>хотілося б залишитися?</a:t>
            </a:r>
            <a:endParaRPr lang="ru-RU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0" name="Заголовок 3"/>
          <p:cNvSpPr txBox="1">
            <a:spLocks/>
          </p:cNvSpPr>
          <p:nvPr/>
        </p:nvSpPr>
        <p:spPr>
          <a:xfrm>
            <a:off x="5087340" y="3552812"/>
            <a:ext cx="2490307" cy="64807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3600" b="1" dirty="0" smtClean="0"/>
              <a:t>з образою</a:t>
            </a:r>
            <a:endParaRPr lang="ru-RU" sz="3600" b="1" dirty="0"/>
          </a:p>
        </p:txBody>
      </p:sp>
      <p:sp>
        <p:nvSpPr>
          <p:cNvPr id="21" name="Заголовок 3"/>
          <p:cNvSpPr txBox="1">
            <a:spLocks/>
          </p:cNvSpPr>
          <p:nvPr/>
        </p:nvSpPr>
        <p:spPr>
          <a:xfrm>
            <a:off x="7705034" y="3552812"/>
            <a:ext cx="2483108" cy="64807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3600" b="1" dirty="0" smtClean="0"/>
              <a:t>замріяно</a:t>
            </a:r>
            <a:endParaRPr lang="ru-RU" sz="3600" b="1" dirty="0"/>
          </a:p>
        </p:txBody>
      </p:sp>
      <p:sp>
        <p:nvSpPr>
          <p:cNvPr id="23" name="Заголовок 3"/>
          <p:cNvSpPr txBox="1">
            <a:spLocks/>
          </p:cNvSpPr>
          <p:nvPr/>
        </p:nvSpPr>
        <p:spPr>
          <a:xfrm>
            <a:off x="3875481" y="2744108"/>
            <a:ext cx="2484677" cy="64807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3600" b="1" dirty="0" smtClean="0"/>
              <a:t>здивовано</a:t>
            </a:r>
            <a:endParaRPr lang="ru-RU" sz="3600" b="1" dirty="0"/>
          </a:p>
        </p:txBody>
      </p:sp>
      <p:sp>
        <p:nvSpPr>
          <p:cNvPr id="25" name="Заголовок 3"/>
          <p:cNvSpPr txBox="1">
            <a:spLocks/>
          </p:cNvSpPr>
          <p:nvPr/>
        </p:nvSpPr>
        <p:spPr>
          <a:xfrm>
            <a:off x="6484207" y="2744108"/>
            <a:ext cx="2533092" cy="64807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3600" b="1" dirty="0" smtClean="0"/>
              <a:t>з гордістю</a:t>
            </a:r>
            <a:endParaRPr lang="ru-RU" sz="3600" b="1" dirty="0"/>
          </a:p>
        </p:txBody>
      </p:sp>
      <p:sp>
        <p:nvSpPr>
          <p:cNvPr id="32" name="Заголовок 3"/>
          <p:cNvSpPr txBox="1">
            <a:spLocks/>
          </p:cNvSpPr>
          <p:nvPr/>
        </p:nvSpPr>
        <p:spPr>
          <a:xfrm>
            <a:off x="9141773" y="2744108"/>
            <a:ext cx="2186458" cy="64807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3600" b="1" dirty="0" smtClean="0"/>
              <a:t>з радістю</a:t>
            </a:r>
            <a:endParaRPr lang="ru-RU" sz="3600" b="1" dirty="0"/>
          </a:p>
        </p:txBody>
      </p:sp>
      <p:pic>
        <p:nvPicPr>
          <p:cNvPr id="1026" name="Picture 2" descr="D:\Картинки до тестів\!!! Есміра Україна Читання в родині\OIG (16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721" y="2842261"/>
            <a:ext cx="2987040" cy="2987040"/>
          </a:xfrm>
          <a:prstGeom prst="round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1844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189339" y="494529"/>
            <a:ext cx="9892318" cy="75732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Артикуляційна вправа</a:t>
            </a:r>
          </a:p>
        </p:txBody>
      </p:sp>
      <p:sp>
        <p:nvSpPr>
          <p:cNvPr id="12" name="Прямокутник: округлені кути 11">
            <a:extLst>
              <a:ext uri="{FF2B5EF4-FFF2-40B4-BE49-F238E27FC236}">
                <a16:creationId xmlns:a16="http://schemas.microsoft.com/office/drawing/2014/main" xmlns="" id="{83952FF5-0322-4E43-AFBD-B2C681966A53}"/>
              </a:ext>
            </a:extLst>
          </p:cNvPr>
          <p:cNvSpPr/>
          <p:nvPr/>
        </p:nvSpPr>
        <p:spPr>
          <a:xfrm>
            <a:off x="6135498" y="1463734"/>
            <a:ext cx="4946159" cy="1055608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Уяви, що ти вдихаєш аромат липи.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16" name="Прямокутник: округлені кути 15">
            <a:extLst>
              <a:ext uri="{FF2B5EF4-FFF2-40B4-BE49-F238E27FC236}">
                <a16:creationId xmlns:a16="http://schemas.microsoft.com/office/drawing/2014/main" xmlns="" id="{0C752DEC-737C-4E3D-A229-7E586C01A9F9}"/>
              </a:ext>
            </a:extLst>
          </p:cNvPr>
          <p:cNvSpPr/>
          <p:nvPr/>
        </p:nvSpPr>
        <p:spPr>
          <a:xfrm>
            <a:off x="6135498" y="2877096"/>
            <a:ext cx="4946159" cy="2145268"/>
          </a:xfrm>
          <a:prstGeom prst="round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2400" b="1" dirty="0" smtClean="0">
                <a:solidFill>
                  <a:schemeClr val="accent6">
                    <a:lumMod val="75000"/>
                  </a:schemeClr>
                </a:solidFill>
              </a:rPr>
              <a:t>Глибоко вдихни повітря через ніс. Видихай повільно через рот. Повтори цю вправу, намагайся видихати повітря плавно, подовжено</a:t>
            </a:r>
            <a:endParaRPr lang="en-US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026" name="Picture 2" descr="У-Сін жовтень, Липа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8196" y="1387534"/>
            <a:ext cx="4405918" cy="4405918"/>
          </a:xfrm>
          <a:prstGeom prst="round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9075539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161990" y="494529"/>
            <a:ext cx="9826216" cy="69201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Прочитай скоромовку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61989" y="3732276"/>
            <a:ext cx="4738069" cy="919401"/>
          </a:xfrm>
          <a:prstGeom prst="round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Прочитай </a:t>
            </a:r>
            <a:r>
              <a:rPr lang="ru-RU" sz="2400" b="1" dirty="0" err="1" smtClean="0">
                <a:solidFill>
                  <a:schemeClr val="accent2">
                    <a:lumMod val="75000"/>
                  </a:schemeClr>
                </a:solidFill>
              </a:rPr>
              <a:t>скоромовку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400" b="1" dirty="0" err="1" smtClean="0">
                <a:solidFill>
                  <a:schemeClr val="accent2">
                    <a:lumMod val="75000"/>
                  </a:schemeClr>
                </a:solidFill>
              </a:rPr>
              <a:t>повільно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 і </a:t>
            </a:r>
            <a:r>
              <a:rPr lang="ru-RU" sz="2400" b="1" dirty="0" err="1" smtClean="0">
                <a:solidFill>
                  <a:schemeClr val="accent2">
                    <a:lumMod val="75000"/>
                  </a:schemeClr>
                </a:solidFill>
              </a:rPr>
              <a:t>вдумливо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.</a:t>
            </a:r>
            <a:endParaRPr lang="ru-RU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212631" y="4882835"/>
            <a:ext cx="4687427" cy="919401"/>
          </a:xfrm>
          <a:prstGeom prst="round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err="1" smtClean="0">
                <a:solidFill>
                  <a:schemeClr val="accent2">
                    <a:lumMod val="75000"/>
                  </a:schemeClr>
                </a:solidFill>
              </a:rPr>
              <a:t>Який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 звук часто </a:t>
            </a:r>
            <a:r>
              <a:rPr lang="ru-RU" sz="2400" b="1" dirty="0" err="1" smtClean="0">
                <a:solidFill>
                  <a:schemeClr val="accent2">
                    <a:lumMod val="75000"/>
                  </a:schemeClr>
                </a:solidFill>
              </a:rPr>
              <a:t>повторюється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 в </a:t>
            </a:r>
            <a:r>
              <a:rPr lang="ru-RU" sz="2400" b="1" dirty="0" err="1" smtClean="0">
                <a:solidFill>
                  <a:schemeClr val="accent2">
                    <a:lumMod val="75000"/>
                  </a:schemeClr>
                </a:solidFill>
              </a:rPr>
              <a:t>скоромовці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?</a:t>
            </a:r>
            <a:endParaRPr lang="ru-RU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585272" y="4014513"/>
            <a:ext cx="4402933" cy="1328023"/>
          </a:xfrm>
          <a:prstGeom prst="round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Прочитай </a:t>
            </a:r>
            <a:r>
              <a:rPr lang="ru-RU" sz="2400" b="1" dirty="0" err="1" smtClean="0">
                <a:solidFill>
                  <a:schemeClr val="accent2">
                    <a:lumMod val="75000"/>
                  </a:schemeClr>
                </a:solidFill>
              </a:rPr>
              <a:t>скоромовку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, </a:t>
            </a:r>
            <a:r>
              <a:rPr lang="ru-RU" sz="2400" b="1" dirty="0" err="1" smtClean="0">
                <a:solidFill>
                  <a:schemeClr val="accent2">
                    <a:lumMod val="75000"/>
                  </a:schemeClr>
                </a:solidFill>
              </a:rPr>
              <a:t>наче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400" b="1" dirty="0" err="1" smtClean="0">
                <a:solidFill>
                  <a:schemeClr val="accent2">
                    <a:lumMod val="75000"/>
                  </a:schemeClr>
                </a:solidFill>
              </a:rPr>
              <a:t>піднімаєшся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 в гору, а </a:t>
            </a:r>
            <a:r>
              <a:rPr lang="ru-RU" sz="2400" b="1" dirty="0" err="1" smtClean="0">
                <a:solidFill>
                  <a:schemeClr val="accent2">
                    <a:lumMod val="75000"/>
                  </a:schemeClr>
                </a:solidFill>
              </a:rPr>
              <a:t>потім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400" b="1" dirty="0" err="1" smtClean="0">
                <a:solidFill>
                  <a:schemeClr val="accent2">
                    <a:lumMod val="75000"/>
                  </a:schemeClr>
                </a:solidFill>
              </a:rPr>
              <a:t>швидко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, </a:t>
            </a:r>
            <a:r>
              <a:rPr lang="ru-RU" sz="2400" b="1" dirty="0" err="1" smtClean="0">
                <a:solidFill>
                  <a:schemeClr val="accent2">
                    <a:lumMod val="75000"/>
                  </a:schemeClr>
                </a:solidFill>
              </a:rPr>
              <a:t>наче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400" b="1" dirty="0" err="1" smtClean="0">
                <a:solidFill>
                  <a:schemeClr val="accent2">
                    <a:lumMod val="75000"/>
                  </a:schemeClr>
                </a:solidFill>
              </a:rPr>
              <a:t>біжиш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 з гори.</a:t>
            </a:r>
            <a:endParaRPr lang="ru-RU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212631" y="1285648"/>
            <a:ext cx="4862467" cy="224676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Дві </a:t>
            </a:r>
            <a:r>
              <a:rPr lang="uk-UA" sz="2800" b="1" dirty="0" err="1" smtClean="0">
                <a:solidFill>
                  <a:schemeClr val="bg1"/>
                </a:solidFill>
              </a:rPr>
              <a:t>лелеки</a:t>
            </a:r>
            <a:r>
              <a:rPr lang="uk-UA" sz="2800" b="1" dirty="0" smtClean="0">
                <a:solidFill>
                  <a:schemeClr val="bg1"/>
                </a:solidFill>
              </a:rPr>
              <a:t> пролітали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і на липі спочивали.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Як </a:t>
            </a:r>
            <a:r>
              <a:rPr lang="uk-UA" sz="2800" b="1" dirty="0" err="1" smtClean="0">
                <a:solidFill>
                  <a:schemeClr val="bg1"/>
                </a:solidFill>
              </a:rPr>
              <a:t>лелеки</a:t>
            </a:r>
            <a:r>
              <a:rPr lang="uk-UA" sz="2800" b="1" dirty="0" smtClean="0">
                <a:solidFill>
                  <a:schemeClr val="bg1"/>
                </a:solidFill>
              </a:rPr>
              <a:t> полетіли,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липа вслід їм шелестіла.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     </a:t>
            </a:r>
            <a:r>
              <a:rPr lang="uk-UA" sz="2800" b="1" dirty="0" smtClean="0">
                <a:solidFill>
                  <a:schemeClr val="bg1"/>
                </a:solidFill>
              </a:rPr>
              <a:t>                    Ганна </a:t>
            </a:r>
            <a:r>
              <a:rPr lang="uk-UA" sz="2800" b="1" dirty="0" err="1" smtClean="0">
                <a:solidFill>
                  <a:schemeClr val="bg1"/>
                </a:solidFill>
              </a:rPr>
              <a:t>Чубач</a:t>
            </a:r>
            <a:endParaRPr lang="uk-UA" sz="2800" b="1" dirty="0">
              <a:solidFill>
                <a:schemeClr val="bg1"/>
              </a:solidFill>
            </a:endParaRPr>
          </a:p>
        </p:txBody>
      </p:sp>
      <p:pic>
        <p:nvPicPr>
          <p:cNvPr id="2050" name="Picture 2" descr="Сім лелек оселилися на одному дереві на Кіцманщині (ФОТО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8986" y="1285649"/>
            <a:ext cx="4579219" cy="2572326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6233944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927708" y="581616"/>
            <a:ext cx="10273691" cy="72467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Читацька </a:t>
            </a:r>
            <a:r>
              <a:rPr lang="uk-UA" sz="4000" b="1" dirty="0" smtClean="0">
                <a:solidFill>
                  <a:schemeClr val="bg1"/>
                </a:solidFill>
              </a:rPr>
              <a:t>розминка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11" name="Заголовок 1"/>
          <p:cNvSpPr txBox="1">
            <a:spLocks/>
          </p:cNvSpPr>
          <p:nvPr>
            <p:custDataLst>
              <p:tags r:id="rId1"/>
            </p:custDataLst>
          </p:nvPr>
        </p:nvSpPr>
        <p:spPr bwMode="auto">
          <a:xfrm>
            <a:off x="3910146" y="2109911"/>
            <a:ext cx="3863526" cy="4105832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0" hangingPunct="0">
              <a:defRPr/>
            </a:pPr>
            <a:r>
              <a:rPr lang="uk-UA" sz="4000" b="1" dirty="0">
                <a:solidFill>
                  <a:schemeClr val="bg1"/>
                </a:solidFill>
                <a:ea typeface="+mj-ea"/>
                <a:cs typeface="+mj-cs"/>
              </a:rPr>
              <a:t>улю</a:t>
            </a:r>
            <a:r>
              <a:rPr lang="uk-UA" sz="4000" b="1" dirty="0">
                <a:solidFill>
                  <a:srgbClr val="FFFF00"/>
                </a:solidFill>
                <a:ea typeface="+mj-ea"/>
                <a:cs typeface="+mj-cs"/>
              </a:rPr>
              <a:t>бл</a:t>
            </a:r>
            <a:r>
              <a:rPr lang="uk-UA" sz="4000" b="1" dirty="0">
                <a:solidFill>
                  <a:schemeClr val="bg1"/>
                </a:solidFill>
                <a:ea typeface="+mj-ea"/>
                <a:cs typeface="+mj-cs"/>
              </a:rPr>
              <a:t>ені коза</a:t>
            </a:r>
            <a:r>
              <a:rPr lang="uk-UA" sz="4000" b="1" dirty="0">
                <a:solidFill>
                  <a:srgbClr val="FFFF00"/>
                </a:solidFill>
                <a:ea typeface="+mj-ea"/>
                <a:cs typeface="+mj-cs"/>
              </a:rPr>
              <a:t>ць</a:t>
            </a:r>
            <a:r>
              <a:rPr lang="uk-UA" sz="4000" b="1" dirty="0">
                <a:solidFill>
                  <a:schemeClr val="bg1"/>
                </a:solidFill>
                <a:ea typeface="+mj-ea"/>
                <a:cs typeface="+mj-cs"/>
              </a:rPr>
              <a:t>кої си</a:t>
            </a:r>
            <a:r>
              <a:rPr lang="uk-UA" sz="4000" b="1" dirty="0">
                <a:solidFill>
                  <a:srgbClr val="FFFF00"/>
                </a:solidFill>
                <a:ea typeface="+mj-ea"/>
                <a:cs typeface="+mj-cs"/>
              </a:rPr>
              <a:t>мво</a:t>
            </a:r>
            <a:r>
              <a:rPr lang="uk-UA" sz="4000" b="1" dirty="0">
                <a:solidFill>
                  <a:schemeClr val="bg1"/>
                </a:solidFill>
                <a:ea typeface="+mj-ea"/>
                <a:cs typeface="+mj-cs"/>
              </a:rPr>
              <a:t>лізує </a:t>
            </a:r>
            <a:r>
              <a:rPr lang="uk-UA" sz="4000" b="1" dirty="0">
                <a:solidFill>
                  <a:srgbClr val="FFFF00"/>
                </a:solidFill>
                <a:ea typeface="+mj-ea"/>
                <a:cs typeface="+mj-cs"/>
              </a:rPr>
              <a:t>Хм</a:t>
            </a:r>
            <a:r>
              <a:rPr lang="uk-UA" sz="4000" b="1" dirty="0">
                <a:solidFill>
                  <a:schemeClr val="bg1"/>
                </a:solidFill>
                <a:ea typeface="+mj-ea"/>
                <a:cs typeface="+mj-cs"/>
              </a:rPr>
              <a:t>ельни</a:t>
            </a:r>
            <a:r>
              <a:rPr lang="uk-UA" sz="4000" b="1" dirty="0">
                <a:solidFill>
                  <a:srgbClr val="FFFF00"/>
                </a:solidFill>
                <a:ea typeface="+mj-ea"/>
                <a:cs typeface="+mj-cs"/>
              </a:rPr>
              <a:t>цького</a:t>
            </a:r>
            <a:r>
              <a:rPr lang="uk-UA" sz="4000" b="1" dirty="0">
                <a:solidFill>
                  <a:schemeClr val="bg1"/>
                </a:solidFill>
                <a:ea typeface="+mj-ea"/>
                <a:cs typeface="+mj-cs"/>
              </a:rPr>
              <a:t> насамкін</a:t>
            </a:r>
            <a:r>
              <a:rPr lang="uk-UA" sz="4000" b="1" dirty="0">
                <a:solidFill>
                  <a:srgbClr val="FFFF00"/>
                </a:solidFill>
                <a:ea typeface="+mj-ea"/>
                <a:cs typeface="+mj-cs"/>
              </a:rPr>
              <a:t>ець</a:t>
            </a:r>
          </a:p>
          <a:p>
            <a:pPr eaLnBrk="0" hangingPunct="0">
              <a:defRPr/>
            </a:pPr>
            <a:r>
              <a:rPr lang="uk-UA" sz="4000" b="1" dirty="0">
                <a:solidFill>
                  <a:schemeClr val="bg1"/>
                </a:solidFill>
                <a:ea typeface="+mj-ea"/>
                <a:cs typeface="+mj-cs"/>
              </a:rPr>
              <a:t>з дав</a:t>
            </a:r>
            <a:r>
              <a:rPr lang="uk-UA" sz="4000" b="1" dirty="0">
                <a:solidFill>
                  <a:srgbClr val="FFFF00"/>
                </a:solidFill>
                <a:ea typeface="+mj-ea"/>
                <a:cs typeface="+mj-cs"/>
              </a:rPr>
              <a:t>ніх</a:t>
            </a:r>
            <a:r>
              <a:rPr lang="uk-UA" sz="4000" b="1" dirty="0">
                <a:solidFill>
                  <a:schemeClr val="bg1"/>
                </a:solidFill>
                <a:ea typeface="+mj-ea"/>
                <a:cs typeface="+mj-cs"/>
              </a:rPr>
              <a:t>-давен</a:t>
            </a:r>
            <a:endParaRPr lang="ru-RU" sz="4000" b="1" dirty="0">
              <a:solidFill>
                <a:schemeClr val="bg1"/>
              </a:solidFill>
              <a:ea typeface="+mj-ea"/>
              <a:cs typeface="+mj-cs"/>
            </a:endParaRPr>
          </a:p>
        </p:txBody>
      </p:sp>
      <p:sp>
        <p:nvSpPr>
          <p:cNvPr id="12" name="Заголовок 1"/>
          <p:cNvSpPr txBox="1">
            <a:spLocks/>
          </p:cNvSpPr>
          <p:nvPr>
            <p:custDataLst>
              <p:tags r:id="rId2"/>
            </p:custDataLst>
          </p:nvPr>
        </p:nvSpPr>
        <p:spPr bwMode="auto">
          <a:xfrm>
            <a:off x="7946487" y="2109911"/>
            <a:ext cx="3102514" cy="4105832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eaLnBrk="0" hangingPunct="0">
              <a:defRPr/>
            </a:pPr>
            <a:endParaRPr lang="uk-UA" sz="4000" b="1" dirty="0">
              <a:solidFill>
                <a:schemeClr val="bg1"/>
              </a:solidFill>
            </a:endParaRPr>
          </a:p>
          <a:p>
            <a:pPr eaLnBrk="0" hangingPunct="0">
              <a:defRPr/>
            </a:pPr>
            <a:r>
              <a:rPr lang="uk-UA" sz="4000" b="1" dirty="0">
                <a:solidFill>
                  <a:schemeClr val="bg1"/>
                </a:solidFill>
              </a:rPr>
              <a:t>обе</a:t>
            </a:r>
            <a:r>
              <a:rPr lang="uk-UA" sz="4000" b="1" dirty="0">
                <a:solidFill>
                  <a:srgbClr val="FFFF00"/>
                </a:solidFill>
              </a:rPr>
              <a:t>ріг</a:t>
            </a:r>
            <a:r>
              <a:rPr lang="uk-UA" sz="4000" b="1" dirty="0">
                <a:solidFill>
                  <a:schemeClr val="bg1"/>
                </a:solidFill>
              </a:rPr>
              <a:t> </a:t>
            </a:r>
          </a:p>
          <a:p>
            <a:pPr eaLnBrk="0" hangingPunct="0">
              <a:defRPr/>
            </a:pPr>
            <a:r>
              <a:rPr lang="uk-UA" sz="4000" b="1" dirty="0">
                <a:solidFill>
                  <a:srgbClr val="FFFF00"/>
                </a:solidFill>
              </a:rPr>
              <a:t>дб</a:t>
            </a:r>
            <a:r>
              <a:rPr lang="uk-UA" sz="4000" b="1" dirty="0">
                <a:solidFill>
                  <a:schemeClr val="bg1"/>
                </a:solidFill>
              </a:rPr>
              <a:t>айливо </a:t>
            </a:r>
            <a:r>
              <a:rPr lang="uk-UA" sz="4000" b="1" dirty="0" err="1">
                <a:solidFill>
                  <a:schemeClr val="bg1"/>
                </a:solidFill>
              </a:rPr>
              <a:t>на</a:t>
            </a:r>
            <a:r>
              <a:rPr lang="uk-UA" sz="4000" b="1" dirty="0" err="1">
                <a:solidFill>
                  <a:srgbClr val="FFFF00"/>
                </a:solidFill>
              </a:rPr>
              <a:t>кл</a:t>
            </a:r>
            <a:r>
              <a:rPr lang="uk-UA" sz="4000" b="1" dirty="0" err="1">
                <a:solidFill>
                  <a:schemeClr val="bg1"/>
                </a:solidFill>
              </a:rPr>
              <a:t>ичете</a:t>
            </a:r>
            <a:r>
              <a:rPr lang="uk-UA" sz="4000" b="1" dirty="0">
                <a:solidFill>
                  <a:schemeClr val="bg1"/>
                </a:solidFill>
              </a:rPr>
              <a:t> заморо</a:t>
            </a:r>
            <a:r>
              <a:rPr lang="uk-UA" sz="4000" b="1" dirty="0">
                <a:solidFill>
                  <a:srgbClr val="FFFF00"/>
                </a:solidFill>
              </a:rPr>
              <a:t>зки</a:t>
            </a:r>
            <a:r>
              <a:rPr lang="uk-UA" sz="4000" b="1" dirty="0">
                <a:solidFill>
                  <a:schemeClr val="bg1"/>
                </a:solidFill>
              </a:rPr>
              <a:t> ге</a:t>
            </a:r>
            <a:r>
              <a:rPr lang="uk-UA" sz="4000" b="1" dirty="0">
                <a:solidFill>
                  <a:srgbClr val="FFFF00"/>
                </a:solidFill>
              </a:rPr>
              <a:t>ть</a:t>
            </a:r>
            <a:r>
              <a:rPr lang="uk-UA" sz="4000" b="1" dirty="0">
                <a:solidFill>
                  <a:schemeClr val="bg1"/>
                </a:solidFill>
              </a:rPr>
              <a:t>ман полковод</a:t>
            </a:r>
            <a:r>
              <a:rPr lang="uk-UA" sz="4000" b="1" dirty="0">
                <a:solidFill>
                  <a:srgbClr val="FFFF00"/>
                </a:solidFill>
              </a:rPr>
              <a:t>ець</a:t>
            </a:r>
            <a:endParaRPr lang="uk-UA" sz="4000" b="1" dirty="0">
              <a:solidFill>
                <a:srgbClr val="FFFF00"/>
              </a:solidFill>
              <a:ea typeface="+mj-ea"/>
              <a:cs typeface="+mj-cs"/>
            </a:endParaRPr>
          </a:p>
          <a:p>
            <a:pPr eaLnBrk="0" hangingPunct="0">
              <a:defRPr/>
            </a:pPr>
            <a:r>
              <a:rPr lang="uk-UA" sz="40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endParaRPr lang="ru-RU" sz="4000" b="1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4" name="Picture 4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27708" y="1421195"/>
            <a:ext cx="2803173" cy="3954630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Равнобедренный треугольник 1"/>
          <p:cNvSpPr/>
          <p:nvPr/>
        </p:nvSpPr>
        <p:spPr>
          <a:xfrm rot="6556522">
            <a:off x="4515558" y="2257026"/>
            <a:ext cx="152555" cy="56019"/>
          </a:xfrm>
          <a:prstGeom prst="triangl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Равнобедренный треугольник 9"/>
          <p:cNvSpPr/>
          <p:nvPr/>
        </p:nvSpPr>
        <p:spPr>
          <a:xfrm rot="6556522">
            <a:off x="5817251" y="4231276"/>
            <a:ext cx="152555" cy="56019"/>
          </a:xfrm>
          <a:prstGeom prst="triangl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Равнобедренный треугольник 14"/>
          <p:cNvSpPr/>
          <p:nvPr/>
        </p:nvSpPr>
        <p:spPr>
          <a:xfrm rot="6556522">
            <a:off x="4900572" y="4817383"/>
            <a:ext cx="152555" cy="56019"/>
          </a:xfrm>
          <a:prstGeom prst="triangl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Равнобедренный треугольник 16"/>
          <p:cNvSpPr/>
          <p:nvPr/>
        </p:nvSpPr>
        <p:spPr>
          <a:xfrm rot="6556522">
            <a:off x="9167096" y="2294556"/>
            <a:ext cx="152555" cy="56019"/>
          </a:xfrm>
          <a:prstGeom prst="triangl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Равнобедренный треугольник 18"/>
          <p:cNvSpPr/>
          <p:nvPr/>
        </p:nvSpPr>
        <p:spPr>
          <a:xfrm rot="6556522">
            <a:off x="6874959" y="5405572"/>
            <a:ext cx="152555" cy="56019"/>
          </a:xfrm>
          <a:prstGeom prst="triangl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Равнобедренный треугольник 19"/>
          <p:cNvSpPr/>
          <p:nvPr/>
        </p:nvSpPr>
        <p:spPr>
          <a:xfrm rot="6556522">
            <a:off x="9531878" y="2939545"/>
            <a:ext cx="152555" cy="56019"/>
          </a:xfrm>
          <a:prstGeom prst="triangl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Равнобедренный треугольник 20"/>
          <p:cNvSpPr/>
          <p:nvPr/>
        </p:nvSpPr>
        <p:spPr>
          <a:xfrm rot="6556522">
            <a:off x="9250672" y="3568611"/>
            <a:ext cx="152555" cy="56019"/>
          </a:xfrm>
          <a:prstGeom prst="triangl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Равнобедренный треугольник 21"/>
          <p:cNvSpPr/>
          <p:nvPr/>
        </p:nvSpPr>
        <p:spPr>
          <a:xfrm rot="6556522">
            <a:off x="8367230" y="4182418"/>
            <a:ext cx="152555" cy="56019"/>
          </a:xfrm>
          <a:prstGeom prst="triangl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Равнобедренный треугольник 22"/>
          <p:cNvSpPr/>
          <p:nvPr/>
        </p:nvSpPr>
        <p:spPr>
          <a:xfrm rot="6556522">
            <a:off x="4745715" y="5392148"/>
            <a:ext cx="152555" cy="56019"/>
          </a:xfrm>
          <a:prstGeom prst="triangl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Равнобедренный треугольник 23"/>
          <p:cNvSpPr/>
          <p:nvPr/>
        </p:nvSpPr>
        <p:spPr>
          <a:xfrm rot="6556522">
            <a:off x="4848953" y="3020793"/>
            <a:ext cx="152555" cy="56019"/>
          </a:xfrm>
          <a:prstGeom prst="triangl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Равнобедренный треугольник 25"/>
          <p:cNvSpPr/>
          <p:nvPr/>
        </p:nvSpPr>
        <p:spPr>
          <a:xfrm rot="6556522">
            <a:off x="6069296" y="3577330"/>
            <a:ext cx="152555" cy="56019"/>
          </a:xfrm>
          <a:prstGeom prst="triangl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Равнобедренный треугольник 24"/>
          <p:cNvSpPr/>
          <p:nvPr/>
        </p:nvSpPr>
        <p:spPr>
          <a:xfrm rot="6556522">
            <a:off x="8366232" y="4828498"/>
            <a:ext cx="152555" cy="56019"/>
          </a:xfrm>
          <a:prstGeom prst="triangl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Равнобедренный треугольник 26"/>
          <p:cNvSpPr/>
          <p:nvPr/>
        </p:nvSpPr>
        <p:spPr>
          <a:xfrm rot="6556522">
            <a:off x="9732183" y="5435722"/>
            <a:ext cx="152555" cy="56019"/>
          </a:xfrm>
          <a:prstGeom prst="triangl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рямоугольник 28"/>
          <p:cNvSpPr/>
          <p:nvPr/>
        </p:nvSpPr>
        <p:spPr>
          <a:xfrm>
            <a:off x="3929742" y="1341389"/>
            <a:ext cx="6910502" cy="700345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chemeClr val="accent2">
                    <a:lumMod val="75000"/>
                  </a:schemeClr>
                </a:solidFill>
              </a:rPr>
              <a:t>Прочитай </a:t>
            </a:r>
            <a:r>
              <a:rPr lang="uk-UA" sz="2000" b="1" dirty="0">
                <a:solidFill>
                  <a:schemeClr val="accent2">
                    <a:lumMod val="75000"/>
                  </a:schemeClr>
                </a:solidFill>
              </a:rPr>
              <a:t>слова,  правильно став наголоси.</a:t>
            </a:r>
          </a:p>
          <a:p>
            <a:pPr algn="ctr"/>
            <a:r>
              <a:rPr lang="uk-UA" sz="2000" b="1" dirty="0">
                <a:solidFill>
                  <a:schemeClr val="accent2">
                    <a:lumMod val="75000"/>
                  </a:schemeClr>
                </a:solidFill>
              </a:rPr>
              <a:t>Чітко вимовляй виділені частини слів. </a:t>
            </a:r>
          </a:p>
        </p:txBody>
      </p:sp>
    </p:spTree>
    <p:extLst>
      <p:ext uri="{BB962C8B-B14F-4D97-AF65-F5344CB8AC3E}">
        <p14:creationId xmlns:p14="http://schemas.microsoft.com/office/powerpoint/2010/main" val="1961513812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1041723" y="582906"/>
            <a:ext cx="9861630" cy="811554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/>
              <a:t>Повідомлення теми </a:t>
            </a:r>
            <a:r>
              <a:rPr lang="uk-UA" sz="4000" b="1" dirty="0" smtClean="0"/>
              <a:t>уроку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0" name="Picture 2" descr="D:\Картинки до тестів\!!!!Эсмира_512х512\_free_2024-01-13-17-28-32_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1754140"/>
            <a:ext cx="4190035" cy="4190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089793" y="1754140"/>
            <a:ext cx="5813560" cy="337113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>
                <a:solidFill>
                  <a:schemeClr val="bg1"/>
                </a:solidFill>
              </a:rPr>
              <a:t>Сьогодні на уроці читання </a:t>
            </a:r>
            <a:r>
              <a:rPr lang="uk-UA" sz="3200" b="1" dirty="0" smtClean="0">
                <a:solidFill>
                  <a:schemeClr val="bg1"/>
                </a:solidFill>
              </a:rPr>
              <a:t>ми </a:t>
            </a:r>
            <a:r>
              <a:rPr lang="ru-RU" sz="3200" b="1" dirty="0" err="1" smtClean="0"/>
              <a:t>познайомимось</a:t>
            </a:r>
            <a:r>
              <a:rPr lang="ru-RU" sz="3200" b="1" dirty="0" smtClean="0"/>
              <a:t> </a:t>
            </a:r>
            <a:r>
              <a:rPr lang="uk-UA" sz="3200" b="1" dirty="0" smtClean="0"/>
              <a:t>з оповіданням Василя Скуратівського «</a:t>
            </a:r>
            <a:r>
              <a:rPr lang="uk-UA" sz="3200" b="1" dirty="0" smtClean="0">
                <a:solidFill>
                  <a:schemeClr val="bg1"/>
                </a:solidFill>
              </a:rPr>
              <a:t>Калина</a:t>
            </a:r>
            <a:r>
              <a:rPr lang="uk-UA" sz="3200" b="1" dirty="0" smtClean="0"/>
              <a:t>». </a:t>
            </a:r>
            <a:r>
              <a:rPr lang="uk-UA" sz="3200" b="1" dirty="0" smtClean="0"/>
              <a:t>Поміркуємо над оберегами й символами України</a:t>
            </a:r>
            <a:endParaRPr lang="ru-RU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2315662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810078" y="566057"/>
            <a:ext cx="10511065" cy="70163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Пригадай, що ти знаєш про калину.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3657600" y="1337086"/>
            <a:ext cx="7663544" cy="2677656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uk-UA" sz="2800" b="1" dirty="0">
                <a:solidFill>
                  <a:schemeClr val="accent2">
                    <a:lumMod val="75000"/>
                  </a:schemeClr>
                </a:solidFill>
              </a:rPr>
              <a:t>     Калина росте в лісі, на берегах річок, при дорозі, у дворах. Навесні вона зацвітає білим цвітом. Восени ягоди калини червоніють. А після першого морозу стають смачними</a:t>
            </a:r>
            <a:r>
              <a:rPr lang="uk-UA" sz="2800" b="1" dirty="0" smtClean="0">
                <a:solidFill>
                  <a:schemeClr val="accent2">
                    <a:lumMod val="75000"/>
                  </a:schemeClr>
                </a:solidFill>
              </a:rPr>
              <a:t>.</a:t>
            </a:r>
          </a:p>
          <a:p>
            <a:pPr algn="just"/>
            <a:r>
              <a:rPr lang="uk-UA" sz="2800" b="1" dirty="0">
                <a:solidFill>
                  <a:schemeClr val="accent2">
                    <a:lumMod val="75000"/>
                  </a:schemeClr>
                </a:solidFill>
              </a:rPr>
              <a:t>Калина – цілюща рослина. Відвар плодів калини з медом виліковує застуду, кашель.  </a:t>
            </a:r>
          </a:p>
        </p:txBody>
      </p:sp>
      <p:pic>
        <p:nvPicPr>
          <p:cNvPr id="1026" name="Picture 2" descr="D:\Картинки до тестів\Рослини\Калина ягоди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287" y="4112834"/>
            <a:ext cx="3664857" cy="2061482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Картинки до тестів\Рослини\Калина навесні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287" y="1337086"/>
            <a:ext cx="2540710" cy="2554544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7714" y="4112834"/>
            <a:ext cx="3076065" cy="2050710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6" descr="ÐÐ°ÑÑÐ¸Ð½ÐºÐ¸ Ð¿Ð¾ Ð·Ð°Ð¿ÑÐ¾ÑÑ ÐºÐ°Ð»Ð¸Ð½Ð° Ñ Ð¼ÐµÐ´Ð¾Ð¼ ÑÐ¾ÑÐ¾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2123" y="4112835"/>
            <a:ext cx="2934746" cy="2050710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955113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358297" y="498091"/>
            <a:ext cx="9291106" cy="75376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Знайомство з </a:t>
            </a:r>
            <a:r>
              <a:rPr lang="uk-UA" sz="4000" b="1" dirty="0" smtClean="0">
                <a:solidFill>
                  <a:schemeClr val="bg1"/>
                </a:solidFill>
              </a:rPr>
              <a:t>письменником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358297" y="1575570"/>
            <a:ext cx="5390845" cy="378565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4000" b="1" dirty="0">
                <a:solidFill>
                  <a:srgbClr val="FFFF00"/>
                </a:solidFill>
              </a:rPr>
              <a:t>Василь Тимофійович Скуратівський -</a:t>
            </a:r>
            <a:r>
              <a:rPr lang="uk-UA" sz="3200" b="1" dirty="0">
                <a:solidFill>
                  <a:schemeClr val="bg1"/>
                </a:solidFill>
              </a:rPr>
              <a:t>український народознавець, письменник, видавець. Один із перших у новітній Україні видав народознавчу книгу «Берегиня».</a:t>
            </a:r>
          </a:p>
        </p:txBody>
      </p:sp>
      <p:pic>
        <p:nvPicPr>
          <p:cNvPr id="5122" name="Picture 2" descr="Скуратівський Василь Тимофійович – народознавець, етнограф, фольклорист,  письменник, журналіст, видавець : 85 років від дня народження - Історична  Волинь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7363" y="1575570"/>
            <a:ext cx="2912040" cy="3785652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3191990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ULLVER_BOOKMARK" val="п2013629132224SlideId25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ULLVER_BOOKMARK" val="п2013629132224SlideId258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2067</TotalTime>
  <Words>674</Words>
  <Application>Microsoft Office PowerPoint</Application>
  <PresentationFormat>Произвольный</PresentationFormat>
  <Paragraphs>95</Paragraphs>
  <Slides>16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Vasyl Tsupa</dc:creator>
  <cp:lastModifiedBy>Esmiralda Ivanova</cp:lastModifiedBy>
  <cp:revision>235</cp:revision>
  <dcterms:created xsi:type="dcterms:W3CDTF">2018-01-05T16:38:53Z</dcterms:created>
  <dcterms:modified xsi:type="dcterms:W3CDTF">2024-11-24T11:39:32Z</dcterms:modified>
</cp:coreProperties>
</file>