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746" r:id="rId3"/>
    <p:sldId id="747" r:id="rId4"/>
    <p:sldId id="748" r:id="rId5"/>
    <p:sldId id="752" r:id="rId6"/>
    <p:sldId id="751" r:id="rId7"/>
    <p:sldId id="281" r:id="rId8"/>
    <p:sldId id="341" r:id="rId9"/>
    <p:sldId id="347" r:id="rId10"/>
    <p:sldId id="325" r:id="rId11"/>
    <p:sldId id="335" r:id="rId12"/>
    <p:sldId id="345" r:id="rId13"/>
    <p:sldId id="749" r:id="rId14"/>
    <p:sldId id="75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2F3242"/>
    <a:srgbClr val="295FFF"/>
    <a:srgbClr val="FFFF00"/>
    <a:srgbClr val="1694E9"/>
    <a:srgbClr val="FFB441"/>
    <a:srgbClr val="709E32"/>
    <a:srgbClr val="00B050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5319" y="4272045"/>
            <a:ext cx="10064221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Петриківський розпис. 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. Поклад «Петриківські диво- квіти» 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Ð¿ÐµÑÑÐ¸ÐºÑÐ²ÑÑÐºÐ¸Ð¹ ÑÐ¾Ð·Ð¿Ð¸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18" y="933261"/>
            <a:ext cx="3800475" cy="285750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10385" y="1328718"/>
            <a:ext cx="3275127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Щоб у серці жила Батьківщина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40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0403" y="552519"/>
            <a:ext cx="9927543" cy="721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поетесою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7490" y="1506926"/>
            <a:ext cx="5293545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Наталія Іванівна Поклад</a:t>
            </a:r>
            <a:r>
              <a:rPr lang="uk-UA" sz="4000" dirty="0"/>
              <a:t> </a:t>
            </a:r>
            <a:r>
              <a:rPr lang="uk-UA" sz="4000" dirty="0" smtClean="0">
                <a:solidFill>
                  <a:schemeClr val="bg1"/>
                </a:solidFill>
              </a:rPr>
              <a:t>– </a:t>
            </a:r>
            <a:r>
              <a:rPr lang="uk-UA" sz="3200" dirty="0" smtClean="0">
                <a:solidFill>
                  <a:schemeClr val="bg1"/>
                </a:solidFill>
              </a:rPr>
              <a:t>літературне </a:t>
            </a:r>
            <a:r>
              <a:rPr lang="uk-UA" sz="3200" dirty="0">
                <a:solidFill>
                  <a:schemeClr val="bg1"/>
                </a:solidFill>
              </a:rPr>
              <a:t>ім'я </a:t>
            </a:r>
            <a:r>
              <a:rPr lang="uk-UA" sz="3200" b="1" dirty="0">
                <a:solidFill>
                  <a:schemeClr val="bg1"/>
                </a:solidFill>
              </a:rPr>
              <a:t>Наталка Поклад</a:t>
            </a:r>
            <a:r>
              <a:rPr lang="uk-UA" sz="3200" dirty="0">
                <a:solidFill>
                  <a:schemeClr val="bg1"/>
                </a:solidFill>
              </a:rPr>
              <a:t> </a:t>
            </a:r>
            <a:r>
              <a:rPr lang="uk-UA" sz="4000" dirty="0">
                <a:solidFill>
                  <a:schemeClr val="bg1"/>
                </a:solidFill>
              </a:rPr>
              <a:t> — українська поетеса, публіцист, педагог, громадська діячка.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ÐÐ°ÑÑÐ¸Ð½ÐºÐ¸ Ð¿Ð¾ Ð·Ð°Ð¿ÑÐ¾ÑÑ Ð½Ð°ÑÐ°Ð»ÐºÐ° Ð¿Ð¾ÐºÐ»Ð°Ð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6" r="14850"/>
          <a:stretch/>
        </p:blipFill>
        <p:spPr bwMode="auto">
          <a:xfrm>
            <a:off x="6868454" y="1477363"/>
            <a:ext cx="4239492" cy="41135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919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9971" y="430883"/>
            <a:ext cx="6028889" cy="11040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Наталка </a:t>
            </a:r>
            <a:r>
              <a:rPr lang="uk-UA" sz="3600" b="1" dirty="0">
                <a:solidFill>
                  <a:schemeClr val="bg1"/>
                </a:solidFill>
              </a:rPr>
              <a:t>Поклад «Петриківські диво-квіти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2 Читання\1 Савченко\04 Щоб у серці жила Батьківщина\№040 - Петриківський розпис. Н. Поклад. Петриківські диво-квіти\2024-11-24_145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6870"/>
            <a:ext cx="4474029" cy="596537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29" y="1724650"/>
            <a:ext cx="3439886" cy="227892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54100" y="4454597"/>
            <a:ext cx="5834761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Прочитай вірш. Чи сподобався він тобі?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Вибери </a:t>
            </a:r>
            <a:r>
              <a:rPr lang="uk-UA" sz="2000" b="1" dirty="0">
                <a:solidFill>
                  <a:schemeClr val="bg1"/>
                </a:solidFill>
              </a:rPr>
              <a:t>з тексту ознаки, які передають красу квітів. Які кольори переважають?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Знайди речення, у кінці яких три крапки. Як би </a:t>
            </a:r>
            <a:r>
              <a:rPr lang="uk-UA" sz="2000" b="1" dirty="0" smtClean="0">
                <a:solidFill>
                  <a:schemeClr val="bg1"/>
                </a:solidFill>
              </a:rPr>
              <a:t>ти </a:t>
            </a:r>
            <a:r>
              <a:rPr lang="uk-UA" sz="2000" b="1" dirty="0">
                <a:solidFill>
                  <a:schemeClr val="bg1"/>
                </a:solidFill>
              </a:rPr>
              <a:t>їх </a:t>
            </a:r>
            <a:r>
              <a:rPr lang="uk-UA" sz="2000" b="1" dirty="0" smtClean="0">
                <a:solidFill>
                  <a:schemeClr val="bg1"/>
                </a:solidFill>
              </a:rPr>
              <a:t>продовжив/ла?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6" b="97898" l="350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9" y="1534887"/>
            <a:ext cx="3067996" cy="29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092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3" y="494529"/>
            <a:ext cx="10221686" cy="7053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Переглянь фільм </a:t>
            </a:r>
            <a:r>
              <a:rPr lang="uk-UA" sz="2800" b="1" dirty="0">
                <a:solidFill>
                  <a:schemeClr val="bg1"/>
                </a:solidFill>
              </a:rPr>
              <a:t>«Петриківський розпис – диво Придніпров'я</a:t>
            </a:r>
            <a:r>
              <a:rPr lang="uk-UA" sz="2800" b="1" dirty="0" smtClean="0">
                <a:solidFill>
                  <a:schemeClr val="bg1"/>
                </a:solidFill>
              </a:rPr>
              <a:t>»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6" name="videoplayback (2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915" y="1199836"/>
            <a:ext cx="8902142" cy="51440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49914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98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2881" y="603387"/>
            <a:ext cx="9467776" cy="724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1971" y="1484185"/>
            <a:ext cx="45720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Прочитай </a:t>
            </a:r>
            <a:r>
              <a:rPr lang="uk-UA" sz="2800" b="1" dirty="0" smtClean="0">
                <a:solidFill>
                  <a:schemeClr val="bg1"/>
                </a:solidFill>
              </a:rPr>
              <a:t>вірш Наталки Поклад. 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Спробуй відтворити квіти Петриківського розпису.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21" y="1484185"/>
            <a:ext cx="4184238" cy="34310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72" y="3434804"/>
            <a:ext cx="4043398" cy="29609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951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52525" y="494528"/>
            <a:ext cx="8732067" cy="7832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Палець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1529" r="11770" b="2117"/>
          <a:stretch/>
        </p:blipFill>
        <p:spPr bwMode="auto">
          <a:xfrm>
            <a:off x="4949191" y="3187048"/>
            <a:ext cx="3055619" cy="329066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0961" y="3415020"/>
            <a:ext cx="282320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 </a:t>
            </a:r>
            <a:r>
              <a:rPr lang="ru-RU" sz="2400" b="1" dirty="0" err="1" smtClean="0"/>
              <a:t>чемно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спілкував</a:t>
            </a:r>
            <a:r>
              <a:rPr lang="ru-RU" sz="2400" b="1" dirty="0" smtClean="0"/>
              <a:t>/</a:t>
            </a:r>
            <a:r>
              <a:rPr lang="ru-RU" sz="2400" b="1" dirty="0" err="1" smtClean="0"/>
              <a:t>лася</a:t>
            </a:r>
            <a:r>
              <a:rPr lang="ru-RU" sz="2400" b="1" dirty="0" smtClean="0"/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9191" y="2277152"/>
            <a:ext cx="3055620" cy="91940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виконав</a:t>
            </a:r>
            <a:r>
              <a:rPr lang="ru-RU" sz="2400" b="1" dirty="0" smtClean="0"/>
              <a:t>/ла </a:t>
            </a:r>
            <a:r>
              <a:rPr lang="ru-RU" sz="2400" b="1" dirty="0" err="1" smtClean="0"/>
              <a:t>всі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завдання</a:t>
            </a:r>
            <a:r>
              <a:rPr lang="ru-RU" sz="2400" b="1" dirty="0" smtClean="0"/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7261" y="3353885"/>
            <a:ext cx="281696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відповідав</a:t>
            </a:r>
            <a:r>
              <a:rPr lang="ru-RU" sz="2400" b="1" dirty="0" smtClean="0"/>
              <a:t>/ла </a:t>
            </a:r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err="1" smtClean="0"/>
              <a:t>запитання</a:t>
            </a:r>
            <a:r>
              <a:rPr lang="ru-RU" sz="2400" b="1" dirty="0" smtClean="0"/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7260" y="4527880"/>
            <a:ext cx="237120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виразно</a:t>
            </a:r>
            <a:r>
              <a:rPr lang="ru-RU" sz="2400" b="1" dirty="0" smtClean="0"/>
              <a:t> читав/ла!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3482" y="4527881"/>
            <a:ext cx="230068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уважно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слухав</a:t>
            </a:r>
            <a:r>
              <a:rPr lang="ru-RU" sz="2400" b="1" dirty="0" smtClean="0"/>
              <a:t>/ла!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2807" y="1345172"/>
            <a:ext cx="7914384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Подякуй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за роботу на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</a:p>
          <a:p>
            <a:pPr algn="ctr"/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Загинай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пальчики й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промовляй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endParaRPr lang="uk-U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568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0630FA39-C0A2-47C1-A490-7DEC9CF34013}"/>
              </a:ext>
            </a:extLst>
          </p:cNvPr>
          <p:cNvSpPr/>
          <p:nvPr/>
        </p:nvSpPr>
        <p:spPr>
          <a:xfrm>
            <a:off x="1143912" y="1655160"/>
            <a:ext cx="6001851" cy="34163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І знову дзвоник кличе в клас,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Знання нові чекають нас.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Ми дуже любим рідну мову,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Її мелодію </a:t>
            </a:r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чудову.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Тож починаємо урок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І зробимо наступний крок.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103445" y="441513"/>
            <a:ext cx="9793088" cy="8538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</a:p>
        </p:txBody>
      </p:sp>
      <p:pic>
        <p:nvPicPr>
          <p:cNvPr id="2050" name="Picture 2" descr="D:\Картинки до тестів\Учні\Діти на книжці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04" y="1382335"/>
            <a:ext cx="3396343" cy="39619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41295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103445" y="1460972"/>
            <a:ext cx="9793088" cy="80325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з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різними почуттями і різною інтонацією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речення-подяку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«Дякую за допомогу!»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03445" y="555171"/>
            <a:ext cx="9793088" cy="7511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«Інтонація»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4081837" y="4206326"/>
            <a:ext cx="7246392" cy="120417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 ти гадаєш, чому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попри однаковий зміст речень ми сприймаємо їх по-різному?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якій інтонації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хотілося б залишитися?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5087339" y="3265639"/>
            <a:ext cx="2490307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 образою</a:t>
            </a:r>
            <a:endParaRPr lang="ru-RU" sz="3600" b="1" dirty="0"/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7705033" y="3265639"/>
            <a:ext cx="248310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замріяно</a:t>
            </a:r>
            <a:endParaRPr lang="ru-RU" sz="36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3875480" y="2456935"/>
            <a:ext cx="2484677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здивовано</a:t>
            </a:r>
            <a:endParaRPr lang="ru-RU" sz="3600" b="1" dirty="0"/>
          </a:p>
        </p:txBody>
      </p:sp>
      <p:sp>
        <p:nvSpPr>
          <p:cNvPr id="25" name="Заголовок 3"/>
          <p:cNvSpPr txBox="1">
            <a:spLocks/>
          </p:cNvSpPr>
          <p:nvPr/>
        </p:nvSpPr>
        <p:spPr>
          <a:xfrm>
            <a:off x="6484206" y="2456935"/>
            <a:ext cx="253309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 гордістю</a:t>
            </a:r>
            <a:endParaRPr lang="ru-RU" sz="3600" b="1" dirty="0"/>
          </a:p>
        </p:txBody>
      </p:sp>
      <p:sp>
        <p:nvSpPr>
          <p:cNvPr id="32" name="Заголовок 3"/>
          <p:cNvSpPr txBox="1">
            <a:spLocks/>
          </p:cNvSpPr>
          <p:nvPr/>
        </p:nvSpPr>
        <p:spPr>
          <a:xfrm>
            <a:off x="9141772" y="2456935"/>
            <a:ext cx="218645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 радістю</a:t>
            </a:r>
            <a:endParaRPr lang="ru-RU" sz="3600" b="1" dirty="0"/>
          </a:p>
        </p:txBody>
      </p:sp>
      <p:pic>
        <p:nvPicPr>
          <p:cNvPr id="1026" name="Picture 2" descr="D:\Картинки до тестів\!!! Есміра Україна Читання в родині\OIG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4" y="2420191"/>
            <a:ext cx="2987040" cy="298704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219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5029" y="499972"/>
            <a:ext cx="10025741" cy="686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Вибіркове читання. В. Скуратівський </a:t>
            </a:r>
            <a:r>
              <a:rPr lang="uk-UA" sz="3600" b="1" dirty="0">
                <a:solidFill>
                  <a:schemeClr val="bg1"/>
                </a:solidFill>
              </a:rPr>
              <a:t>«Калина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6556522">
            <a:off x="9215389" y="512254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40228" y="1230036"/>
            <a:ext cx="10700657" cy="452431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	Майже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 усіх народів є улюблені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рослини-символи. 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канадців — клен, у росіян — береза, а в нас — верба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 калина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. Правду каже прислів’я: без верби і калини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немає України. </a:t>
            </a:r>
          </a:p>
          <a:p>
            <a:r>
              <a:rPr lang="uk-UA" sz="2400" b="1" dirty="0" smtClean="0"/>
              <a:t>	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давніх-давен наш народ оспівував калину 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піснях. Хто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не знає відомої козацької пісні «Червона калина» часів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Богдана Хмельницького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*! У цій пісні калина символізує* дух боротьби за волю і щастя України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у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лузі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червона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калина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,                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гей, та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піднімемо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.       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гей,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похилилася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…                        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А ми ж свою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славну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Україну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А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ми ж тую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червону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калину,             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гей, та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розвеселимо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  <a:p>
            <a:r>
              <a:rPr lang="ru-RU" sz="2400" b="1" dirty="0" smtClean="0"/>
              <a:t>	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не тому так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дбайливо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охороняли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доглядали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народі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калину?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Дітям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аби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ламали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цвіту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казали: не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ламайте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калину,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накличете мороз.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Справді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калина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цвіте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насамкінець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весни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коли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вже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відходять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заморозки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6671" y="5770010"/>
            <a:ext cx="482781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 smtClean="0"/>
              <a:t>Прочитай </a:t>
            </a:r>
            <a:r>
              <a:rPr lang="uk-UA" sz="2000" b="1" dirty="0" smtClean="0">
                <a:solidFill>
                  <a:schemeClr val="bg1"/>
                </a:solidFill>
              </a:rPr>
              <a:t>абзац</a:t>
            </a:r>
            <a:r>
              <a:rPr lang="uk-UA" sz="2000" b="1" dirty="0">
                <a:solidFill>
                  <a:schemeClr val="bg1"/>
                </a:solidFill>
              </a:rPr>
              <a:t>, у якому є прислів'я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Прочитай пісню «Червона калина</a:t>
            </a:r>
            <a:r>
              <a:rPr lang="uk-UA" sz="2000" b="1" dirty="0" smtClean="0">
                <a:solidFill>
                  <a:schemeClr val="bg1"/>
                </a:solidFill>
              </a:rPr>
              <a:t>».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0556" y="5732957"/>
            <a:ext cx="535032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/>
              <a:t>Що с</a:t>
            </a:r>
            <a:r>
              <a:rPr lang="uk-UA" sz="2000" b="1" dirty="0" smtClean="0">
                <a:solidFill>
                  <a:schemeClr val="bg1"/>
                </a:solidFill>
              </a:rPr>
              <a:t>имволізує калина?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Які інші символи нашого народу ти знаєш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811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0297" y="494529"/>
            <a:ext cx="10064937" cy="6920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Навчись читати 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526" y="1311383"/>
            <a:ext cx="3366922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скоромовку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повільно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вдумливо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швидше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швидко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5196" y="3787840"/>
            <a:ext cx="2318722" cy="156966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*Морелі – сорт абрикосів з дрібними плодами.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Мореля — Київський столичний університет імені Бориса Грінче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80" y="1311383"/>
            <a:ext cx="1641355" cy="24445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 до тестів\!!!!!!Эсмира\OIG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7" y="3102813"/>
            <a:ext cx="2237014" cy="22370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65169" y="1311381"/>
            <a:ext cx="4369974" cy="4401205"/>
          </a:xfrm>
          <a:prstGeom prst="rect">
            <a:avLst/>
          </a:prstGeom>
          <a:solidFill>
            <a:srgbClr val="C55A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   Ганна </a:t>
            </a:r>
            <a:r>
              <a:rPr lang="uk-UA" sz="2800" b="1" dirty="0" err="1">
                <a:solidFill>
                  <a:schemeClr val="bg1"/>
                </a:solidFill>
              </a:rPr>
              <a:t>Чорнобицька</a:t>
            </a:r>
            <a:endParaRPr lang="uk-UA" sz="2800" b="1" dirty="0">
              <a:solidFill>
                <a:schemeClr val="bg1"/>
              </a:solidFill>
            </a:endParaRP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Ось морелі на тарелі.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Дайте фарби акварелі,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я змалюю ці морелі.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Малювала, ласувала.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Ласувала, малювала.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indent="174625"/>
            <a:r>
              <a:rPr lang="uk-UA" sz="2800" b="1" dirty="0" smtClean="0">
                <a:solidFill>
                  <a:schemeClr val="bg1"/>
                </a:solidFill>
              </a:rPr>
              <a:t>Десь </a:t>
            </a:r>
            <a:r>
              <a:rPr lang="uk-UA" sz="2800" b="1" dirty="0">
                <a:solidFill>
                  <a:schemeClr val="bg1"/>
                </a:solidFill>
              </a:rPr>
              <a:t>поділися морелі,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вже немає на тарелі.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Хоч немає на тарелі,</a:t>
            </a:r>
          </a:p>
          <a:p>
            <a:pPr indent="174625"/>
            <a:r>
              <a:rPr lang="uk-UA" sz="2800" b="1" dirty="0">
                <a:solidFill>
                  <a:schemeClr val="bg1"/>
                </a:solidFill>
              </a:rPr>
              <a:t>залишились на папері</a:t>
            </a:r>
            <a:r>
              <a:rPr lang="uk-UA" sz="2800" b="1" dirty="0" smtClean="0">
                <a:solidFill>
                  <a:schemeClr val="bg1"/>
                </a:solidFill>
              </a:rPr>
              <a:t>…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32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9" y="1618758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7429" y="1618759"/>
            <a:ext cx="5895924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3200" b="1" dirty="0" smtClean="0">
                <a:solidFill>
                  <a:schemeClr val="bg1"/>
                </a:solidFill>
              </a:rPr>
              <a:t>ми </a:t>
            </a:r>
            <a:r>
              <a:rPr lang="uk-UA" sz="3200" b="1" dirty="0" smtClean="0">
                <a:solidFill>
                  <a:schemeClr val="bg1"/>
                </a:solidFill>
              </a:rPr>
              <a:t>дізнаємось про </a:t>
            </a:r>
            <a:r>
              <a:rPr lang="ru-RU" sz="3200" b="1" dirty="0" err="1" smtClean="0">
                <a:solidFill>
                  <a:schemeClr val="bg1"/>
                </a:solidFill>
              </a:rPr>
              <a:t>петриківський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ро́зпис</a:t>
            </a:r>
            <a:r>
              <a:rPr lang="ru-RU" sz="3200" b="1" dirty="0" smtClean="0">
                <a:solidFill>
                  <a:schemeClr val="bg1"/>
                </a:solidFill>
              </a:rPr>
              <a:t>,  </a:t>
            </a:r>
            <a:r>
              <a:rPr lang="ru-RU" sz="3200" b="1" dirty="0" err="1" smtClean="0"/>
              <a:t>познайомимось</a:t>
            </a:r>
            <a:r>
              <a:rPr lang="ru-RU" sz="3200" b="1" dirty="0" smtClean="0"/>
              <a:t> </a:t>
            </a:r>
            <a:r>
              <a:rPr lang="uk-UA" sz="3200" b="1" dirty="0" smtClean="0"/>
              <a:t>з </a:t>
            </a:r>
            <a:r>
              <a:rPr lang="uk-UA" sz="3200" b="1" dirty="0" err="1" smtClean="0"/>
              <a:t>віршем</a:t>
            </a:r>
            <a:r>
              <a:rPr lang="uk-UA" sz="3200" b="1" dirty="0" smtClean="0"/>
              <a:t> Наталки Поклад «</a:t>
            </a:r>
            <a:r>
              <a:rPr lang="uk-UA" sz="3200" b="1" dirty="0">
                <a:solidFill>
                  <a:schemeClr val="bg1"/>
                </a:solidFill>
              </a:rPr>
              <a:t>Петриківські </a:t>
            </a:r>
            <a:r>
              <a:rPr lang="uk-UA" sz="3200" b="1" dirty="0" smtClean="0">
                <a:solidFill>
                  <a:schemeClr val="bg1"/>
                </a:solidFill>
              </a:rPr>
              <a:t>диво-квіти</a:t>
            </a:r>
            <a:r>
              <a:rPr lang="uk-UA" sz="3200" b="1" dirty="0" smtClean="0"/>
              <a:t>».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6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/>
          <a:stretch/>
        </p:blipFill>
        <p:spPr bwMode="auto">
          <a:xfrm>
            <a:off x="805542" y="1551952"/>
            <a:ext cx="4459651" cy="31814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77544" y="1547247"/>
            <a:ext cx="6001084" cy="35394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>
                <a:solidFill>
                  <a:schemeClr val="accent2">
                    <a:lumMod val="75000"/>
                  </a:schemeClr>
                </a:solidFill>
              </a:rPr>
              <a:t>Петриківський</a:t>
            </a:r>
            <a:r>
              <a:rPr lang="ru-RU" sz="28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accent2">
                    <a:lumMod val="75000"/>
                  </a:schemeClr>
                </a:solidFill>
              </a:rPr>
              <a:t>ро́зпис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або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u="sng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b="1" u="sng" dirty="0" err="1">
                <a:solidFill>
                  <a:schemeClr val="accent2">
                    <a:lumMod val="75000"/>
                  </a:schemeClr>
                </a:solidFill>
              </a:rPr>
              <a:t>петриківка</a:t>
            </a:r>
            <a:r>
              <a:rPr lang="ru-RU" sz="2800" b="1" u="sng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 —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українське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декоративно-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орнаментальне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народне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малярство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яке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сформувалося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Дніпровщині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 в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селищі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Петриківка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звідки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й походить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назва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цього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виду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мистецтва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599" y="579982"/>
            <a:ext cx="10167257" cy="7698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Петриківський розпис – диво </a:t>
            </a:r>
            <a:r>
              <a:rPr lang="uk-UA" sz="4000" b="1" dirty="0" smtClean="0">
                <a:solidFill>
                  <a:schemeClr val="bg1"/>
                </a:solidFill>
              </a:rPr>
              <a:t>Придніпров'я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51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104817" y="2158836"/>
            <a:ext cx="3155955" cy="321698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Пе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три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ківські 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квіт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ник </a:t>
            </a:r>
            <a:endParaRPr lang="uk-UA" sz="4000" b="1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 smtClean="0">
                <a:solidFill>
                  <a:srgbClr val="FFFF00"/>
                </a:solidFill>
                <a:ea typeface="+mj-ea"/>
                <a:cs typeface="+mj-cs"/>
              </a:rPr>
              <a:t>дзвін</a:t>
            </a:r>
            <a:r>
              <a:rPr lang="uk-UA" sz="4000" b="1" dirty="0" smtClean="0">
                <a:solidFill>
                  <a:schemeClr val="bg1"/>
                </a:solidFill>
                <a:ea typeface="+mj-ea"/>
                <a:cs typeface="+mj-cs"/>
              </a:rPr>
              <a:t>кий </a:t>
            </a:r>
          </a:p>
          <a:p>
            <a:pPr eaLnBrk="0" hangingPunct="0">
              <a:defRPr/>
            </a:pPr>
            <a:r>
              <a:rPr lang="uk-UA" sz="4000" b="1" dirty="0" err="1" smtClean="0">
                <a:solidFill>
                  <a:srgbClr val="FFFF00"/>
                </a:solidFill>
                <a:ea typeface="+mj-ea"/>
                <a:cs typeface="+mj-cs"/>
              </a:rPr>
              <a:t>зве</a:t>
            </a:r>
            <a:r>
              <a:rPr lang="uk-UA" sz="4000" b="1" dirty="0" err="1" smtClean="0">
                <a:solidFill>
                  <a:schemeClr val="bg1"/>
                </a:solidFill>
                <a:ea typeface="+mj-ea"/>
                <a:cs typeface="+mj-cs"/>
              </a:rPr>
              <a:t>селя</a:t>
            </a:r>
            <a:r>
              <a:rPr lang="uk-UA" sz="4000" b="1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</a:p>
          <a:p>
            <a:pPr eaLnBrk="0" hangingPunct="0">
              <a:defRPr/>
            </a:pPr>
            <a:r>
              <a:rPr lang="uk-UA" sz="4000" b="1" dirty="0" smtClean="0">
                <a:solidFill>
                  <a:srgbClr val="FFFF00"/>
                </a:solidFill>
                <a:ea typeface="+mj-ea"/>
                <a:cs typeface="+mj-cs"/>
              </a:rPr>
              <a:t>спр</a:t>
            </a:r>
            <a:r>
              <a:rPr lang="uk-UA" sz="4000" b="1" dirty="0" smtClean="0">
                <a:solidFill>
                  <a:schemeClr val="bg1"/>
                </a:solidFill>
                <a:ea typeface="+mj-ea"/>
                <a:cs typeface="+mj-cs"/>
              </a:rPr>
              <a:t>авді</a:t>
            </a:r>
            <a:endParaRPr lang="uk-UA" sz="4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946487" y="2158362"/>
            <a:ext cx="2893758" cy="32174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uk-UA" sz="4000" b="1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rgbClr val="FFFF00"/>
                </a:solidFill>
              </a:rPr>
              <a:t>всьо</a:t>
            </a:r>
            <a:r>
              <a:rPr lang="uk-UA" sz="4000" b="1" dirty="0">
                <a:solidFill>
                  <a:schemeClr val="bg1"/>
                </a:solidFill>
              </a:rPr>
              <a:t>му ко</a:t>
            </a:r>
            <a:r>
              <a:rPr lang="uk-UA" sz="4000" b="1" dirty="0">
                <a:solidFill>
                  <a:srgbClr val="FFFF00"/>
                </a:solidFill>
              </a:rPr>
              <a:t>льо</a:t>
            </a:r>
            <a:r>
              <a:rPr lang="uk-UA" sz="4000" b="1" dirty="0">
                <a:solidFill>
                  <a:schemeClr val="bg1"/>
                </a:solidFill>
              </a:rPr>
              <a:t>рів тарелі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rgbClr val="FFFF00"/>
                </a:solidFill>
              </a:rPr>
              <a:t>розм</a:t>
            </a:r>
            <a:r>
              <a:rPr lang="uk-UA" sz="4000" b="1" dirty="0">
                <a:solidFill>
                  <a:schemeClr val="bg1"/>
                </a:solidFill>
              </a:rPr>
              <a:t>ай </a:t>
            </a:r>
          </a:p>
          <a:p>
            <a:pPr eaLnBrk="0" hangingPunct="0">
              <a:defRPr/>
            </a:pPr>
            <a:r>
              <a:rPr lang="uk-UA" sz="4000" b="1" dirty="0" smtClean="0">
                <a:solidFill>
                  <a:srgbClr val="FFFF00"/>
                </a:solidFill>
              </a:rPr>
              <a:t>сві</a:t>
            </a:r>
            <a:r>
              <a:rPr lang="uk-UA" sz="4000" b="1" dirty="0" smtClean="0">
                <a:solidFill>
                  <a:schemeClr val="bg1"/>
                </a:solidFill>
              </a:rPr>
              <a:t>танкова</a:t>
            </a:r>
            <a:endParaRPr lang="uk-UA" sz="4000" b="1" dirty="0">
              <a:solidFill>
                <a:schemeClr val="bg1"/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6556522">
            <a:off x="5915167" y="221506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6556522">
            <a:off x="5811928" y="4094667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5086172" y="477360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8959972" y="223306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6556522">
            <a:off x="9721648" y="281244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6556522">
            <a:off x="8841703" y="351666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9265470" y="409481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6556522">
            <a:off x="5471821" y="286640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6556522">
            <a:off x="5669303" y="347807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6556522">
            <a:off x="9735773" y="474117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27708" y="581616"/>
            <a:ext cx="10273691" cy="724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708" y="1421195"/>
            <a:ext cx="2803173" cy="39546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29742" y="1341389"/>
            <a:ext cx="6910502" cy="70034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слова,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правильно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став наголоси.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Чітко вимовляй виділені частини слів. </a:t>
            </a:r>
          </a:p>
        </p:txBody>
      </p:sp>
    </p:spTree>
    <p:extLst>
      <p:ext uri="{BB962C8B-B14F-4D97-AF65-F5344CB8AC3E}">
        <p14:creationId xmlns:p14="http://schemas.microsoft.com/office/powerpoint/2010/main" val="19615138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570729"/>
            <a:ext cx="10063678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Вчися читати </a:t>
            </a:r>
            <a:r>
              <a:rPr lang="uk-UA" sz="4000" b="1" dirty="0" smtClean="0">
                <a:solidFill>
                  <a:schemeClr val="bg1"/>
                </a:solidFill>
              </a:rPr>
              <a:t>виразно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2743" y="1357318"/>
            <a:ext cx="6230091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Зрозумій зміст твору: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визнач його настрій, почуття мовців;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вибери темп читання (звичайний, швидкий, повільний).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>
                <a:solidFill>
                  <a:srgbClr val="FFFF00"/>
                </a:solidFill>
              </a:rPr>
              <a:t>Зверни увагу на такі позначки: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виділені слова вимовляй з більшою силою голосу;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додержуй пауз (зупинок у мовленні):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     І – мала пауза;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     ІІ – велика пауза;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     ІІІ – дуже велика пауза. </a:t>
            </a:r>
          </a:p>
        </p:txBody>
      </p:sp>
      <p:pic>
        <p:nvPicPr>
          <p:cNvPr id="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12211" r="1518" b="12602"/>
          <a:stretch/>
        </p:blipFill>
        <p:spPr bwMode="auto">
          <a:xfrm>
            <a:off x="923470" y="1357318"/>
            <a:ext cx="4007757" cy="310249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734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448</Words>
  <Application>Microsoft Office PowerPoint</Application>
  <PresentationFormat>Произвольный</PresentationFormat>
  <Paragraphs>98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239</cp:revision>
  <dcterms:created xsi:type="dcterms:W3CDTF">2018-01-05T16:38:53Z</dcterms:created>
  <dcterms:modified xsi:type="dcterms:W3CDTF">2024-11-24T13:33:44Z</dcterms:modified>
</cp:coreProperties>
</file>