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564" r:id="rId3"/>
    <p:sldId id="553" r:id="rId4"/>
    <p:sldId id="562" r:id="rId5"/>
    <p:sldId id="563" r:id="rId6"/>
    <p:sldId id="554" r:id="rId7"/>
    <p:sldId id="556" r:id="rId8"/>
    <p:sldId id="558" r:id="rId9"/>
    <p:sldId id="559" r:id="rId10"/>
    <p:sldId id="560" r:id="rId11"/>
    <p:sldId id="55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7C80"/>
    <a:srgbClr val="2F3242"/>
    <a:srgbClr val="FFFF00"/>
    <a:srgbClr val="00B050"/>
    <a:srgbClr val="295FFF"/>
    <a:srgbClr val="709E32"/>
    <a:srgbClr val="E3FE4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87" d="100"/>
          <a:sy n="87" d="100"/>
        </p:scale>
        <p:origin x="-33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naurok.com.ua/test/diagnostuvalna-robota-doslidzhuyu-znachennya-slova-3102488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8829" y="3745006"/>
            <a:ext cx="10003972" cy="2349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</a:rPr>
              <a:t>Узагальнення знань </a:t>
            </a:r>
            <a:r>
              <a:rPr lang="uk-UA" sz="4400" b="1" dirty="0" smtClean="0">
                <a:solidFill>
                  <a:srgbClr val="0070C0"/>
                </a:solidFill>
              </a:rPr>
              <a:t>за </a:t>
            </a:r>
            <a:r>
              <a:rPr lang="uk-UA" sz="4400" b="1" dirty="0">
                <a:solidFill>
                  <a:srgbClr val="0070C0"/>
                </a:solidFill>
              </a:rPr>
              <a:t>темою </a:t>
            </a:r>
            <a:br>
              <a:rPr lang="uk-UA" sz="4400" b="1" dirty="0">
                <a:solidFill>
                  <a:srgbClr val="0070C0"/>
                </a:solidFill>
              </a:rPr>
            </a:br>
            <a:r>
              <a:rPr lang="uk-UA" sz="4400" b="1" dirty="0">
                <a:solidFill>
                  <a:srgbClr val="0070C0"/>
                </a:solidFill>
              </a:rPr>
              <a:t>“Значення слова</a:t>
            </a:r>
            <a:r>
              <a:rPr lang="uk-UA" sz="4400" b="1" dirty="0" smtClean="0">
                <a:solidFill>
                  <a:srgbClr val="0070C0"/>
                </a:solidFill>
              </a:rPr>
              <a:t>”. </a:t>
            </a:r>
          </a:p>
          <a:p>
            <a:pPr algn="ctr"/>
            <a:r>
              <a:rPr lang="uk-UA" sz="4400" b="1" dirty="0" err="1" smtClean="0">
                <a:solidFill>
                  <a:srgbClr val="0070C0"/>
                </a:solidFill>
              </a:rPr>
              <a:t>Діагностувальна</a:t>
            </a:r>
            <a:r>
              <a:rPr lang="uk-UA" sz="4400" b="1" dirty="0" smtClean="0">
                <a:solidFill>
                  <a:srgbClr val="0070C0"/>
                </a:solidFill>
              </a:rPr>
              <a:t> робота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9212" y="1301735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2</a:t>
            </a:r>
            <a:r>
              <a:rPr lang="uk-UA" sz="2400" b="1" dirty="0" smtClean="0">
                <a:solidFill>
                  <a:srgbClr val="0070C0"/>
                </a:solidFill>
              </a:rPr>
              <a:t>. Досліджую значення слова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40</a:t>
            </a:r>
            <a:r>
              <a:rPr lang="uk-UA" sz="2400" b="1" dirty="0" smtClean="0">
                <a:solidFill>
                  <a:srgbClr val="0070C0"/>
                </a:solidFill>
              </a:rPr>
              <a:t>-41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828" y="914136"/>
            <a:ext cx="3794556" cy="2532867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620486"/>
            <a:ext cx="10515600" cy="82731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903515" y="3527680"/>
            <a:ext cx="3153344" cy="67371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Соняшник, наче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903514" y="4486301"/>
            <a:ext cx="2939143" cy="67371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Тремтить, мов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903515" y="2591401"/>
            <a:ext cx="2035628" cy="67371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Сонце, як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2939143" y="2591401"/>
            <a:ext cx="3189514" cy="67371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в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огняне колесо.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4056859" y="3534197"/>
            <a:ext cx="2833884" cy="67371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золоте блюдо.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3842657" y="4486300"/>
            <a:ext cx="1729558" cy="67371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зайчик.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Заголовок 14"/>
          <p:cNvSpPr txBox="1">
            <a:spLocks/>
          </p:cNvSpPr>
          <p:nvPr/>
        </p:nvSpPr>
        <p:spPr bwMode="auto">
          <a:xfrm>
            <a:off x="903514" y="1528061"/>
            <a:ext cx="9873344" cy="7797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Підбери порівняння до слів. 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Запиши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порівняння</a:t>
            </a:r>
            <a:r>
              <a:rPr kumimoji="0" lang="uk-UA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про сонце і соняшник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3074" name="Picture 2" descr="soln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514" y="2143575"/>
            <a:ext cx="2761257" cy="19203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елика таріль Соняшник/Блюдо Подсолнух (ID#891279918), цена: 2880 ₴, купить  на Pr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3501540"/>
            <a:ext cx="2369910" cy="236991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іршики про зайчика з гарними ілюстраціям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-35"/>
          <a:stretch/>
        </p:blipFill>
        <p:spPr bwMode="auto">
          <a:xfrm>
            <a:off x="5720743" y="4257701"/>
            <a:ext cx="2340000" cy="19443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0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791" y="505414"/>
            <a:ext cx="10056866" cy="747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4724" y="5306759"/>
            <a:ext cx="207784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З усім впорав/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53123" y="5292245"/>
            <a:ext cx="198374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Все було легко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4791" y="5403876"/>
            <a:ext cx="212317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Я втомив/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5410" y="5355874"/>
            <a:ext cx="195442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Урок мене здивував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5934" y="1339572"/>
            <a:ext cx="6629401" cy="132343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Яку тему узагальнювали на </a:t>
            </a:r>
            <a:r>
              <a:rPr lang="uk-UA" sz="2000" b="1" dirty="0" err="1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уроці</a:t>
            </a:r>
            <a:r>
              <a:rPr lang="uk-UA" sz="20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Для чого  треба її вивчати?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Яка </a:t>
            </a:r>
            <a:r>
              <a:rPr lang="uk-UA" sz="20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робота на </a:t>
            </a:r>
            <a:r>
              <a:rPr lang="uk-UA" sz="2000" b="1" dirty="0" err="1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уроці</a:t>
            </a:r>
            <a:r>
              <a:rPr lang="uk-UA" sz="20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була для тебе найцікавішою? </a:t>
            </a: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Чому?</a:t>
            </a:r>
            <a:endParaRPr lang="uk-UA" sz="2000" b="1" dirty="0" smtClean="0">
              <a:solidFill>
                <a:srgbClr val="0070C0"/>
              </a:solidFill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sz="2000" b="1" dirty="0" smtClean="0">
                <a:solidFill>
                  <a:srgbClr val="0070C0"/>
                </a:solidFill>
              </a:rPr>
              <a:t>Як </a:t>
            </a:r>
            <a:r>
              <a:rPr lang="ru-RU" sz="2000" b="1" dirty="0" err="1" smtClean="0">
                <a:solidFill>
                  <a:srgbClr val="0070C0"/>
                </a:solidFill>
              </a:rPr>
              <a:t>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оцінюєш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свою </a:t>
            </a:r>
            <a:r>
              <a:rPr lang="ru-RU" sz="2000" b="1" dirty="0" smtClean="0">
                <a:solidFill>
                  <a:srgbClr val="0070C0"/>
                </a:solidFill>
              </a:rPr>
              <a:t>роботу </a:t>
            </a:r>
            <a:r>
              <a:rPr lang="ru-RU" sz="2000" b="1" dirty="0">
                <a:solidFill>
                  <a:srgbClr val="0070C0"/>
                </a:solidFill>
              </a:rPr>
              <a:t>на </a:t>
            </a:r>
            <a:r>
              <a:rPr lang="ru-RU" sz="2000" b="1" dirty="0" err="1">
                <a:solidFill>
                  <a:srgbClr val="0070C0"/>
                </a:solidFill>
              </a:rPr>
              <a:t>уроці</a:t>
            </a:r>
            <a:r>
              <a:rPr lang="ru-RU" sz="20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11" name="Picture 2" descr="ÐÐ°ÑÑÐ¸Ð½ÐºÐ¸ Ð¿Ð¾ Ð·Ð°Ð¿ÑÐ¾ÑÑ ÐºÐ»Ð¸Ð¿Ð°ÑÑ Ð¾Ð±ÐµÐ·ÑÑ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12" y="2916213"/>
            <a:ext cx="1716828" cy="237603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86" y="2917119"/>
            <a:ext cx="1895047" cy="23751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4261" r="4123" b="1975"/>
          <a:stretch/>
        </p:blipFill>
        <p:spPr bwMode="auto">
          <a:xfrm>
            <a:off x="8716427" y="2945061"/>
            <a:ext cx="2170618" cy="23085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</p:pic>
      <p:pic>
        <p:nvPicPr>
          <p:cNvPr id="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4615" y1="30615" x2="54615" y2="30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58" y="2902326"/>
            <a:ext cx="2199800" cy="23494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7708620" y="1339573"/>
            <a:ext cx="3573281" cy="132343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hlinkClick r:id="rId7"/>
              </a:rPr>
              <a:t>Діагностувальна</a:t>
            </a:r>
            <a:r>
              <a:rPr lang="ru-RU" sz="2000" b="1" dirty="0">
                <a:hlinkClick r:id="rId7"/>
              </a:rPr>
              <a:t> робота "</a:t>
            </a:r>
            <a:r>
              <a:rPr lang="ru-RU" sz="2000" b="1" dirty="0" err="1">
                <a:hlinkClick r:id="rId7"/>
              </a:rPr>
              <a:t>Досліджую</a:t>
            </a:r>
            <a:r>
              <a:rPr lang="ru-RU" sz="2000" b="1" dirty="0">
                <a:hlinkClick r:id="rId7"/>
              </a:rPr>
              <a:t> </a:t>
            </a:r>
            <a:r>
              <a:rPr lang="ru-RU" sz="2000" b="1" dirty="0" err="1">
                <a:hlinkClick r:id="rId7"/>
              </a:rPr>
              <a:t>значення</a:t>
            </a:r>
            <a:r>
              <a:rPr lang="ru-RU" sz="2000" b="1" dirty="0">
                <a:hlinkClick r:id="rId7"/>
              </a:rPr>
              <a:t> слова" | Тест з </a:t>
            </a:r>
            <a:r>
              <a:rPr lang="ru-RU" sz="2000" b="1" dirty="0" err="1">
                <a:hlinkClick r:id="rId7"/>
              </a:rPr>
              <a:t>української</a:t>
            </a:r>
            <a:r>
              <a:rPr lang="ru-RU" sz="2000" b="1" dirty="0">
                <a:hlinkClick r:id="rId7"/>
              </a:rPr>
              <a:t> </a:t>
            </a:r>
            <a:r>
              <a:rPr lang="ru-RU" sz="2000" b="1" dirty="0" err="1">
                <a:hlinkClick r:id="rId7"/>
              </a:rPr>
              <a:t>мови</a:t>
            </a:r>
            <a:r>
              <a:rPr lang="ru-RU" sz="2000" b="1" dirty="0">
                <a:hlinkClick r:id="rId7"/>
              </a:rPr>
              <a:t> – «На Урок»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766560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2496" y="574475"/>
            <a:ext cx="9110950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урок. Аутотренінг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18602" y="1484312"/>
            <a:ext cx="5100818" cy="10605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rgbClr val="0070C0"/>
                </a:solidFill>
              </a:rPr>
              <a:t>Щоб урок нам розпочати,</a:t>
            </a:r>
            <a:endParaRPr lang="ru-RU" sz="2800" b="1" dirty="0">
              <a:solidFill>
                <a:srgbClr val="0070C0"/>
              </a:solidFill>
            </a:endParaRPr>
          </a:p>
          <a:p>
            <a:r>
              <a:rPr lang="uk-UA" sz="2800" b="1" dirty="0">
                <a:solidFill>
                  <a:srgbClr val="0070C0"/>
                </a:solidFill>
              </a:rPr>
              <a:t>Треба разом промовляти</a:t>
            </a:r>
            <a:r>
              <a:rPr lang="uk-UA" sz="2800" b="1" dirty="0" smtClean="0">
                <a:solidFill>
                  <a:srgbClr val="0070C0"/>
                </a:solidFill>
              </a:rPr>
              <a:t>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682868" y="2650261"/>
            <a:ext cx="5100818" cy="30674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«Я </a:t>
            </a:r>
            <a:r>
              <a:rPr lang="uk-UA" sz="2800" b="1" dirty="0"/>
              <a:t>уважний і серйозний,</a:t>
            </a:r>
            <a:endParaRPr lang="ru-RU" sz="2800" b="1" dirty="0"/>
          </a:p>
          <a:p>
            <a:r>
              <a:rPr lang="uk-UA" sz="2800" b="1" dirty="0"/>
              <a:t>Хоч іще малого зросту.</a:t>
            </a:r>
            <a:endParaRPr lang="ru-RU" sz="2800" b="1" dirty="0"/>
          </a:p>
          <a:p>
            <a:r>
              <a:rPr lang="uk-UA" sz="2800" b="1" dirty="0"/>
              <a:t>Зараз з силами зберусь,</a:t>
            </a:r>
            <a:endParaRPr lang="ru-RU" sz="2800" b="1" dirty="0"/>
          </a:p>
          <a:p>
            <a:r>
              <a:rPr lang="uk-UA" sz="2800" b="1" dirty="0"/>
              <a:t>Я нічого не боюсь.</a:t>
            </a:r>
            <a:endParaRPr lang="ru-RU" sz="2800" b="1" dirty="0"/>
          </a:p>
          <a:p>
            <a:r>
              <a:rPr lang="uk-UA" sz="2800" b="1" dirty="0"/>
              <a:t>Впевнений, кмітливий я,</a:t>
            </a:r>
            <a:endParaRPr lang="ru-RU" sz="2800" b="1" dirty="0"/>
          </a:p>
          <a:p>
            <a:r>
              <a:rPr lang="uk-UA" sz="2800" b="1" dirty="0"/>
              <a:t>Хочу отримати знання» </a:t>
            </a:r>
            <a:endParaRPr lang="ru-RU" sz="2800" b="1" dirty="0"/>
          </a:p>
        </p:txBody>
      </p:sp>
      <p:pic>
        <p:nvPicPr>
          <p:cNvPr id="2051" name="Picture 3" descr="D:\Картинки до тестів\Людина\Діти з книжк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96" y="1435440"/>
            <a:ext cx="3823736" cy="419896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3816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298800" y="2116016"/>
            <a:ext cx="2149046" cy="1820778"/>
            <a:chOff x="3900637" y="2077843"/>
            <a:chExt cx="2515658" cy="2205904"/>
          </a:xfrm>
          <a:solidFill>
            <a:srgbClr val="FF0000"/>
          </a:solidFill>
        </p:grpSpPr>
        <p:sp>
          <p:nvSpPr>
            <p:cNvPr id="10" name="Овал 9"/>
            <p:cNvSpPr/>
            <p:nvPr/>
          </p:nvSpPr>
          <p:spPr>
            <a:xfrm>
              <a:off x="3900637" y="2077843"/>
              <a:ext cx="2515658" cy="220590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4195981" y="2348808"/>
              <a:ext cx="1948470" cy="15598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000" b="1" kern="1200" dirty="0" smtClean="0">
                  <a:solidFill>
                    <a:schemeClr val="bg1"/>
                  </a:solidFill>
                </a:rPr>
                <a:t>Слово</a:t>
              </a:r>
              <a:endParaRPr lang="ru-RU" sz="4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172463" y="2977203"/>
            <a:ext cx="2702366" cy="1703392"/>
            <a:chOff x="6551637" y="900837"/>
            <a:chExt cx="3157027" cy="1955693"/>
          </a:xfrm>
          <a:solidFill>
            <a:srgbClr val="7030A0"/>
          </a:solidFill>
        </p:grpSpPr>
        <p:sp>
          <p:nvSpPr>
            <p:cNvPr id="13" name="Овал 12"/>
            <p:cNvSpPr/>
            <p:nvPr/>
          </p:nvSpPr>
          <p:spPr>
            <a:xfrm>
              <a:off x="6551637" y="900837"/>
              <a:ext cx="3157027" cy="1955693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7013973" y="1146310"/>
              <a:ext cx="2232355" cy="154313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smtClean="0">
                  <a:solidFill>
                    <a:schemeClr val="bg1"/>
                  </a:solidFill>
                </a:rPr>
                <a:t>Пряме й переносне значення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24649" y="1310883"/>
            <a:ext cx="2416629" cy="1509827"/>
            <a:chOff x="5941429" y="3533624"/>
            <a:chExt cx="3109591" cy="2092501"/>
          </a:xfrm>
        </p:grpSpPr>
        <p:sp>
          <p:nvSpPr>
            <p:cNvPr id="16" name="Овал 15"/>
            <p:cNvSpPr/>
            <p:nvPr/>
          </p:nvSpPr>
          <p:spPr>
            <a:xfrm>
              <a:off x="5941429" y="3533624"/>
              <a:ext cx="3109591" cy="209250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396818" y="3840063"/>
              <a:ext cx="2346045" cy="147962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err="1" smtClean="0">
                  <a:solidFill>
                    <a:schemeClr val="bg1"/>
                  </a:solidFill>
                </a:rPr>
                <a:t>Багатозна-чні</a:t>
              </a:r>
              <a:r>
                <a:rPr lang="uk-UA" sz="2800" b="1" kern="1200" dirty="0" smtClean="0">
                  <a:solidFill>
                    <a:schemeClr val="bg1"/>
                  </a:solidFill>
                </a:rPr>
                <a:t> слова</a:t>
              </a:r>
              <a:endParaRPr lang="ru-RU" sz="2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90541" y="4051018"/>
            <a:ext cx="2164721" cy="1750639"/>
            <a:chOff x="4040904" y="-29934"/>
            <a:chExt cx="2235179" cy="1984659"/>
          </a:xfrm>
          <a:solidFill>
            <a:srgbClr val="00B0F0"/>
          </a:solidFill>
        </p:grpSpPr>
        <p:sp>
          <p:nvSpPr>
            <p:cNvPr id="19" name="Овал 18"/>
            <p:cNvSpPr/>
            <p:nvPr/>
          </p:nvSpPr>
          <p:spPr>
            <a:xfrm>
              <a:off x="4040904" y="-29934"/>
              <a:ext cx="2235179" cy="1984659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4368239" y="260712"/>
              <a:ext cx="1580509" cy="140336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err="1" smtClean="0">
                  <a:solidFill>
                    <a:schemeClr val="bg1"/>
                  </a:solidFill>
                </a:rPr>
                <a:t>Порівня-ння</a:t>
              </a:r>
              <a:endParaRPr lang="ru-RU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944203" y="3026405"/>
            <a:ext cx="2661270" cy="1654190"/>
            <a:chOff x="1456842" y="3580427"/>
            <a:chExt cx="3099847" cy="2184887"/>
          </a:xfrm>
          <a:solidFill>
            <a:srgbClr val="7030A0"/>
          </a:solidFill>
        </p:grpSpPr>
        <p:sp>
          <p:nvSpPr>
            <p:cNvPr id="22" name="Овал 21"/>
            <p:cNvSpPr/>
            <p:nvPr/>
          </p:nvSpPr>
          <p:spPr>
            <a:xfrm>
              <a:off x="1456842" y="3580427"/>
              <a:ext cx="3099847" cy="218488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1814052" y="3903863"/>
              <a:ext cx="2385424" cy="164628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smtClean="0">
                  <a:solidFill>
                    <a:schemeClr val="bg1"/>
                  </a:solidFill>
                </a:rPr>
                <a:t>Протилежні за значенням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800929" y="1310883"/>
            <a:ext cx="2544948" cy="1340203"/>
            <a:chOff x="985162" y="944399"/>
            <a:chExt cx="3085286" cy="2219197"/>
          </a:xfrm>
        </p:grpSpPr>
        <p:sp>
          <p:nvSpPr>
            <p:cNvPr id="25" name="Овал 24"/>
            <p:cNvSpPr/>
            <p:nvPr/>
          </p:nvSpPr>
          <p:spPr>
            <a:xfrm>
              <a:off x="985162" y="944399"/>
              <a:ext cx="3085286" cy="22191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1436992" y="1269393"/>
              <a:ext cx="2181626" cy="156920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smtClean="0">
                  <a:solidFill>
                    <a:schemeClr val="bg1"/>
                  </a:solidFill>
                </a:rPr>
                <a:t>Близькі за значенням </a:t>
              </a:r>
              <a:endParaRPr lang="ru-RU" sz="2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467950" y="1353102"/>
            <a:ext cx="952505" cy="4801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b="1" dirty="0" smtClean="0">
                <a:solidFill>
                  <a:schemeClr val="bg1"/>
                </a:solidFill>
              </a:rPr>
              <a:t>Кран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812876" y="4847550"/>
            <a:ext cx="2761513" cy="95410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Золоті кільця – золоті руки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00199" y="4160913"/>
            <a:ext cx="25296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Сум – радість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366095" y="1375126"/>
            <a:ext cx="1354858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Сум, </a:t>
            </a:r>
          </a:p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журба, </a:t>
            </a:r>
          </a:p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туга, </a:t>
            </a:r>
          </a:p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смуток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829883" y="5305217"/>
            <a:ext cx="4699917" cy="4801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b="1" dirty="0" smtClean="0">
                <a:solidFill>
                  <a:schemeClr val="bg1"/>
                </a:solidFill>
              </a:rPr>
              <a:t>Сонце, як вогняне кружало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88571" y="430703"/>
            <a:ext cx="995495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Пригадай, які бувають слова за значенням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D:\Картинки до тестів\Тварини\Жабк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195" y="1776320"/>
            <a:ext cx="2555061" cy="186968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315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985657" y="1470265"/>
            <a:ext cx="5573485" cy="343923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Сьогодні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уроці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української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мови</a:t>
            </a:r>
            <a:r>
              <a:rPr lang="ru-RU" sz="2800" b="1" dirty="0" smtClean="0">
                <a:solidFill>
                  <a:srgbClr val="0070C0"/>
                </a:solidFill>
              </a:rPr>
              <a:t> ми </a:t>
            </a:r>
            <a:r>
              <a:rPr lang="ru-RU" sz="2800" b="1" dirty="0" err="1" smtClean="0">
                <a:solidFill>
                  <a:srgbClr val="0070C0"/>
                </a:solidFill>
              </a:rPr>
              <a:t>познайомимося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з </a:t>
            </a:r>
            <a:r>
              <a:rPr lang="ru-RU" sz="2800" b="1" dirty="0" err="1" smtClean="0">
                <a:solidFill>
                  <a:srgbClr val="0070C0"/>
                </a:solidFill>
              </a:rPr>
              <a:t>твором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Василя Сухомлинського </a:t>
            </a:r>
            <a:endParaRPr lang="uk-UA" sz="2800" b="1" dirty="0">
              <a:solidFill>
                <a:srgbClr val="0070C0"/>
              </a:solidFill>
            </a:endParaRP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“Квітка </a:t>
            </a:r>
            <a:r>
              <a:rPr lang="uk-UA" sz="2800" b="1" dirty="0" smtClean="0">
                <a:solidFill>
                  <a:srgbClr val="0070C0"/>
                </a:solidFill>
              </a:rPr>
              <a:t>сонця</a:t>
            </a:r>
            <a:r>
              <a:rPr lang="uk-UA" sz="2800" b="1" dirty="0" smtClean="0">
                <a:solidFill>
                  <a:srgbClr val="0070C0"/>
                </a:solidFill>
              </a:rPr>
              <a:t>”</a:t>
            </a:r>
            <a:r>
              <a:rPr lang="ru-RU" sz="2800" b="1" dirty="0" smtClean="0">
                <a:solidFill>
                  <a:srgbClr val="0070C0"/>
                </a:solidFill>
              </a:rPr>
              <a:t>; </a:t>
            </a:r>
            <a:r>
              <a:rPr lang="uk-UA" sz="2800" b="1" dirty="0" smtClean="0">
                <a:solidFill>
                  <a:srgbClr val="0070C0"/>
                </a:solidFill>
              </a:rPr>
              <a:t>узагальнимо </a:t>
            </a:r>
            <a:r>
              <a:rPr lang="uk-UA" sz="2800" b="1" dirty="0" smtClean="0">
                <a:solidFill>
                  <a:srgbClr val="0070C0"/>
                </a:solidFill>
              </a:rPr>
              <a:t>знання за темою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«</a:t>
            </a:r>
            <a:r>
              <a:rPr lang="uk-UA" sz="2800" b="1" dirty="0" smtClean="0">
                <a:solidFill>
                  <a:srgbClr val="0070C0"/>
                </a:solidFill>
              </a:rPr>
              <a:t>Значення слова</a:t>
            </a:r>
            <a:r>
              <a:rPr lang="uk-UA" sz="2800" b="1" dirty="0" smtClean="0">
                <a:solidFill>
                  <a:srgbClr val="0070C0"/>
                </a:solidFill>
              </a:rPr>
              <a:t>». Пройдемо тест за посиланням. 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643640" y="1600892"/>
            <a:ext cx="4102531" cy="39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85658" y="4974259"/>
            <a:ext cx="5573485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Як </a:t>
            </a:r>
            <a:r>
              <a:rPr lang="uk-UA" sz="2800" b="1" dirty="0" smtClean="0">
                <a:solidFill>
                  <a:srgbClr val="0070C0"/>
                </a:solidFill>
              </a:rPr>
              <a:t>ти гадаєш, яку квітку </a:t>
            </a:r>
            <a:r>
              <a:rPr lang="uk-UA" sz="2800" b="1" dirty="0" smtClean="0">
                <a:solidFill>
                  <a:srgbClr val="0070C0"/>
                </a:solidFill>
              </a:rPr>
              <a:t>можна назвати </a:t>
            </a:r>
            <a:r>
              <a:rPr lang="uk-UA" sz="2800" b="1" dirty="0" smtClean="0">
                <a:solidFill>
                  <a:srgbClr val="0070C0"/>
                </a:solidFill>
              </a:rPr>
              <a:t>квіткою сонця.</a:t>
            </a:r>
          </a:p>
        </p:txBody>
      </p:sp>
    </p:spTree>
    <p:extLst>
      <p:ext uri="{BB962C8B-B14F-4D97-AF65-F5344CB8AC3E}">
        <p14:creationId xmlns:p14="http://schemas.microsoft.com/office/powerpoint/2010/main" val="944095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4" y="968826"/>
            <a:ext cx="8988426" cy="563231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	На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високому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стеблі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— велика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квітка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з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золотими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пелюстками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. Вона схожа на </a:t>
            </a:r>
            <a:r>
              <a:rPr lang="ru-RU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сонце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. Тому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й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називають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квітку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соняшником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. Спить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уночі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соняшник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схиливши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золоті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пелюстки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. Та як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тільки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сходить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ранкова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зоря,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пелюстки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тремтять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. То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соняшник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жде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сходу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сонця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endParaRPr lang="ru-RU" sz="24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 fontAlgn="base"/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Ось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уже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сонце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викотилося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з-за </a:t>
            </a:r>
            <a:r>
              <a:rPr lang="ru-RU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обрію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Соняшник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повертає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до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нього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свою золоту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голівку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й дивиться, дивиться на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червоне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вогняне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коло.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Усміхається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соняшник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до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сонця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радіє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Вітає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його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:</a:t>
            </a:r>
          </a:p>
          <a:p>
            <a:pPr algn="just" fontAlgn="base"/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—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Добрий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день,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сонечку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, я так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довго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чекав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тебе!</a:t>
            </a:r>
          </a:p>
          <a:p>
            <a:pPr algn="just" fontAlgn="base"/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	</a:t>
            </a:r>
            <a:r>
              <a:rPr lang="ru-RU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Сонце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піднімається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усе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вище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й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вище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пливе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по небу. </a:t>
            </a:r>
            <a:endParaRPr lang="ru-RU" sz="24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 fontAlgn="base"/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І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соняшник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повертає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за ним свою золоту </a:t>
            </a:r>
            <a:r>
              <a:rPr lang="ru-RU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голівку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</a:p>
          <a:p>
            <a:pPr algn="just" fontAlgn="base"/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Ось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воно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вже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заходить за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обрій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, і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соняшник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востаннє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усміхається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його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золотому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промінню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Зайшло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сонце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Повертає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соняшник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голівку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туди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, де завтра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зійде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сонечко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. Спить золота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квітка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й сниться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їй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ранкова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 зоря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87536" y="469092"/>
            <a:ext cx="8276207" cy="5977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b="1" dirty="0" smtClean="0"/>
              <a:t>Василь </a:t>
            </a:r>
            <a:r>
              <a:rPr lang="ru-RU" sz="3600" b="1" dirty="0" err="1" smtClean="0"/>
              <a:t>Сухомлинський</a:t>
            </a:r>
            <a:r>
              <a:rPr lang="ru-RU" sz="3600" b="1" dirty="0" smtClean="0"/>
              <a:t>. </a:t>
            </a:r>
            <a:r>
              <a:rPr lang="ru-RU" sz="3600" b="1" dirty="0" err="1"/>
              <a:t>Квітка</a:t>
            </a:r>
            <a:r>
              <a:rPr lang="ru-RU" sz="3600" b="1" dirty="0"/>
              <a:t> </a:t>
            </a:r>
            <a:r>
              <a:rPr lang="ru-RU" sz="3600" b="1" dirty="0" err="1" smtClean="0"/>
              <a:t>сонця</a:t>
            </a:r>
            <a:endParaRPr lang="ru-RU" sz="3600" b="1" dirty="0"/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Картинки до тестів\Голова\Голівка соняшн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592" y="260948"/>
            <a:ext cx="1731522" cy="130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4"/>
          <p:cNvSpPr txBox="1">
            <a:spLocks/>
          </p:cNvSpPr>
          <p:nvPr/>
        </p:nvSpPr>
        <p:spPr bwMode="auto">
          <a:xfrm>
            <a:off x="9525082" y="1545772"/>
            <a:ext cx="2307771" cy="280738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4625" marR="0" lvl="0" indent="-1746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Про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яку квітку розповідає автор? </a:t>
            </a:r>
          </a:p>
          <a:p>
            <a:pPr marL="174625" marR="0" lvl="0" indent="-1746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Чому квітка має таку назву? </a:t>
            </a:r>
          </a:p>
          <a:p>
            <a:pPr marL="174625" marR="0" lvl="0" indent="-1746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Прочитай у ІІ абзаці, як соняшник зустрічає сонце. 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Заголовок 14"/>
          <p:cNvSpPr txBox="1">
            <a:spLocks/>
          </p:cNvSpPr>
          <p:nvPr/>
        </p:nvSpPr>
        <p:spPr bwMode="auto">
          <a:xfrm>
            <a:off x="9539653" y="4353155"/>
            <a:ext cx="2297653" cy="2286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uk-UA" sz="2000" b="1" dirty="0" smtClean="0">
                <a:solidFill>
                  <a:schemeClr val="bg1"/>
                </a:solidFill>
              </a:rPr>
              <a:t>В цій казці є слова багатозначні, в переносному значенні, близькі й протилежні за значенням, </a:t>
            </a:r>
            <a:r>
              <a:rPr lang="uk-UA" sz="2000" b="1" dirty="0" err="1" smtClean="0">
                <a:solidFill>
                  <a:schemeClr val="bg1"/>
                </a:solidFill>
              </a:rPr>
              <a:t>прівняння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577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46472" y="1812569"/>
            <a:ext cx="16369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   </a:t>
            </a:r>
            <a:r>
              <a:rPr lang="uk-UA" sz="3200" b="1" dirty="0" smtClean="0">
                <a:solidFill>
                  <a:schemeClr val="bg1"/>
                </a:solidFill>
                <a:cs typeface="Arial" pitchFamily="34" charset="0"/>
              </a:rPr>
              <a:t>Сонце</a:t>
            </a:r>
            <a:endParaRPr 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028350" y="511630"/>
            <a:ext cx="10020650" cy="708230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cs typeface="Arial" pitchFamily="34" charset="0"/>
              </a:rPr>
              <a:t>Переносне значення слів</a:t>
            </a:r>
            <a:endParaRPr lang="ru-RU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4079" y="1812568"/>
            <a:ext cx="26530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Arial" pitchFamily="34" charset="0"/>
              </a:rPr>
              <a:t>соняшник</a:t>
            </a:r>
            <a:endParaRPr 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67" y="3925555"/>
            <a:ext cx="3679659" cy="244864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814078" y="2437832"/>
            <a:ext cx="265309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  <a:cs typeface="Arial" pitchFamily="34" charset="0"/>
              </a:rPr>
              <a:t>– </a:t>
            </a:r>
            <a:r>
              <a:rPr lang="uk-UA" sz="2800" b="1" dirty="0" smtClean="0">
                <a:solidFill>
                  <a:srgbClr val="FF0000"/>
                </a:solidFill>
                <a:cs typeface="Arial" pitchFamily="34" charset="0"/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  <a:cs typeface="Arial" pitchFamily="34" charset="0"/>
              </a:rPr>
              <a:t> = </a:t>
            </a:r>
            <a:r>
              <a:rPr lang="uk-UA" sz="2800" b="1" dirty="0" smtClean="0">
                <a:solidFill>
                  <a:srgbClr val="FF0000"/>
                </a:solidFill>
                <a:cs typeface="Arial" pitchFamily="34" charset="0"/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uk-UA" sz="2800" b="1" dirty="0">
                <a:solidFill>
                  <a:srgbClr val="0070C0"/>
                </a:solidFill>
                <a:cs typeface="Arial" pitchFamily="34" charset="0"/>
              </a:rPr>
              <a:t>– </a:t>
            </a:r>
            <a:r>
              <a:rPr lang="uk-UA" sz="2800" b="1" dirty="0" smtClean="0">
                <a:solidFill>
                  <a:srgbClr val="0070C0"/>
                </a:solidFill>
                <a:cs typeface="Arial" pitchFamily="34" charset="0"/>
              </a:rPr>
              <a:t>– </a:t>
            </a:r>
            <a:r>
              <a:rPr lang="uk-UA" sz="2800" b="1" dirty="0" smtClean="0">
                <a:solidFill>
                  <a:srgbClr val="FF0000"/>
                </a:solidFill>
                <a:cs typeface="Arial" pitchFamily="34" charset="0"/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  <a:cs typeface="Arial" pitchFamily="34" charset="0"/>
              </a:rPr>
              <a:t> – </a:t>
            </a:r>
            <a:endParaRPr lang="en-US" sz="2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5" name="Заголовок 14"/>
          <p:cNvSpPr txBox="1">
            <a:spLocks/>
          </p:cNvSpPr>
          <p:nvPr/>
        </p:nvSpPr>
        <p:spPr bwMode="auto">
          <a:xfrm>
            <a:off x="1028349" y="1274761"/>
            <a:ext cx="10020651" cy="4669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0070C0"/>
                </a:solidFill>
              </a:rPr>
              <a:t>Хто дійові особи твору</a:t>
            </a:r>
            <a:r>
              <a:rPr lang="uk-UA" sz="2400" b="1" dirty="0" smtClean="0">
                <a:solidFill>
                  <a:srgbClr val="0070C0"/>
                </a:solidFill>
              </a:rPr>
              <a:t>? </a:t>
            </a:r>
            <a:r>
              <a:rPr lang="uk-UA" sz="2400" b="1" dirty="0" err="1" smtClean="0">
                <a:solidFill>
                  <a:srgbClr val="0070C0"/>
                </a:solidFill>
                <a:ea typeface="+mj-ea"/>
                <a:cs typeface="+mj-cs"/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  <a:ea typeface="+mj-ea"/>
                <a:cs typeface="+mj-cs"/>
              </a:rPr>
              <a:t> їх. Зроби звукову схему слова соняшник.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17" name="Заголовок 14"/>
          <p:cNvSpPr txBox="1">
            <a:spLocks/>
          </p:cNvSpPr>
          <p:nvPr/>
        </p:nvSpPr>
        <p:spPr>
          <a:xfrm>
            <a:off x="5638800" y="1812569"/>
            <a:ext cx="5410200" cy="625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Склади </a:t>
            </a:r>
            <a:r>
              <a:rPr lang="uk-UA" sz="2400" b="1" dirty="0" smtClean="0">
                <a:solidFill>
                  <a:srgbClr val="0070C0"/>
                </a:solidFill>
              </a:rPr>
              <a:t>свої речення </a:t>
            </a:r>
            <a:r>
              <a:rPr lang="uk-UA" sz="2400" b="1" dirty="0" smtClean="0">
                <a:solidFill>
                  <a:srgbClr val="0070C0"/>
                </a:solidFill>
              </a:rPr>
              <a:t>з цими словами.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5588" y="4714892"/>
            <a:ext cx="505675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Спить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уночі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соняшник</a:t>
            </a:r>
            <a:r>
              <a:rPr lang="uk-UA" sz="28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5587" y="3925555"/>
            <a:ext cx="50567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Сонце</a:t>
            </a:r>
            <a:r>
              <a:rPr 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викотилося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з-за </a:t>
            </a:r>
            <a:r>
              <a:rPr lang="ru-RU" sz="2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обрію</a:t>
            </a:r>
            <a:r>
              <a:rPr 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82885" y="5149878"/>
            <a:ext cx="88428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21598" y="4342322"/>
            <a:ext cx="180702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14"/>
          <p:cNvSpPr txBox="1">
            <a:spLocks/>
          </p:cNvSpPr>
          <p:nvPr/>
        </p:nvSpPr>
        <p:spPr>
          <a:xfrm>
            <a:off x="941261" y="2982384"/>
            <a:ext cx="10020651" cy="810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речення з твору «Квітка сонця». </a:t>
            </a:r>
            <a:r>
              <a:rPr lang="uk-UA" sz="2400" b="1" dirty="0">
                <a:solidFill>
                  <a:srgbClr val="0070C0"/>
                </a:solidFill>
              </a:rPr>
              <a:t>Одне </a:t>
            </a:r>
            <a:r>
              <a:rPr lang="uk-UA" sz="2400" b="1" dirty="0" smtClean="0">
                <a:solidFill>
                  <a:srgbClr val="0070C0"/>
                </a:solidFill>
              </a:rPr>
              <a:t>з цих речень </a:t>
            </a:r>
            <a:r>
              <a:rPr lang="uk-UA" sz="2400" b="1" dirty="0" err="1">
                <a:solidFill>
                  <a:srgbClr val="0070C0"/>
                </a:solidFill>
              </a:rPr>
              <a:t>запиши</a:t>
            </a:r>
            <a:r>
              <a:rPr lang="uk-UA" sz="2400" b="1" dirty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Знайди </a:t>
            </a:r>
            <a:r>
              <a:rPr lang="uk-UA" sz="2400" b="1" dirty="0">
                <a:solidFill>
                  <a:srgbClr val="0070C0"/>
                </a:solidFill>
              </a:rPr>
              <a:t>слова, використані в переносному значенні</a:t>
            </a:r>
            <a:r>
              <a:rPr lang="uk-UA" sz="2400" b="1" dirty="0" smtClean="0">
                <a:solidFill>
                  <a:srgbClr val="0070C0"/>
                </a:solidFill>
              </a:rPr>
              <a:t>.</a:t>
            </a:r>
            <a:r>
              <a:rPr lang="uk-UA" sz="2400" b="1" dirty="0">
                <a:solidFill>
                  <a:srgbClr val="0070C0"/>
                </a:solidFill>
              </a:rPr>
              <a:t> Підкресли їх. 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382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7" grpId="0" animBg="1"/>
      <p:bldP spid="18" grpId="0" animBg="1"/>
      <p:bldP spid="2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47591" y="1926708"/>
            <a:ext cx="893355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cs typeface="Arial" pitchFamily="34" charset="0"/>
              </a:rPr>
              <a:t> Соняшник повертає за Сонцем свою золоту голівку.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726171" y="522514"/>
            <a:ext cx="10491106" cy="72934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Згадай, що таке багатозначне слово.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4"/>
          <p:cNvSpPr txBox="1">
            <a:spLocks/>
          </p:cNvSpPr>
          <p:nvPr/>
        </p:nvSpPr>
        <p:spPr bwMode="auto">
          <a:xfrm>
            <a:off x="747591" y="1346001"/>
            <a:ext cx="8900311" cy="4916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Поміркуй, яке зі слів в реченні багатозначне. Доведи свою думку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3618" y="2514518"/>
            <a:ext cx="1182491" cy="148007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518" y="2528705"/>
            <a:ext cx="1746613" cy="149820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4818" y="2510835"/>
            <a:ext cx="2005150" cy="140826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6170" y="2510835"/>
            <a:ext cx="1455093" cy="149820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80887" y="2331788"/>
            <a:ext cx="978379" cy="165312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69218" y="2486705"/>
            <a:ext cx="1145688" cy="149820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363" y="2528705"/>
            <a:ext cx="1974156" cy="149209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255962" y="4201886"/>
            <a:ext cx="710483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uk-UA" sz="2800" b="1" u="sng" dirty="0" smtClean="0">
                <a:solidFill>
                  <a:schemeClr val="bg1"/>
                </a:solidFill>
                <a:cs typeface="Arial" pitchFamily="34" charset="0"/>
              </a:rPr>
              <a:t>Голівка соняшника, голівка часнику, </a:t>
            </a:r>
          </a:p>
          <a:p>
            <a:r>
              <a:rPr lang="uk-UA" sz="2800" b="1" u="sng" dirty="0" smtClean="0">
                <a:solidFill>
                  <a:schemeClr val="bg1"/>
                </a:solidFill>
                <a:cs typeface="Arial" pitchFamily="34" charset="0"/>
              </a:rPr>
              <a:t>голівка дитини, </a:t>
            </a:r>
            <a:r>
              <a:rPr lang="uk-UA" sz="2800" b="1" dirty="0" smtClean="0">
                <a:solidFill>
                  <a:schemeClr val="bg1"/>
                </a:solidFill>
                <a:cs typeface="Arial" pitchFamily="34" charset="0"/>
              </a:rPr>
              <a:t>голівка булавки, </a:t>
            </a:r>
          </a:p>
          <a:p>
            <a:r>
              <a:rPr lang="uk-UA" sz="2800" b="1" dirty="0" smtClean="0">
                <a:solidFill>
                  <a:schemeClr val="bg1"/>
                </a:solidFill>
                <a:cs typeface="Arial" pitchFamily="34" charset="0"/>
              </a:rPr>
              <a:t>голівка сиру, голівка муфти, голівка стегна. 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Заголовок 14"/>
          <p:cNvSpPr txBox="1">
            <a:spLocks/>
          </p:cNvSpPr>
          <p:nvPr/>
        </p:nvSpPr>
        <p:spPr bwMode="auto">
          <a:xfrm>
            <a:off x="747591" y="4201886"/>
            <a:ext cx="3247466" cy="14875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Прочитай сполучення слів. 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Запиши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підкреслені словосполучення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086327" y="2363135"/>
            <a:ext cx="11774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306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5287" y="1495667"/>
            <a:ext cx="3543946" cy="236558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1052390" y="2735222"/>
            <a:ext cx="6404324" cy="10338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На </a:t>
            </a:r>
            <a:r>
              <a:rPr kumimoji="0" lang="uk-UA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високому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стеблі – </a:t>
            </a:r>
            <a:r>
              <a:rPr kumimoji="0" lang="uk-UA" sz="2800" b="1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велика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квітка із золотистими пелюстками.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52391" y="646598"/>
            <a:ext cx="10107697" cy="74677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/>
            <a:r>
              <a:rPr lang="uk-UA" sz="4000" b="1" dirty="0" smtClean="0">
                <a:solidFill>
                  <a:schemeClr val="bg1"/>
                </a:solidFill>
              </a:rPr>
              <a:t>Протилежні за значенням слова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1052389" y="3784575"/>
            <a:ext cx="6404325" cy="9831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На </a:t>
            </a:r>
            <a:r>
              <a:rPr kumimoji="0" lang="uk-UA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низькому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стеблі – </a:t>
            </a:r>
            <a:r>
              <a:rPr kumimoji="0" lang="uk-UA" sz="2800" b="1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маленька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квітка із золотистими пелюстками.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050" name="Picture 2" descr="D:\Картинки до тестів\Рослини\Кульбаб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353" y="3935763"/>
            <a:ext cx="2947814" cy="20866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4"/>
          <p:cNvSpPr txBox="1">
            <a:spLocks/>
          </p:cNvSpPr>
          <p:nvPr/>
        </p:nvSpPr>
        <p:spPr bwMode="auto">
          <a:xfrm>
            <a:off x="1052391" y="1495667"/>
            <a:ext cx="6404323" cy="11974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Прочитай речення.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Добери протилежні за значенням слова </a:t>
            </a:r>
            <a:r>
              <a:rPr lang="uk-UA" sz="2400" b="1" dirty="0" smtClean="0">
                <a:solidFill>
                  <a:srgbClr val="0070C0"/>
                </a:solidFill>
              </a:rPr>
              <a:t>до </a:t>
            </a:r>
            <a:r>
              <a:rPr lang="uk-UA" sz="2400" b="1" dirty="0">
                <a:solidFill>
                  <a:srgbClr val="0070C0"/>
                </a:solidFill>
              </a:rPr>
              <a:t>підкреслених </a:t>
            </a:r>
            <a:r>
              <a:rPr lang="uk-UA" sz="2400" b="1" dirty="0" smtClean="0">
                <a:solidFill>
                  <a:srgbClr val="0070C0"/>
                </a:solidFill>
              </a:rPr>
              <a:t>слів.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 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Запиши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пари антонімів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1052391" y="4778393"/>
            <a:ext cx="6404323" cy="64269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Високий – </a:t>
            </a:r>
            <a:r>
              <a:rPr kumimoji="0" lang="uk-UA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низький, велика</a:t>
            </a:r>
            <a:r>
              <a:rPr kumimoji="0" lang="uk-UA" sz="2800" b="1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– маленька.</a:t>
            </a:r>
            <a:endParaRPr kumimoji="0" lang="ru-RU" sz="28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94576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0343" y="582500"/>
            <a:ext cx="9851572" cy="77821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Близькі за значенням слова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8361" y="3229620"/>
            <a:ext cx="64726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Ось </a:t>
            </a:r>
            <a:r>
              <a:rPr lang="ru-RU" sz="3200" b="1" dirty="0" err="1" smtClean="0">
                <a:solidFill>
                  <a:schemeClr val="bg1"/>
                </a:solidFill>
              </a:rPr>
              <a:t>сонце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вже</a:t>
            </a:r>
            <a:r>
              <a:rPr lang="ru-RU" sz="3200" b="1" dirty="0" smtClean="0">
                <a:solidFill>
                  <a:schemeClr val="bg1"/>
                </a:solidFill>
              </a:rPr>
              <a:t>  _________ за </a:t>
            </a:r>
            <a:r>
              <a:rPr lang="ru-RU" sz="3200" b="1" dirty="0" err="1" smtClean="0">
                <a:solidFill>
                  <a:schemeClr val="bg1"/>
                </a:solidFill>
              </a:rPr>
              <a:t>обрій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8361" y="4121708"/>
            <a:ext cx="17849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заходить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61102" y="4127332"/>
            <a:ext cx="107753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сідає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93047" y="4886182"/>
            <a:ext cx="23088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опускається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2091" y="4886183"/>
            <a:ext cx="19137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ховається</a:t>
            </a:r>
            <a:endParaRPr lang="ru-RU" sz="3200" dirty="0"/>
          </a:p>
        </p:txBody>
      </p:sp>
      <p:pic>
        <p:nvPicPr>
          <p:cNvPr id="5122" name="Picture 2" descr="https://encrypted-tbn0.gstatic.com/images?q=tbn:ANd9GcT0URVTHIUmXExhAbhCUfSMhKwISjnlTw2wtA&amp;usqp=C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686" y="2989584"/>
            <a:ext cx="3259626" cy="32596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9517954" y="4121708"/>
            <a:ext cx="11015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встає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05820" y="4121707"/>
            <a:ext cx="15813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сходить</a:t>
            </a:r>
            <a:endParaRPr lang="ru-RU" sz="3200" dirty="0"/>
          </a:p>
        </p:txBody>
      </p:sp>
      <p:sp>
        <p:nvSpPr>
          <p:cNvPr id="11" name="Заголовок 14"/>
          <p:cNvSpPr txBox="1">
            <a:spLocks/>
          </p:cNvSpPr>
          <p:nvPr/>
        </p:nvSpPr>
        <p:spPr bwMode="auto">
          <a:xfrm>
            <a:off x="1077686" y="1408318"/>
            <a:ext cx="9873344" cy="14807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0070C0"/>
                </a:solidFill>
              </a:rPr>
              <a:t>Згадай, навіщо в мові використовують синоніми – близькі за </a:t>
            </a:r>
            <a:r>
              <a:rPr lang="uk-UA" sz="2400" b="1" dirty="0" smtClean="0">
                <a:solidFill>
                  <a:srgbClr val="0070C0"/>
                </a:solidFill>
              </a:rPr>
              <a:t>значенням слова.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Прочитай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слова в довідці.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</a:rPr>
              <a:t>Які з них близькі за значенням? </a:t>
            </a:r>
            <a:r>
              <a:rPr lang="uk-UA" sz="2400" b="1" dirty="0">
                <a:solidFill>
                  <a:srgbClr val="0070C0"/>
                </a:solidFill>
              </a:rPr>
              <a:t>Прочитай речення з твору «Квітка сонця». </a:t>
            </a:r>
            <a:r>
              <a:rPr lang="uk-UA" sz="2400" b="1" dirty="0" smtClean="0">
                <a:solidFill>
                  <a:srgbClr val="0070C0"/>
                </a:solidFill>
              </a:rPr>
              <a:t>Добери </a:t>
            </a:r>
            <a:r>
              <a:rPr lang="uk-UA" sz="2400" b="1" dirty="0" smtClean="0">
                <a:solidFill>
                  <a:srgbClr val="0070C0"/>
                </a:solidFill>
              </a:rPr>
              <a:t>з довідки </a:t>
            </a:r>
            <a:r>
              <a:rPr lang="uk-UA" sz="2400" b="1" dirty="0">
                <a:solidFill>
                  <a:srgbClr val="0070C0"/>
                </a:solidFill>
              </a:rPr>
              <a:t>і встав </a:t>
            </a:r>
            <a:r>
              <a:rPr lang="uk-UA" sz="2400" b="1" dirty="0" smtClean="0">
                <a:solidFill>
                  <a:srgbClr val="0070C0"/>
                </a:solidFill>
              </a:rPr>
              <a:t>відповідне слово.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Запиши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речення.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9926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207E-6 3.81503E-6 L 0.00247 0.3357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6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48E-6 -2.19653E-6 L 1.30548E-6 0.21411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22891 -0.1298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  <p:bldP spid="9" grpId="1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16865</TotalTime>
  <Words>519</Words>
  <Application>Microsoft Office PowerPoint</Application>
  <PresentationFormat>Произвольный</PresentationFormat>
  <Paragraphs>97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Налаштування на урок. Аутотренінг</vt:lpstr>
      <vt:lpstr>Презентация PowerPoint</vt:lpstr>
      <vt:lpstr>Презентация PowerPoint</vt:lpstr>
      <vt:lpstr>Презентация PowerPoint</vt:lpstr>
      <vt:lpstr>Переносне значення слів</vt:lpstr>
      <vt:lpstr>Згадай, що таке багатозначне слово. </vt:lpstr>
      <vt:lpstr>Протилежні за значенням слова </vt:lpstr>
      <vt:lpstr>Близькі за значенням слова</vt:lpstr>
      <vt:lpstr>Порівняння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1073</cp:revision>
  <dcterms:created xsi:type="dcterms:W3CDTF">2018-01-05T16:38:53Z</dcterms:created>
  <dcterms:modified xsi:type="dcterms:W3CDTF">2024-11-22T16:25:50Z</dcterms:modified>
</cp:coreProperties>
</file>