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662" r:id="rId3"/>
    <p:sldId id="663" r:id="rId4"/>
    <p:sldId id="631" r:id="rId5"/>
    <p:sldId id="538" r:id="rId6"/>
    <p:sldId id="528" r:id="rId7"/>
    <p:sldId id="655" r:id="rId8"/>
    <p:sldId id="666" r:id="rId9"/>
    <p:sldId id="608" r:id="rId10"/>
    <p:sldId id="665" r:id="rId11"/>
    <p:sldId id="657" r:id="rId12"/>
    <p:sldId id="6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62"/>
            <p14:sldId id="663"/>
            <p14:sldId id="631"/>
            <p14:sldId id="538"/>
            <p14:sldId id="528"/>
            <p14:sldId id="655"/>
            <p14:sldId id="666"/>
            <p14:sldId id="608"/>
          </p14:sldIdLst>
        </p14:section>
        <p14:section name="Раздел без заголовка" id="{AC9334F8-F988-4E78-9E68-3A8F16322EC6}">
          <p14:sldIdLst>
            <p14:sldId id="665"/>
            <p14:sldId id="657"/>
            <p14:sldId id="6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F8"/>
    <a:srgbClr val="2F3242"/>
    <a:srgbClr val="9E0000"/>
    <a:srgbClr val="0D0D0D"/>
    <a:srgbClr val="FFFF00"/>
    <a:srgbClr val="C6109F"/>
    <a:srgbClr val="00B050"/>
    <a:srgbClr val="295FFF"/>
    <a:srgbClr val="FF313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8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Віднімання </a:t>
          </a:r>
          <a:r>
            <a:rPr lang="uk-UA" sz="3200" b="1" dirty="0" err="1" smtClean="0">
              <a:solidFill>
                <a:schemeClr val="bg1"/>
              </a:solidFill>
            </a:rPr>
            <a:t>двоцифро-вих</a:t>
          </a:r>
          <a:r>
            <a:rPr lang="uk-UA" sz="3200" b="1" dirty="0" smtClean="0">
              <a:solidFill>
                <a:schemeClr val="bg1"/>
              </a:solidFill>
            </a:rPr>
            <a:t> чисел виду 65-20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Складання і </a:t>
          </a:r>
          <a:r>
            <a:rPr lang="uk-UA" b="1" dirty="0" err="1" smtClean="0"/>
            <a:t>розв’язува-ння</a:t>
          </a:r>
          <a:r>
            <a:rPr lang="uk-UA" b="1" dirty="0" smtClean="0"/>
            <a:t> задач </a:t>
          </a:r>
          <a:endParaRPr lang="ru-RU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Обчислення виразів 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X="76236" custLinFactNeighborX="100000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83860" custLinFactX="100000" custLinFactNeighborX="118696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X="-162775" custLinFactNeighborX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4D9906-BAE4-4E85-A72C-91BAAC50DBA9}" type="presOf" srcId="{6EE47331-2253-406E-9CB5-953C9128E5FC}" destId="{783C5BBC-E083-4F12-B4A9-616A8F9530EC}" srcOrd="0" destOrd="0" presId="urn:microsoft.com/office/officeart/2005/8/layout/hList6"/>
    <dgm:cxn modelId="{B6AF60D9-E022-4B97-B28B-7AD1959A3F1B}" type="presOf" srcId="{864805AA-88F6-4A3C-93F4-4B09AB422F89}" destId="{74B25163-4895-40AC-9024-595BFDBFC9D3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B95126A7-655A-4CDA-8EB6-0F31F4C9B632}" type="presOf" srcId="{289AA968-9F58-4A6E-B11C-582CA574AD65}" destId="{6408D3F1-0C0E-4F5D-B5D5-053E6D4B4C50}" srcOrd="0" destOrd="0" presId="urn:microsoft.com/office/officeart/2005/8/layout/hList6"/>
    <dgm:cxn modelId="{F703E38D-A7CC-4A96-9088-0E00A56D8A2C}" type="presOf" srcId="{17FCBCD0-5166-44EF-A995-697AB50FC98B}" destId="{8C93B566-6306-40C5-A3D5-B84E788E517B}" srcOrd="0" destOrd="0" presId="urn:microsoft.com/office/officeart/2005/8/layout/hList6"/>
    <dgm:cxn modelId="{A8EB5FE5-3235-4D37-8143-8025815C1A39}" type="presOf" srcId="{7BC2FB55-276F-4C1D-BFBB-3A50DD827BBF}" destId="{3DA009A1-1AA7-499A-8D2D-0D4140462CC8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5EF840B7-C92A-4345-96AC-23368735A172}" type="presParOf" srcId="{6408D3F1-0C0E-4F5D-B5D5-053E6D4B4C50}" destId="{783C5BBC-E083-4F12-B4A9-616A8F9530EC}" srcOrd="0" destOrd="0" presId="urn:microsoft.com/office/officeart/2005/8/layout/hList6"/>
    <dgm:cxn modelId="{15C6B4AC-C073-4A48-834E-0AB64A51B9D6}" type="presParOf" srcId="{6408D3F1-0C0E-4F5D-B5D5-053E6D4B4C50}" destId="{903EF99B-E600-4B60-96C8-658D7EF2F880}" srcOrd="1" destOrd="0" presId="urn:microsoft.com/office/officeart/2005/8/layout/hList6"/>
    <dgm:cxn modelId="{57747DD4-EDB0-4180-BEB0-CB67427449F3}" type="presParOf" srcId="{6408D3F1-0C0E-4F5D-B5D5-053E6D4B4C50}" destId="{8C93B566-6306-40C5-A3D5-B84E788E517B}" srcOrd="2" destOrd="0" presId="urn:microsoft.com/office/officeart/2005/8/layout/hList6"/>
    <dgm:cxn modelId="{0B0C7D2C-10D0-492A-8C89-A94BEA9442F3}" type="presParOf" srcId="{6408D3F1-0C0E-4F5D-B5D5-053E6D4B4C50}" destId="{B4E8D5E2-E5AE-41CC-80D3-5A0016AFADCC}" srcOrd="3" destOrd="0" presId="urn:microsoft.com/office/officeart/2005/8/layout/hList6"/>
    <dgm:cxn modelId="{2B8A0F4E-3A97-454D-9717-751641D43AB5}" type="presParOf" srcId="{6408D3F1-0C0E-4F5D-B5D5-053E6D4B4C50}" destId="{3DA009A1-1AA7-499A-8D2D-0D4140462CC8}" srcOrd="4" destOrd="0" presId="urn:microsoft.com/office/officeart/2005/8/layout/hList6"/>
    <dgm:cxn modelId="{33535652-93B8-4C7B-BC4C-30E1C32095B7}" type="presParOf" srcId="{6408D3F1-0C0E-4F5D-B5D5-053E6D4B4C50}" destId="{4CC5E85A-39A8-420E-9465-894FAB3CD337}" srcOrd="5" destOrd="0" presId="urn:microsoft.com/office/officeart/2005/8/layout/hList6"/>
    <dgm:cxn modelId="{458818DC-FB24-4B53-AA96-C8B79B132158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37739" y="1038594"/>
          <a:ext cx="4272497" cy="219530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855" y="854499"/>
        <a:ext cx="219530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4352329" y="856455"/>
          <a:ext cx="4272497" cy="255958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</a:t>
          </a:r>
          <a:endParaRPr lang="ru-RU" sz="3200" kern="1200" dirty="0"/>
        </a:p>
      </dsp:txBody>
      <dsp:txXfrm rot="5400000">
        <a:off x="5208784" y="854499"/>
        <a:ext cx="2559586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7264731" y="751715"/>
          <a:ext cx="4272497" cy="276906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Складання і </a:t>
          </a: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endParaRPr lang="ru-RU" sz="3200" b="1" kern="1200" dirty="0"/>
        </a:p>
      </dsp:txBody>
      <dsp:txXfrm rot="5400000">
        <a:off x="8016447" y="854498"/>
        <a:ext cx="2769065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519815" y="877802"/>
          <a:ext cx="4272497" cy="2516891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Віднімання </a:t>
          </a:r>
          <a:r>
            <a:rPr lang="uk-UA" sz="3200" b="1" kern="1200" dirty="0" err="1" smtClean="0">
              <a:solidFill>
                <a:schemeClr val="bg1"/>
              </a:solidFill>
            </a:rPr>
            <a:t>двоцифро-вих</a:t>
          </a:r>
          <a:r>
            <a:rPr lang="uk-UA" sz="3200" b="1" kern="1200" dirty="0" smtClean="0">
              <a:solidFill>
                <a:schemeClr val="bg1"/>
              </a:solidFill>
            </a:rPr>
            <a:t> чисел виду 65-20</a:t>
          </a:r>
        </a:p>
      </dsp:txBody>
      <dsp:txXfrm rot="5400000">
        <a:off x="2397618" y="854498"/>
        <a:ext cx="251689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2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0639" y="4307362"/>
            <a:ext cx="9319132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Віднімання двоцифрових чисел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виду 65-20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funny exercise book cartoon">
            <a:extLst>
              <a:ext uri="{FF2B5EF4-FFF2-40B4-BE49-F238E27FC236}">
                <a16:creationId xmlns:a16="http://schemas.microsoft.com/office/drawing/2014/main" xmlns="" id="{E5B10858-8C89-43BB-AC36-9F0E53FBC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" b="5083"/>
          <a:stretch/>
        </p:blipFill>
        <p:spPr bwMode="auto">
          <a:xfrm>
            <a:off x="1381414" y="1282555"/>
            <a:ext cx="2504565" cy="2340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47267" y="1282555"/>
            <a:ext cx="344250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40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1017509" y="1192438"/>
            <a:ext cx="1867206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Обчисли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876299" y="3246348"/>
            <a:ext cx="4786687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3. Розглянь таблицю. Відгадай кличку кожного коня за його даними. </a:t>
            </a:r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її.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2 клас\3 Математика\1 Листопад\4 Дод і відн двоцифр без переходу через 10\№040 - Віднімання двоцифрових чисел виду 65 - 20\2024-11-11_151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7" y="1700970"/>
            <a:ext cx="5328863" cy="142994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4 Дод і відн двоцифр без переходу через 10\№040 - Віднімання двоцифрових чисел виду 65 - 20\2024-11-11_1514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3" r="733" b="30019"/>
          <a:stretch/>
        </p:blipFill>
        <p:spPr bwMode="auto">
          <a:xfrm>
            <a:off x="6259050" y="2203563"/>
            <a:ext cx="5209385" cy="393598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6" y="4061332"/>
            <a:ext cx="5295903" cy="201944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5657" y="636044"/>
            <a:ext cx="10134600" cy="10458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Скільки малих кубиків потрібно покласти, щоб утворився куб?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7E16B20-4108-4DF8-AC40-11BFD60AB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9" t="14327" r="18925" b="14860"/>
          <a:stretch/>
        </p:blipFill>
        <p:spPr>
          <a:xfrm>
            <a:off x="2354914" y="1965944"/>
            <a:ext cx="2988000" cy="3564000"/>
          </a:xfrm>
          <a:prstGeom prst="rect">
            <a:avLst/>
          </a:prstGeom>
        </p:spPr>
      </p:pic>
      <p:pic>
        <p:nvPicPr>
          <p:cNvPr id="3074" name="Picture 2" descr="D:\2 клас\3 Математика\1 Листопад\4 Дод і відн двоцифр без переходу через 10\№040 - Віднімання двоцифрових чисел виду 65 - 20\2024-11-12_220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14" y="1965944"/>
            <a:ext cx="2439969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5100" y="487045"/>
            <a:ext cx="9268262" cy="6668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" y="4164175"/>
            <a:ext cx="2691154" cy="195811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33" y="4201693"/>
            <a:ext cx="2521830" cy="194823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C4EE4BE1-144E-4946-B413-D677E72D2D9F}"/>
              </a:ext>
            </a:extLst>
          </p:cNvPr>
          <p:cNvSpPr/>
          <p:nvPr/>
        </p:nvSpPr>
        <p:spPr>
          <a:xfrm>
            <a:off x="3275684" y="1383041"/>
            <a:ext cx="5587093" cy="200906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Яке завдання на </a:t>
            </a:r>
            <a:r>
              <a:rPr lang="uk-UA" sz="28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800" b="1" dirty="0" smtClean="0">
                <a:solidFill>
                  <a:srgbClr val="7030A0"/>
                </a:solidFill>
              </a:rPr>
              <a:t> було виконувати легко? Важко?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Назви фігуру, яка відображає твій настрій в кінці уроку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3" y="4192463"/>
            <a:ext cx="2707821" cy="19463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Овал з ніжкам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71" y="3900038"/>
            <a:ext cx="1792777" cy="22388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Трапеція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4612" r="6401" b="901"/>
          <a:stretch/>
        </p:blipFill>
        <p:spPr bwMode="auto">
          <a:xfrm>
            <a:off x="1426029" y="1399088"/>
            <a:ext cx="1650998" cy="236882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327" y="1497141"/>
            <a:ext cx="1467968" cy="198517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6029" y="552359"/>
            <a:ext cx="9268262" cy="65595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C4EE4BE1-144E-4946-B413-D677E72D2D9F}"/>
              </a:ext>
            </a:extLst>
          </p:cNvPr>
          <p:cNvSpPr/>
          <p:nvPr/>
        </p:nvSpPr>
        <p:spPr>
          <a:xfrm>
            <a:off x="4802398" y="1494769"/>
            <a:ext cx="5587093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Цифри я і числа вчу,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Додаю сам, віднімаю...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Все на світі порахую-</a:t>
            </a:r>
            <a:r>
              <a:rPr lang="uk-UA" sz="3200" b="1" dirty="0" err="1">
                <a:solidFill>
                  <a:schemeClr val="bg1"/>
                </a:solidFill>
              </a:rPr>
              <a:t>полічу</a:t>
            </a:r>
            <a:r>
              <a:rPr lang="uk-UA" sz="3200" b="1" dirty="0">
                <a:solidFill>
                  <a:schemeClr val="bg1"/>
                </a:solidFill>
              </a:rPr>
              <a:t>...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Добре математику я знаю!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B4ACE6-1A04-4704-B73A-CC786E83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0" y="1494769"/>
            <a:ext cx="2758848" cy="289795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D:\Картинки до тестів\Емоції Геметричні\Прямокут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2" y="4180742"/>
            <a:ext cx="2691154" cy="195811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Ромб з ніжкам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33" y="4201693"/>
            <a:ext cx="2521830" cy="194823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C4EE4BE1-144E-4946-B413-D677E72D2D9F}"/>
              </a:ext>
            </a:extLst>
          </p:cNvPr>
          <p:cNvSpPr/>
          <p:nvPr/>
        </p:nvSpPr>
        <p:spPr>
          <a:xfrm>
            <a:off x="3548742" y="1942415"/>
            <a:ext cx="5587093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Назви фігуру, яка відображає твій настрій на початку уроку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D:\Картинки до тестів\Емоції Геметричні\Кру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3" y="4192463"/>
            <a:ext cx="2707821" cy="194639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Овал з ніжкам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102" y="3900038"/>
            <a:ext cx="1792777" cy="22388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Трапеція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4612" r="6401" b="901"/>
          <a:stretch/>
        </p:blipFill>
        <p:spPr bwMode="auto">
          <a:xfrm>
            <a:off x="1411513" y="1349992"/>
            <a:ext cx="1814285" cy="26031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36" y="1413622"/>
            <a:ext cx="1663351" cy="224940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1108895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1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8D6B59D-E1E0-4B19-ADF7-18E300145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95" y="4056247"/>
            <a:ext cx="2529061" cy="2656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D34F567-E65A-4425-A11D-1DDFA6ACAF92}"/>
              </a:ext>
            </a:extLst>
          </p:cNvPr>
          <p:cNvSpPr txBox="1"/>
          <p:nvPr/>
        </p:nvSpPr>
        <p:spPr>
          <a:xfrm>
            <a:off x="730818" y="1705725"/>
            <a:ext cx="261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B050"/>
                </a:solidFill>
              </a:rPr>
              <a:t>12+8=20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20720"/>
            <a:ext cx="10374085" cy="7746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Допоможи їжачкові зробити запаси грибочків на зиму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EC5FA-26BC-4897-9A29-74C5FAD01503}"/>
              </a:ext>
            </a:extLst>
          </p:cNvPr>
          <p:cNvSpPr txBox="1"/>
          <p:nvPr/>
        </p:nvSpPr>
        <p:spPr>
          <a:xfrm>
            <a:off x="578418" y="3499053"/>
            <a:ext cx="261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B050"/>
                </a:solidFill>
              </a:rPr>
              <a:t>74+6=80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1434C7-61D9-4855-8B18-5C820C88C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66" y="1377900"/>
            <a:ext cx="1071830" cy="11258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2B425E-CF58-467A-B2BF-CA33C884E242}"/>
              </a:ext>
            </a:extLst>
          </p:cNvPr>
          <p:cNvSpPr txBox="1"/>
          <p:nvPr/>
        </p:nvSpPr>
        <p:spPr>
          <a:xfrm>
            <a:off x="573220" y="2543344"/>
            <a:ext cx="2782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B050"/>
                </a:solidFill>
              </a:rPr>
              <a:t>12+80=92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80301F-4A3D-4864-AE1C-E1F4AA3F9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66" y="2303128"/>
            <a:ext cx="1071830" cy="11258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9C1B60-FEFA-45FD-8023-196F704726D7}"/>
              </a:ext>
            </a:extLst>
          </p:cNvPr>
          <p:cNvSpPr txBox="1"/>
          <p:nvPr/>
        </p:nvSpPr>
        <p:spPr>
          <a:xfrm>
            <a:off x="556590" y="4406101"/>
            <a:ext cx="261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B050"/>
                </a:solidFill>
              </a:rPr>
              <a:t>74-60=14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BC5E4E9-2D00-4723-AE53-D88E63AD3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602" y="3374341"/>
            <a:ext cx="1071830" cy="11258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7A29052-286D-455A-9FF5-6D9284D2E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735" y="4363380"/>
            <a:ext cx="1071830" cy="11258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D9F5EDE-29C5-4529-937C-E458F42DDDFD}"/>
              </a:ext>
            </a:extLst>
          </p:cNvPr>
          <p:cNvSpPr txBox="1"/>
          <p:nvPr/>
        </p:nvSpPr>
        <p:spPr>
          <a:xfrm>
            <a:off x="578418" y="5240100"/>
            <a:ext cx="261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B050"/>
                </a:solidFill>
              </a:rPr>
              <a:t>38-7=31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127DACE-8640-4BD2-864C-7EFE5A4B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29" y="5390249"/>
            <a:ext cx="1071830" cy="11258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1E59D0-20B8-40B1-A077-1579FE1DEB94}"/>
              </a:ext>
            </a:extLst>
          </p:cNvPr>
          <p:cNvSpPr txBox="1"/>
          <p:nvPr/>
        </p:nvSpPr>
        <p:spPr>
          <a:xfrm>
            <a:off x="4207255" y="1661521"/>
            <a:ext cx="291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B050"/>
                </a:solidFill>
              </a:rPr>
              <a:t>42+30=72</a:t>
            </a:r>
            <a:endParaRPr lang="uk-UA" sz="48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8600499-1027-417B-8BD1-27C35C76239C}"/>
              </a:ext>
            </a:extLst>
          </p:cNvPr>
          <p:cNvSpPr txBox="1"/>
          <p:nvPr/>
        </p:nvSpPr>
        <p:spPr>
          <a:xfrm>
            <a:off x="4207254" y="2546345"/>
            <a:ext cx="291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B050"/>
                </a:solidFill>
              </a:rPr>
              <a:t>17+50=67</a:t>
            </a:r>
            <a:endParaRPr lang="uk-UA" sz="4800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81C8C4-05BC-4C2C-BC35-89DC7D59D912}"/>
              </a:ext>
            </a:extLst>
          </p:cNvPr>
          <p:cNvSpPr txBox="1"/>
          <p:nvPr/>
        </p:nvSpPr>
        <p:spPr>
          <a:xfrm>
            <a:off x="4207254" y="3431169"/>
            <a:ext cx="291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B050"/>
                </a:solidFill>
              </a:rPr>
              <a:t>17-5= 12</a:t>
            </a:r>
            <a:endParaRPr lang="uk-UA" sz="4800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C9AA21B-E5A2-4F2F-A74F-CEE53E64F167}"/>
              </a:ext>
            </a:extLst>
          </p:cNvPr>
          <p:cNvSpPr txBox="1"/>
          <p:nvPr/>
        </p:nvSpPr>
        <p:spPr>
          <a:xfrm>
            <a:off x="4304144" y="4274036"/>
            <a:ext cx="291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B050"/>
                </a:solidFill>
              </a:rPr>
              <a:t>42-2= </a:t>
            </a:r>
            <a:r>
              <a:rPr lang="uk-UA" sz="4800" dirty="0">
                <a:solidFill>
                  <a:srgbClr val="00B050"/>
                </a:solidFill>
              </a:rPr>
              <a:t>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7E525E-04C4-428B-B90E-7FE90BF51ACD}"/>
              </a:ext>
            </a:extLst>
          </p:cNvPr>
          <p:cNvSpPr txBox="1"/>
          <p:nvPr/>
        </p:nvSpPr>
        <p:spPr>
          <a:xfrm>
            <a:off x="4304143" y="5122188"/>
            <a:ext cx="291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00B050"/>
                </a:solidFill>
              </a:rPr>
              <a:t>59-30=29</a:t>
            </a:r>
            <a:endParaRPr lang="uk-UA" sz="4800" dirty="0">
              <a:solidFill>
                <a:srgbClr val="00B05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97C5363-87CA-4FCE-A950-3474C3839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077" y="1514083"/>
            <a:ext cx="1071830" cy="112587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E952A7E-44D6-4540-B972-4B10D12DA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622" y="2405528"/>
            <a:ext cx="1071830" cy="112587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8AA0C1D-FE14-4689-ADFA-AC0C3053D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198" y="3283731"/>
            <a:ext cx="1071830" cy="11258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B3205E3-FBD3-48CE-B89D-245FE11A3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198" y="4258663"/>
            <a:ext cx="1071830" cy="11258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A87865E-E5DF-4335-9C33-A7C89ABAE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442" y="5223070"/>
            <a:ext cx="1071830" cy="11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1319 L 0.1875 0.22569 C 0.22682 0.27963 0.28555 0.30903 0.34701 0.30903 C 0.41732 0.30903 0.47357 0.27963 0.51276 0.22569 L 0.70078 -0.013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9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24935 -4.07407E-6 C 0.36094 -4.07407E-6 0.4987 0.0132 0.4987 0.02408 L 0.4987 0.0483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21927 -4.07407E-6 C 0.31745 -4.07407E-6 0.4388 -0.00185 0.4388 -0.00347 L 0.4388 -0.0067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2237 -3.33333E-6 C 0.32396 -3.33333E-6 0.44779 0.00556 0.44779 0.00996 L 0.44779 0.0203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21068 1.48148E-6 C 0.30482 1.48148E-6 0.42148 0.00648 0.42148 0.01227 L 0.42148 0.02546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14258 -4.44444E-6 C 0.20625 -4.44444E-6 0.28528 -0.00925 0.28528 -0.01713 L 0.28528 -0.0351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0182 1.48148E-6 C 0.14726 1.48148E-6 0.20377 -0.02685 0.20377 -0.04931 L 0.20377 -0.10139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9336 2.59259E-6 C 0.27969 2.59259E-6 0.38711 -0.03611 0.38711 -0.06597 L 0.38711 -0.1356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13659 7.40741E-7 C 0.19766 7.40741E-7 0.27357 -0.04792 0.27357 -0.08796 L 0.27357 -0.18079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10651 4.07407E-6 C 0.15417 4.07407E-6 0.21342 0.00787 0.21342 0.01435 L 0.21342 0.0298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908388" y="548958"/>
            <a:ext cx="10249467" cy="6484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Усно знайди значення виразів і </a:t>
            </a:r>
            <a:r>
              <a:rPr lang="uk-UA" sz="3200" b="1" dirty="0" err="1">
                <a:solidFill>
                  <a:schemeClr val="bg1"/>
                </a:solidFill>
              </a:rPr>
              <a:t>запиши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результати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">
            <a:extLst>
              <a:ext uri="{FF2B5EF4-FFF2-40B4-BE49-F238E27FC236}">
                <a16:creationId xmlns:a16="http://schemas.microsoft.com/office/drawing/2014/main" xmlns="" id="{9018E6CD-49EE-4FC5-8097-74FCBE7232AE}"/>
              </a:ext>
            </a:extLst>
          </p:cNvPr>
          <p:cNvSpPr/>
          <p:nvPr/>
        </p:nvSpPr>
        <p:spPr>
          <a:xfrm>
            <a:off x="928095" y="1488560"/>
            <a:ext cx="2085182" cy="6317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67 – 7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7">
            <a:extLst>
              <a:ext uri="{FF2B5EF4-FFF2-40B4-BE49-F238E27FC236}">
                <a16:creationId xmlns:a16="http://schemas.microsoft.com/office/drawing/2014/main" xmlns="" id="{929830E0-78E1-499B-9AD3-D1D0F8573462}"/>
              </a:ext>
            </a:extLst>
          </p:cNvPr>
          <p:cNvSpPr/>
          <p:nvPr/>
        </p:nvSpPr>
        <p:spPr>
          <a:xfrm>
            <a:off x="908388" y="2344977"/>
            <a:ext cx="2085183" cy="6317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 + 32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8">
            <a:extLst>
              <a:ext uri="{FF2B5EF4-FFF2-40B4-BE49-F238E27FC236}">
                <a16:creationId xmlns:a16="http://schemas.microsoft.com/office/drawing/2014/main" xmlns="" id="{C074B525-13BF-4F90-B25E-063713FA5C6F}"/>
              </a:ext>
            </a:extLst>
          </p:cNvPr>
          <p:cNvSpPr/>
          <p:nvPr/>
        </p:nvSpPr>
        <p:spPr>
          <a:xfrm>
            <a:off x="928094" y="3194167"/>
            <a:ext cx="2085183" cy="6317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45 – 3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9">
            <a:extLst>
              <a:ext uri="{FF2B5EF4-FFF2-40B4-BE49-F238E27FC236}">
                <a16:creationId xmlns:a16="http://schemas.microsoft.com/office/drawing/2014/main" xmlns="" id="{156428CF-148E-41AD-8800-F8F49D6C492F}"/>
              </a:ext>
            </a:extLst>
          </p:cNvPr>
          <p:cNvSpPr/>
          <p:nvPr/>
        </p:nvSpPr>
        <p:spPr>
          <a:xfrm>
            <a:off x="958661" y="4082542"/>
            <a:ext cx="2085183" cy="6317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52 + 7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: округлені кути 10">
            <a:extLst>
              <a:ext uri="{FF2B5EF4-FFF2-40B4-BE49-F238E27FC236}">
                <a16:creationId xmlns:a16="http://schemas.microsoft.com/office/drawing/2014/main" xmlns="" id="{E0548464-B6E3-418C-BC13-F52BE18D2227}"/>
              </a:ext>
            </a:extLst>
          </p:cNvPr>
          <p:cNvSpPr/>
          <p:nvPr/>
        </p:nvSpPr>
        <p:spPr>
          <a:xfrm>
            <a:off x="958661" y="4962389"/>
            <a:ext cx="2085183" cy="6317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88 – 8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Прямокутник: округлені кути 1">
            <a:extLst>
              <a:ext uri="{FF2B5EF4-FFF2-40B4-BE49-F238E27FC236}">
                <a16:creationId xmlns:a16="http://schemas.microsoft.com/office/drawing/2014/main" xmlns="" id="{9CE20E31-6263-422F-9284-8E14E266FCDE}"/>
              </a:ext>
            </a:extLst>
          </p:cNvPr>
          <p:cNvSpPr/>
          <p:nvPr/>
        </p:nvSpPr>
        <p:spPr>
          <a:xfrm>
            <a:off x="4347820" y="1450491"/>
            <a:ext cx="2172724" cy="6317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40 + 32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: округлені кути 7">
            <a:extLst>
              <a:ext uri="{FF2B5EF4-FFF2-40B4-BE49-F238E27FC236}">
                <a16:creationId xmlns:a16="http://schemas.microsoft.com/office/drawing/2014/main" xmlns="" id="{0BF56170-3B8C-4DAE-90F6-8127F50E7842}"/>
              </a:ext>
            </a:extLst>
          </p:cNvPr>
          <p:cNvSpPr/>
          <p:nvPr/>
        </p:nvSpPr>
        <p:spPr>
          <a:xfrm>
            <a:off x="4347820" y="2306908"/>
            <a:ext cx="2172725" cy="6317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7 + 8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0" name="Прямокутник: округлені кути 8">
            <a:extLst>
              <a:ext uri="{FF2B5EF4-FFF2-40B4-BE49-F238E27FC236}">
                <a16:creationId xmlns:a16="http://schemas.microsoft.com/office/drawing/2014/main" xmlns="" id="{AB758406-7ADF-4CF1-93FF-2CBB4310F1ED}"/>
              </a:ext>
            </a:extLst>
          </p:cNvPr>
          <p:cNvSpPr/>
          <p:nvPr/>
        </p:nvSpPr>
        <p:spPr>
          <a:xfrm>
            <a:off x="4347819" y="3198485"/>
            <a:ext cx="2172725" cy="6317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78 – 7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1" name="Прямокутник: округлені кути 9">
            <a:extLst>
              <a:ext uri="{FF2B5EF4-FFF2-40B4-BE49-F238E27FC236}">
                <a16:creationId xmlns:a16="http://schemas.microsoft.com/office/drawing/2014/main" xmlns="" id="{0BDAC554-2619-497C-9D60-3B9E17C561A1}"/>
              </a:ext>
            </a:extLst>
          </p:cNvPr>
          <p:cNvSpPr/>
          <p:nvPr/>
        </p:nvSpPr>
        <p:spPr>
          <a:xfrm>
            <a:off x="4339144" y="4038811"/>
            <a:ext cx="2172725" cy="6317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100 – 90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Прямокутник: округлені кути 10">
            <a:extLst>
              <a:ext uri="{FF2B5EF4-FFF2-40B4-BE49-F238E27FC236}">
                <a16:creationId xmlns:a16="http://schemas.microsoft.com/office/drawing/2014/main" xmlns="" id="{0FC61F6C-2CD7-4DA7-BEC9-A7CDD6A6D7A6}"/>
              </a:ext>
            </a:extLst>
          </p:cNvPr>
          <p:cNvSpPr/>
          <p:nvPr/>
        </p:nvSpPr>
        <p:spPr>
          <a:xfrm>
            <a:off x="4347820" y="4876045"/>
            <a:ext cx="2172725" cy="6317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69 – 69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7903028" y="1358862"/>
            <a:ext cx="2939143" cy="6484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>
                <a:solidFill>
                  <a:srgbClr val="7030A0"/>
                </a:solidFill>
              </a:rPr>
              <a:t>знайдені числа в порядку </a:t>
            </a:r>
            <a:r>
              <a:rPr lang="uk-UA" sz="2000" b="1" dirty="0" smtClean="0">
                <a:solidFill>
                  <a:srgbClr val="7030A0"/>
                </a:solidFill>
              </a:rPr>
              <a:t>спадання</a:t>
            </a:r>
            <a:r>
              <a:rPr lang="uk-UA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3039457" y="1496726"/>
            <a:ext cx="722612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60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3039457" y="2353143"/>
            <a:ext cx="753179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36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3013277" y="3206741"/>
            <a:ext cx="753179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42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3035070" y="4085746"/>
            <a:ext cx="753179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59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3061227" y="4965708"/>
            <a:ext cx="753179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80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6535838" y="1443199"/>
            <a:ext cx="722612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72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6535838" y="2299616"/>
            <a:ext cx="753179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6535837" y="3191193"/>
            <a:ext cx="753179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71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6531451" y="4024229"/>
            <a:ext cx="753179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6535838" y="4876045"/>
            <a:ext cx="753179" cy="64633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7526438" y="2276451"/>
            <a:ext cx="648733" cy="584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80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8186056" y="2276450"/>
            <a:ext cx="648733" cy="584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72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8845674" y="2276449"/>
            <a:ext cx="648733" cy="584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71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9494407" y="2276448"/>
            <a:ext cx="648733" cy="584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60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10143140" y="2276451"/>
            <a:ext cx="648733" cy="584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59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7537323" y="2895211"/>
            <a:ext cx="648733" cy="584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42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8192528" y="2898805"/>
            <a:ext cx="648733" cy="584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36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8852147" y="2893491"/>
            <a:ext cx="648733" cy="584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9500880" y="2898804"/>
            <a:ext cx="648733" cy="584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10143139" y="2893491"/>
            <a:ext cx="648733" cy="5847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25" y="2065689"/>
            <a:ext cx="1470059" cy="204252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C1AE76F-7C6D-4ED1-9A19-491F905516C4}"/>
              </a:ext>
            </a:extLst>
          </p:cNvPr>
          <p:cNvGrpSpPr/>
          <p:nvPr/>
        </p:nvGrpSpPr>
        <p:grpSpPr>
          <a:xfrm>
            <a:off x="2791195" y="2026907"/>
            <a:ext cx="765360" cy="2072763"/>
            <a:chOff x="7284945" y="1192292"/>
            <a:chExt cx="765360" cy="2072763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F38C327C-1F53-4B3E-8BB4-2577D371E0CE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807AE6AF-8A9C-449A-A9B1-BC838735F7C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F4B88E2A-8696-4561-91C3-0834E4EF4D1C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3C3BA79D-A1B5-48D2-A989-73A9B68806E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E370A0A6-D098-41B3-AF09-E90446CDD94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0DA2D258-A167-44D7-B3C8-1FDE75E2203B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A9497518-A917-45A7-88E1-93DE38CF082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B32171BC-E9B2-4CCD-BFB2-668B0D8372BA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48A0EA00-E769-45BB-AD27-1B86ABAD9E99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EC788A17-9ADD-458B-8560-58F2E6AFA8B6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47E0BDE5-6ABB-49D3-AC9B-131FB3C82E55}"/>
              </a:ext>
            </a:extLst>
          </p:cNvPr>
          <p:cNvGrpSpPr/>
          <p:nvPr/>
        </p:nvGrpSpPr>
        <p:grpSpPr>
          <a:xfrm>
            <a:off x="3648163" y="2027308"/>
            <a:ext cx="765360" cy="2072763"/>
            <a:chOff x="7284945" y="1192292"/>
            <a:chExt cx="765360" cy="2072763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9C4BF33A-C52B-415B-A316-008A8C63CFD0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65D8FADB-4225-4F5E-92DD-3A084237CE81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3CDBB15E-ED51-4BDA-A1AB-43E6FCFF2F39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9B9B7F82-03EF-45FF-93F6-F3FA9DB19BE7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ECEE2BA-E81F-410C-BBBF-C6AF6F163BC6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1C4D507B-0216-40B9-B489-DA9CBBAB8BD1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969519DE-28C3-4F2A-ACE1-E2E79752C01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AF021834-E0E5-4978-B62C-FB3724FEB86F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3E1FA934-68E9-4189-BA3F-3ADFAC4D432D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CF3B5536-CB09-49DE-9A91-B32E8DDCA4B1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737F6DF-AA00-4469-B686-16A02C12F054}"/>
              </a:ext>
            </a:extLst>
          </p:cNvPr>
          <p:cNvSpPr/>
          <p:nvPr/>
        </p:nvSpPr>
        <p:spPr>
          <a:xfrm>
            <a:off x="6251591" y="362692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64013772-A68B-451B-891E-B48B37243AF4}"/>
              </a:ext>
            </a:extLst>
          </p:cNvPr>
          <p:cNvSpPr/>
          <p:nvPr/>
        </p:nvSpPr>
        <p:spPr>
          <a:xfrm>
            <a:off x="6634271" y="3626926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21D02AC-9938-453D-9507-B4EADBC7D49D}"/>
              </a:ext>
            </a:extLst>
          </p:cNvPr>
          <p:cNvSpPr/>
          <p:nvPr/>
        </p:nvSpPr>
        <p:spPr>
          <a:xfrm>
            <a:off x="6255058" y="277455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F2BC05B-852F-44B8-BD70-2C48B9C77334}"/>
              </a:ext>
            </a:extLst>
          </p:cNvPr>
          <p:cNvSpPr/>
          <p:nvPr/>
        </p:nvSpPr>
        <p:spPr>
          <a:xfrm>
            <a:off x="6255058" y="320598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891C8C9-331C-4178-B5E5-AFD3EB937B4E}"/>
              </a:ext>
            </a:extLst>
          </p:cNvPr>
          <p:cNvSpPr/>
          <p:nvPr/>
        </p:nvSpPr>
        <p:spPr>
          <a:xfrm>
            <a:off x="6637738" y="3205988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1844517" y="4580124"/>
            <a:ext cx="24020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65 - 20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3156242C-1C95-439E-955E-46B8E7AF2C2D}"/>
              </a:ext>
            </a:extLst>
          </p:cNvPr>
          <p:cNvGrpSpPr/>
          <p:nvPr/>
        </p:nvGrpSpPr>
        <p:grpSpPr>
          <a:xfrm>
            <a:off x="4470074" y="2021926"/>
            <a:ext cx="765360" cy="2072763"/>
            <a:chOff x="7284945" y="1192292"/>
            <a:chExt cx="765360" cy="2072763"/>
          </a:xfrm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6B943C3D-4C96-4D92-A488-6E6D758F7767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808EF34B-3396-41F1-A23E-8382CDF81BE4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xmlns="" id="{13D9CE1F-C28F-40EF-BA4C-38DB179F3916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xmlns="" id="{BEA85497-CA3E-44AB-9A29-85B891B6D128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xmlns="" id="{35E11535-54E4-4435-8EE3-75C53B37E770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xmlns="" id="{EFEC6947-F8B3-4DD7-AE0C-4B3131AB59B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71A1B860-B668-458D-A031-0B23D5462B04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1F3DC280-63DB-4B16-A1C1-44DB7F2AAF83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xmlns="" id="{D76997FA-C521-4425-B0D2-188F8D15CAB0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xmlns="" id="{7D1572C0-4581-4107-A0D5-4782B1302CB2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08729D4-D865-405D-8365-EB688F943699}"/>
              </a:ext>
            </a:extLst>
          </p:cNvPr>
          <p:cNvSpPr txBox="1"/>
          <p:nvPr/>
        </p:nvSpPr>
        <p:spPr>
          <a:xfrm>
            <a:off x="1589040" y="5522463"/>
            <a:ext cx="156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60 </a:t>
            </a:r>
            <a:r>
              <a:rPr lang="uk-UA" sz="3600" b="1" dirty="0" smtClean="0">
                <a:solidFill>
                  <a:srgbClr val="7030A0"/>
                </a:solidFill>
              </a:rPr>
              <a:t>   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2130100" y="5163991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xmlns="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2449724" y="5163991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4055207" y="4583513"/>
            <a:ext cx="30801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(</a:t>
            </a:r>
            <a:r>
              <a:rPr lang="uk-UA" sz="3600" b="1" dirty="0" smtClean="0">
                <a:solidFill>
                  <a:srgbClr val="7030A0"/>
                </a:solidFill>
              </a:rPr>
              <a:t>60 - 20) + 5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68496FF5-5360-454B-B321-67C294FA5116}"/>
              </a:ext>
            </a:extLst>
          </p:cNvPr>
          <p:cNvSpPr txBox="1"/>
          <p:nvPr/>
        </p:nvSpPr>
        <p:spPr>
          <a:xfrm>
            <a:off x="7135325" y="4583513"/>
            <a:ext cx="26288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40 + 5 = 45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xmlns="" id="{73B4D07E-E795-42C3-9E9D-A145AFF4E114}"/>
              </a:ext>
            </a:extLst>
          </p:cNvPr>
          <p:cNvSpPr/>
          <p:nvPr/>
        </p:nvSpPr>
        <p:spPr>
          <a:xfrm>
            <a:off x="9080083" y="1699865"/>
            <a:ext cx="2527520" cy="1228750"/>
          </a:xfrm>
          <a:prstGeom prst="wedgeEllipseCallout">
            <a:avLst>
              <a:gd name="adj1" fmla="val -77250"/>
              <a:gd name="adj2" fmla="val 5460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Я забираю 2 десятки</a:t>
            </a:r>
            <a:endParaRPr lang="uk-UA" sz="2800" dirty="0">
              <a:solidFill>
                <a:schemeClr val="bg1"/>
              </a:solidFill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F742551D-2DE5-47C3-9587-199E905C66CE}"/>
              </a:ext>
            </a:extLst>
          </p:cNvPr>
          <p:cNvGrpSpPr/>
          <p:nvPr/>
        </p:nvGrpSpPr>
        <p:grpSpPr>
          <a:xfrm>
            <a:off x="1934227" y="2026907"/>
            <a:ext cx="765360" cy="2072763"/>
            <a:chOff x="7284945" y="1192292"/>
            <a:chExt cx="765360" cy="2072763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BEB04996-2BE7-49BA-85A8-A2F529BF921D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F7844B93-4415-43A4-B68D-15193BD2EE38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DD57C4F0-5157-434B-8CFB-AEE9539DC0DF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C9BBD1F4-FDC8-4C68-B9E1-5F68B11FD87D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7E98C11C-8293-41FE-AD94-60002EE812CC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2F4B1F71-6404-4697-9E27-403A99F0382C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CAF9136E-BE98-4387-B700-D2956130DF1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2877E7DC-ADC9-420D-99AD-5964FE2A928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68B28539-97A0-4806-BDAD-2475BF957BB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4C09A186-DA5B-4948-8381-3260EB3CA93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B32BE6EE-8A40-45C1-B80E-32F34E06BDB4}"/>
              </a:ext>
            </a:extLst>
          </p:cNvPr>
          <p:cNvGrpSpPr/>
          <p:nvPr/>
        </p:nvGrpSpPr>
        <p:grpSpPr>
          <a:xfrm>
            <a:off x="1053246" y="2026907"/>
            <a:ext cx="765360" cy="2072763"/>
            <a:chOff x="7284945" y="1192292"/>
            <a:chExt cx="765360" cy="207276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2F622D99-3123-41B4-911B-CCDF8E9E809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0809C54D-0365-4D69-81A5-60976C388D9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BF32743A-AD2F-40DA-9491-81F46EFEE48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3E414D61-4491-408E-B167-F5A491045EA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xmlns="" id="{75E23ACE-BBE7-476F-9B3E-5C549983073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xmlns="" id="{3491F26D-67C8-42DC-95B0-C540AA32951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0209E385-977A-47F6-A61D-90FA35E35F0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92A24C73-13C4-49E2-8F81-684E7A0DDC4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33BDFF9F-92B0-4B70-B937-9C093555BF07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E7A99949-F6B4-4E48-89CD-C83CAE08E43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4566EB1B-2437-41FE-AE37-CE84CD95B3A5}"/>
              </a:ext>
            </a:extLst>
          </p:cNvPr>
          <p:cNvGrpSpPr/>
          <p:nvPr/>
        </p:nvGrpSpPr>
        <p:grpSpPr>
          <a:xfrm>
            <a:off x="5323641" y="2009645"/>
            <a:ext cx="765360" cy="2072763"/>
            <a:chOff x="7284945" y="1192292"/>
            <a:chExt cx="765360" cy="2072763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396E1BDB-D4D6-4F3A-ACD1-BB8CBF3C5B7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44249789-CD86-4263-9FAE-6EBF9659AE3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4111BC31-B640-4705-9976-79FD7D48C98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9DF49962-7AAE-42E4-8204-4707A18702C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97FC0CA1-3D6A-4022-A734-8BCC263DF449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B9A523A9-08F1-4575-820F-F9061696C8F7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xmlns="" id="{16C712AA-FC78-4FE7-A7C1-8DD61B40B7F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AE75FFE5-9550-4925-AA12-A8FDBB14D651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xmlns="" id="{0420F0F8-1C61-4C16-BB96-07D71B4162B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xmlns="" id="{1190009B-7BBD-4286-9B6B-DFAA2835011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41400" y="560104"/>
            <a:ext cx="10032285" cy="11586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малюнком і записом поясни, як знайшли суму </a:t>
            </a:r>
            <a:r>
              <a:rPr lang="uk-UA" sz="3600" b="1" dirty="0" smtClean="0">
                <a:solidFill>
                  <a:schemeClr val="bg1"/>
                </a:solidFill>
              </a:rPr>
              <a:t>65 – 20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63" grpId="0"/>
      <p:bldP spid="165" grpId="0" animBg="1"/>
      <p:bldP spid="1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877" r="60295" b="63342"/>
          <a:stretch/>
        </p:blipFill>
        <p:spPr>
          <a:xfrm>
            <a:off x="936000" y="1332000"/>
            <a:ext cx="8676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28744" y="2059258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28079" y="2779788"/>
            <a:ext cx="394062" cy="3550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D08173F-5868-48A8-85A9-F9F48B1227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7283929" y="2680453"/>
            <a:ext cx="690484" cy="55201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23AAEB4E-BA29-4556-8AFD-8E7D57504D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291579" y="2046579"/>
            <a:ext cx="555762" cy="4526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DDC5E28A-00DE-4A5B-9EC3-555D7D575A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63141" y="2717182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63890" y="1969363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31B2FF4-28B3-454C-9065-2792659395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7672876" y="1940074"/>
            <a:ext cx="690484" cy="55201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2A2A8B2-7A69-4C96-8A65-F1023E70B9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334067" y="2139853"/>
            <a:ext cx="440143" cy="28893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2A11863-5A4B-499E-8B52-414BBB531D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413038" y="2660793"/>
            <a:ext cx="690484" cy="55201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E76761A4-CC00-4311-98DC-ED22B8CD95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810097" y="3510837"/>
            <a:ext cx="555762" cy="4526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041960" y="1961513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99EE1B31-E777-4823-A63B-CFF8DDC883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83717" y="4209659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010C0205-7C86-440A-8718-65E1E79DD4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28079" y="3546437"/>
            <a:ext cx="394062" cy="3550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447041" y="4259122"/>
            <a:ext cx="555762" cy="45268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42F72DDA-E12D-4685-A904-16451FD5E7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42604" y="4285151"/>
            <a:ext cx="394062" cy="355057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869CFAD5-0636-460D-98BD-C10778617E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8441975" y="4261484"/>
            <a:ext cx="555762" cy="45268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D154984C-21A5-4EB5-9417-ABB750BB6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35350" y="2703915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D67DDE9-8496-43E5-86EA-9D146FA31C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99008" y="2033152"/>
            <a:ext cx="394062" cy="355057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040D7421-F0DB-433B-8D1A-B6E2F956B8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24284" y="2815532"/>
            <a:ext cx="394062" cy="355057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B2534E16-2D81-468A-B87A-A8B9820F6D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07227" y="3546437"/>
            <a:ext cx="394062" cy="355057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DECA8DBA-0280-42F8-A49E-8DD94A2596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59491" y="3452899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644AAF2C-2E6E-4E94-897C-AA74BBA6A6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403970" y="2035161"/>
            <a:ext cx="555762" cy="452689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A1CEB626-CA84-4412-B550-5FA78F62B6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8767075" y="2779272"/>
            <a:ext cx="555762" cy="45268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AC65ECF5-6AAA-42D7-854E-0E83292838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92517" y="2873334"/>
            <a:ext cx="440143" cy="28893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F6F8A068-E270-43B2-A309-72ECAD76DF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99008" y="4275951"/>
            <a:ext cx="394062" cy="355057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1610ADEC-A0D5-4246-AD31-754E5744D6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89099" y="2702577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3E5DCB18-38D9-4711-BC83-E23A76BBF4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417145" y="1940074"/>
            <a:ext cx="690484" cy="552012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27C2F300-8DA5-42C6-9890-6CEBADB537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2421255" y="4158506"/>
            <a:ext cx="690484" cy="55201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FABB0DE3-5471-4B3E-8BC4-483C5F4EC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65353" y="1950626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CE700338-2E3D-4D21-A8B5-352C622F75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16762" y="3466964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B3113A09-DB59-4F40-9D1A-C5366F6B3E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001880" y="4206107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3314EEB9-93F0-49A4-8D9D-7439580C41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78694" y="2717180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EB17F09A-3113-4B22-BE12-FA95012B4B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886448" y="4190326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E4FC6356-5DC1-47EF-8903-ED52EE3D88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05764" y="3452898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1D2B3A02-64C5-4608-89DE-31059C8858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05764" y="4178848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C1D27AD8-CF3E-48D8-AA11-D0CA1CB868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602265" y="3461840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C454250E-3EA9-4F72-9741-6811991D35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625794" y="2700729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1C903412-95F9-4902-921E-360851B224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94912" y="1962686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32ACFCBA-A545-4D3C-BE4E-28BD2E7532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89917" y="4366344"/>
            <a:ext cx="440143" cy="288932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C8AF3264-D266-4B10-A8F6-4E5B227C0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16886" y="2717181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8EB5910-97FC-4D8C-AE63-4EA20EC29F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20016" y="2053030"/>
            <a:ext cx="394062" cy="35505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E5C8E1DF-B7F7-476D-8AD1-84277981FD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37114" y="1931950"/>
            <a:ext cx="455015" cy="56766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D476C8F2-1207-4C12-810D-A649C08713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86433" y="2694952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D9380704-A44B-4C5D-AC97-2ED9BDCACC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61949" y="2702577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B72387B-97AD-4AB4-AD50-1F2E17911C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09258" y="2785328"/>
            <a:ext cx="394062" cy="35505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A00E944E-530F-4E47-B004-B299B67E09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35723" y="2679026"/>
            <a:ext cx="455015" cy="56766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49609E67-186E-42A3-B967-60C4EEB9A7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35723" y="3417740"/>
            <a:ext cx="455015" cy="56766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6C1D469-A19C-46B3-A911-516361D4B6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22877" y="3455443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8C2E5A7E-86E2-4858-9EF5-8816BCBE64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37193" y="3440134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DC052633-B98F-4EBD-83D7-36E3BADA28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19385" y="3548466"/>
            <a:ext cx="394062" cy="35505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A8EBB861-92B1-4619-B097-AF16F41E62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29113" y="4274381"/>
            <a:ext cx="394062" cy="35505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E1584F16-31C7-435F-989A-5D5F8E04D0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97371" y="4201637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03FC0B70-958A-42BD-B57A-D41E2B6F31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03486" y="4190116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09E90230-253F-41C2-A68B-94D0179367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25869" y="4163087"/>
            <a:ext cx="455015" cy="56766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A626CDEC-A0C8-4F2C-91BC-FCD92F15CA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18446" y="1974750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988CAEDE-9A1E-4317-9A19-1FEB49386D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46093" y="2073234"/>
            <a:ext cx="394062" cy="35505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41F6B0DA-1B71-4A67-A034-DCE025D94C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60752" y="1943357"/>
            <a:ext cx="455015" cy="567660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5D901A15-1482-47A0-B5B8-D46D8F2C90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62222" y="1965751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7AB7402D-EBF4-49E6-80B1-A5FCB6C29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99583" y="1950626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C3D077F4-8513-49F2-B537-3A8EE0978A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000578" y="2808106"/>
            <a:ext cx="394062" cy="355057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348D013A-7100-4DDF-B27B-01A4853AF1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703612" y="2686471"/>
            <a:ext cx="455015" cy="567660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51A91026-96D1-47BE-A6F0-F7F0DFCBA8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78694" y="3443471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B0812D58-392F-4E38-8B32-ED92E30F3D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46093" y="3541455"/>
            <a:ext cx="394062" cy="355057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325D481-F713-400C-90A6-4E129D2ADE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44039" y="3541455"/>
            <a:ext cx="394062" cy="355057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351D364F-4EB2-4F67-87C2-CBA213A746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882651" y="3414945"/>
            <a:ext cx="690484" cy="552012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D1ADE33C-5578-40EA-B278-AAF1E3F2CAB0}"/>
              </a:ext>
            </a:extLst>
          </p:cNvPr>
          <p:cNvSpPr txBox="1"/>
          <p:nvPr/>
        </p:nvSpPr>
        <p:spPr>
          <a:xfrm>
            <a:off x="6514722" y="3389725"/>
            <a:ext cx="3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(</a:t>
            </a:r>
            <a:endParaRPr lang="uk-UA" sz="3600" b="1" dirty="0">
              <a:latin typeface="Monotype Corsiva" panose="03010101010201010101" pitchFamily="66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B4F4AC09-9BC6-4F01-ABC1-059540D21144}"/>
              </a:ext>
            </a:extLst>
          </p:cNvPr>
          <p:cNvSpPr txBox="1"/>
          <p:nvPr/>
        </p:nvSpPr>
        <p:spPr>
          <a:xfrm>
            <a:off x="7884949" y="3378064"/>
            <a:ext cx="3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FBA1C084-E103-4DB0-8ADB-8CE2968A1A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92348" y="3431941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BD0E6C5A-2CD5-48BB-B27E-0FA9D6EC48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8798249" y="3416521"/>
            <a:ext cx="690484" cy="55201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E3ADDF98-908C-4F98-9E84-9D66A68F55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847810" y="4163087"/>
            <a:ext cx="455015" cy="567660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943D581B-25E1-48D1-B767-2E41FF15A00F}"/>
              </a:ext>
            </a:extLst>
          </p:cNvPr>
          <p:cNvSpPr txBox="1"/>
          <p:nvPr/>
        </p:nvSpPr>
        <p:spPr>
          <a:xfrm>
            <a:off x="6514722" y="4170323"/>
            <a:ext cx="3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(</a:t>
            </a:r>
            <a:endParaRPr lang="uk-UA" sz="3600" b="1" dirty="0">
              <a:latin typeface="Monotype Corsiva" panose="03010101010201010101" pitchFamily="66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2D51E511-0B34-48EC-BBD9-BB5D96F08EE6}"/>
              </a:ext>
            </a:extLst>
          </p:cNvPr>
          <p:cNvSpPr txBox="1"/>
          <p:nvPr/>
        </p:nvSpPr>
        <p:spPr>
          <a:xfrm>
            <a:off x="7873016" y="4130989"/>
            <a:ext cx="3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2E460460-21BA-4397-BE0B-F76F4CAC94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84458" y="4199778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3C9C38C5-9DC8-4FAD-88A9-6408A63B5B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29996" y="4186799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8A44E47D-9C5C-4AE1-8AC5-BE2A3B377F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63289" y="4274381"/>
            <a:ext cx="394062" cy="355057"/>
          </a:xfrm>
          <a:prstGeom prst="rect">
            <a:avLst/>
          </a:prstGeom>
        </p:spPr>
      </p:pic>
      <p:sp>
        <p:nvSpPr>
          <p:cNvPr id="117" name="Прямоугольник 116"/>
          <p:cNvSpPr/>
          <p:nvPr/>
        </p:nvSpPr>
        <p:spPr>
          <a:xfrm>
            <a:off x="936001" y="494529"/>
            <a:ext cx="10386798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303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9612000" y="3260802"/>
            <a:ext cx="1710798" cy="28951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9611998" y="1327841"/>
            <a:ext cx="1710799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 вирази з дужками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8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1C2C45F-0828-439F-BE0D-B881E6CD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604" y="2132566"/>
            <a:ext cx="3064061" cy="32185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4620" y="494527"/>
            <a:ext cx="10589180" cy="11699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малюнком склади задачу, яка міститиме запитання «Скільки цукерок залишилося в коробці?»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40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2 клас\3 Математика\1 Листопад\4 Дод і відн двоцифр без переходу через 10\№040 - Віднімання двоцифрових чисел виду 65 - 20\2024-11-12_19293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9" b="727"/>
          <a:stretch/>
        </p:blipFill>
        <p:spPr bwMode="auto">
          <a:xfrm>
            <a:off x="1303958" y="2132759"/>
            <a:ext cx="6032576" cy="16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16FBF1-9446-4260-92F7-E65BAF4CCB50}"/>
              </a:ext>
            </a:extLst>
          </p:cNvPr>
          <p:cNvSpPr txBox="1"/>
          <p:nvPr/>
        </p:nvSpPr>
        <p:spPr>
          <a:xfrm>
            <a:off x="3350438" y="3280221"/>
            <a:ext cx="178562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36 цукерок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002" y="1269028"/>
            <a:ext cx="3178798" cy="17680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1) Розглянь </a:t>
            </a:r>
            <a:r>
              <a:rPr lang="uk-UA" sz="2000" b="1" dirty="0">
                <a:solidFill>
                  <a:srgbClr val="7030A0"/>
                </a:solidFill>
              </a:rPr>
              <a:t>таблицю, у який подано інформацію про свійських птахів – курку, качку, індичку. Дай відповіді на запитання.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E2E5096-FCFB-4A7E-9FB3-D455DAD2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8614" y="3155495"/>
            <a:ext cx="2508036" cy="260304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6001" y="494529"/>
            <a:ext cx="10386798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4 Дод і відн двоцифр без переходу через 10\№040 - Віднімання двоцифрових чисел виду 65 - 20\2024-11-12_220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11" y="1269027"/>
            <a:ext cx="7065130" cy="457660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3771</TotalTime>
  <Words>330</Words>
  <Application>Microsoft Office PowerPoint</Application>
  <PresentationFormat>Произвольный</PresentationFormat>
  <Paragraphs>103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604</cp:revision>
  <dcterms:created xsi:type="dcterms:W3CDTF">2018-01-05T16:38:53Z</dcterms:created>
  <dcterms:modified xsi:type="dcterms:W3CDTF">2024-11-13T20:54:48Z</dcterms:modified>
</cp:coreProperties>
</file>