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773" r:id="rId3"/>
    <p:sldId id="774" r:id="rId4"/>
    <p:sldId id="771" r:id="rId5"/>
    <p:sldId id="770" r:id="rId6"/>
    <p:sldId id="778" r:id="rId7"/>
    <p:sldId id="775" r:id="rId8"/>
    <p:sldId id="325" r:id="rId9"/>
    <p:sldId id="341" r:id="rId10"/>
    <p:sldId id="335" r:id="rId11"/>
    <p:sldId id="353" r:id="rId12"/>
    <p:sldId id="356" r:id="rId13"/>
    <p:sldId id="349" r:id="rId14"/>
    <p:sldId id="352" r:id="rId15"/>
    <p:sldId id="776" r:id="rId16"/>
    <p:sldId id="7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944"/>
    <a:srgbClr val="B8083A"/>
    <a:srgbClr val="00B050"/>
    <a:srgbClr val="2F3242"/>
    <a:srgbClr val="FFFF00"/>
    <a:srgbClr val="295FFF"/>
    <a:srgbClr val="1694E9"/>
    <a:srgbClr val="FFB441"/>
    <a:srgbClr val="709E3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7170" y="3799003"/>
            <a:ext cx="9468341" cy="234957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. Костецький «Батьківщина» </a:t>
            </a:r>
          </a:p>
          <a:p>
            <a:pPr algn="ctr"/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Л. Полтава «Наша Батьківщина». </a:t>
            </a:r>
            <a:endParaRPr lang="uk-UA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Порівняння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віршів. 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b="10508"/>
          <a:stretch/>
        </p:blipFill>
        <p:spPr bwMode="auto">
          <a:xfrm>
            <a:off x="1523173" y="923081"/>
            <a:ext cx="2803108" cy="254791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10385" y="1328718"/>
            <a:ext cx="3275127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Щоб у серці жила Батьківщина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4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8968" y="554400"/>
            <a:ext cx="10044718" cy="686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Анатолій Костецький </a:t>
            </a:r>
            <a:r>
              <a:rPr lang="uk-UA" sz="4000" b="1" dirty="0">
                <a:solidFill>
                  <a:schemeClr val="bg1"/>
                </a:solidFill>
              </a:rPr>
              <a:t>«Батьківщина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9514" y="1328688"/>
            <a:ext cx="5432339" cy="507831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БАТЬКІВЩИНА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Знаєш ти, що таке Батьківщина?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Батьківщина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— це ліс осінній,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це домівка твоя і школа,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гаряче сонячне коло.</a:t>
            </a:r>
          </a:p>
          <a:p>
            <a:endParaRPr lang="uk-UA" sz="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>
                <a:solidFill>
                  <a:srgbClr val="0070C0"/>
                </a:solidFill>
              </a:rPr>
              <a:t>Батьківщина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— це труд і свято,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Батьківщина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— це мама й тато,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це твої найщиріші друзі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бджола у веснянім лузі.</a:t>
            </a:r>
          </a:p>
          <a:p>
            <a:endParaRPr lang="uk-UA" sz="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>
                <a:solidFill>
                  <a:srgbClr val="0070C0"/>
                </a:solidFill>
              </a:rPr>
              <a:t>Батьківщина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— це рідна мова,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це дотримане чесне слово.    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3586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343" y="3639516"/>
            <a:ext cx="478891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Прочитай вірш, виділяючи голосом слово Батьківщина.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 Зверни увагу, що вкладає поет у це слово в кожному реченні вірша.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Розкажи, як ти зрозумів/ зрозуміла, що таке Батьківщина.</a:t>
            </a:r>
          </a:p>
        </p:txBody>
      </p:sp>
      <p:pic>
        <p:nvPicPr>
          <p:cNvPr id="14" name="Picture 2" descr="D:\Картинки до тестів\Людина\Хліб сі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09" y="1328688"/>
            <a:ext cx="3206981" cy="217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092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38898" y="1509312"/>
            <a:ext cx="5293545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Леонід Полтава </a:t>
            </a:r>
            <a:r>
              <a:rPr lang="uk-UA" sz="4000" b="1" dirty="0">
                <a:solidFill>
                  <a:schemeClr val="bg1"/>
                </a:solidFill>
              </a:rPr>
              <a:t>(Леонід </a:t>
            </a:r>
            <a:r>
              <a:rPr lang="uk-UA" sz="4000" b="1" dirty="0" err="1">
                <a:solidFill>
                  <a:schemeClr val="bg1"/>
                </a:solidFill>
              </a:rPr>
              <a:t>Едвардович</a:t>
            </a:r>
            <a:r>
              <a:rPr lang="uk-UA" sz="4000" b="1" dirty="0">
                <a:solidFill>
                  <a:schemeClr val="bg1"/>
                </a:solidFill>
              </a:rPr>
              <a:t> Пархомович) -</a:t>
            </a:r>
            <a:r>
              <a:rPr lang="uk-UA" sz="4000" dirty="0">
                <a:solidFill>
                  <a:schemeClr val="bg1"/>
                </a:solidFill>
              </a:rPr>
              <a:t>український поет в еміграції, громадський діяч, журналіст, драматург, редактор.</a:t>
            </a:r>
            <a:r>
              <a:rPr lang="uk-UA" sz="4000" dirty="0"/>
              <a:t> </a:t>
            </a: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7"/>
          <a:stretch/>
        </p:blipFill>
        <p:spPr bwMode="auto">
          <a:xfrm flipH="1">
            <a:off x="7171642" y="1509312"/>
            <a:ext cx="3768501" cy="447969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75658" y="679585"/>
            <a:ext cx="9764485" cy="692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Знайомство з </a:t>
            </a:r>
            <a:r>
              <a:rPr lang="uk-UA" sz="4000" b="1" dirty="0" smtClean="0">
                <a:solidFill>
                  <a:schemeClr val="bg1"/>
                </a:solidFill>
              </a:rPr>
              <a:t>поетом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03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218615" y="1996986"/>
            <a:ext cx="3357841" cy="361437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4400" b="1" dirty="0">
                <a:ea typeface="+mj-ea"/>
                <a:cs typeface="+mj-cs"/>
              </a:rPr>
              <a:t>глибоке  заквітчані Карпати  обняти  </a:t>
            </a:r>
            <a:r>
              <a:rPr lang="uk-UA" sz="4400" b="1" dirty="0" smtClean="0">
                <a:ea typeface="+mj-ea"/>
                <a:cs typeface="+mj-cs"/>
              </a:rPr>
              <a:t>Батьківщина</a:t>
            </a:r>
            <a:endParaRPr lang="uk-UA" sz="4400" b="1" dirty="0"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191408" y="1996985"/>
            <a:ext cx="3065624" cy="361437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uk-UA" sz="44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r>
              <a:rPr lang="uk-UA" sz="4400" b="1" dirty="0"/>
              <a:t>іскриться весняний горах столиця</a:t>
            </a:r>
          </a:p>
          <a:p>
            <a:pPr eaLnBrk="0" hangingPunct="0">
              <a:defRPr/>
            </a:pPr>
            <a:r>
              <a:rPr lang="uk-UA" sz="4400" b="1" dirty="0" smtClean="0"/>
              <a:t>чесне</a:t>
            </a:r>
            <a:endParaRPr lang="uk-UA" sz="44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261" y="1656729"/>
            <a:ext cx="2803173" cy="395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 rot="6556522">
            <a:off x="5538480" y="2154538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6556522">
            <a:off x="5319819" y="4182686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6556522">
            <a:off x="6640046" y="482352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6556522">
            <a:off x="9311232" y="2154537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6556522">
            <a:off x="9496545" y="2777352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6556522">
            <a:off x="8609721" y="3492689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6556522">
            <a:off x="9420563" y="4182684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6556522">
            <a:off x="5423058" y="2776553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6556522">
            <a:off x="5590098" y="349269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6556522">
            <a:off x="8654164" y="4823519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83340" y="461873"/>
            <a:ext cx="10273691" cy="724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90898" y="1256080"/>
            <a:ext cx="6910502" cy="5944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слова,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правильно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став наголоси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57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24" y="521743"/>
            <a:ext cx="10077117" cy="686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Леонід Полтава </a:t>
            </a:r>
            <a:r>
              <a:rPr lang="uk-UA" sz="4000" b="1" dirty="0">
                <a:solidFill>
                  <a:schemeClr val="bg1"/>
                </a:solidFill>
              </a:rPr>
              <a:t>«Наша Батьківщина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1208314"/>
            <a:ext cx="4501748" cy="30469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Там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, де море є глибоке,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де заквітчані Карпати,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де степи такі широкі,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що очима не обняти, —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там є наша Батьківщина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Україна!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4398" y="1208314"/>
            <a:ext cx="5134343" cy="30469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Там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, де сонечко іскриться,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де весняний вітер віє,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де на горах є столиця —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наш великий, славний Київ,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там є наша Батьківщина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Україна!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3586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0960" y="4371271"/>
            <a:ext cx="6168298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Сподобався </a:t>
            </a:r>
            <a:r>
              <a:rPr lang="uk-UA" sz="2000" b="1" dirty="0" smtClean="0">
                <a:solidFill>
                  <a:srgbClr val="FFFF00"/>
                </a:solidFill>
              </a:rPr>
              <a:t>тобі </a:t>
            </a:r>
            <a:r>
              <a:rPr lang="uk-UA" sz="2000" b="1" dirty="0">
                <a:solidFill>
                  <a:srgbClr val="FFFF00"/>
                </a:solidFill>
              </a:rPr>
              <a:t>вірш?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Про які краї нашої Батьківщини мовиться у ньому? 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Що </a:t>
            </a:r>
            <a:r>
              <a:rPr lang="uk-UA" sz="2000" b="1" dirty="0" smtClean="0">
                <a:solidFill>
                  <a:srgbClr val="FFFF00"/>
                </a:solidFill>
              </a:rPr>
              <a:t>ти розповіси </a:t>
            </a:r>
            <a:r>
              <a:rPr lang="uk-UA" sz="2000" b="1" dirty="0">
                <a:solidFill>
                  <a:srgbClr val="FFFF00"/>
                </a:solidFill>
              </a:rPr>
              <a:t>про свій рідний край?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Прочитай вірш уголос. Звертай увагу на розділові знаки, сильніше вимовляй виділені рядки</a:t>
            </a:r>
            <a:r>
              <a:rPr lang="uk-UA" sz="2000" b="1" dirty="0" smtClean="0">
                <a:solidFill>
                  <a:srgbClr val="FFFF00"/>
                </a:solidFill>
              </a:rPr>
              <a:t>.</a:t>
            </a:r>
            <a:endParaRPr lang="uk-UA" sz="2000" b="1" dirty="0">
              <a:solidFill>
                <a:srgbClr val="FFFF00"/>
              </a:solidFill>
            </a:endParaRPr>
          </a:p>
        </p:txBody>
      </p:sp>
      <p:pic>
        <p:nvPicPr>
          <p:cNvPr id="7178" name="Picture 10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76" y="3842011"/>
            <a:ext cx="3836396" cy="25174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859876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67" y="1357057"/>
            <a:ext cx="10453838" cy="486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2567" y="450851"/>
            <a:ext cx="10438874" cy="9519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Склади тематичну павутинку до поняття </a:t>
            </a:r>
            <a:r>
              <a:rPr lang="uk-UA" sz="3200" b="1" i="1" dirty="0">
                <a:solidFill>
                  <a:schemeClr val="bg1"/>
                </a:solidFill>
              </a:rPr>
              <a:t>Батьківщина </a:t>
            </a:r>
            <a:r>
              <a:rPr lang="uk-UA" sz="3200" b="1" dirty="0">
                <a:solidFill>
                  <a:schemeClr val="bg1"/>
                </a:solidFill>
              </a:rPr>
              <a:t>за змістом віршів.</a:t>
            </a:r>
          </a:p>
        </p:txBody>
      </p:sp>
      <p:sp>
        <p:nvSpPr>
          <p:cNvPr id="18" name="Овал 17"/>
          <p:cNvSpPr/>
          <p:nvPr/>
        </p:nvSpPr>
        <p:spPr>
          <a:xfrm>
            <a:off x="3678336" y="3186068"/>
            <a:ext cx="4964973" cy="1144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endParaRPr lang="ru-RU" sz="1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27067" y="1914227"/>
            <a:ext cx="2258091" cy="6572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8724918" y="3752014"/>
            <a:ext cx="592702" cy="75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090704" y="2574539"/>
            <a:ext cx="600223" cy="7127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090704" y="4200441"/>
            <a:ext cx="552605" cy="7841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952564" y="3787182"/>
            <a:ext cx="6189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485158" y="4220444"/>
            <a:ext cx="833895" cy="7895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3485158" y="2597967"/>
            <a:ext cx="833894" cy="6545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4"/>
          <p:cNvSpPr txBox="1"/>
          <p:nvPr/>
        </p:nvSpPr>
        <p:spPr>
          <a:xfrm>
            <a:off x="4658609" y="3398071"/>
            <a:ext cx="3041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4000" b="1" kern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Батьківщина</a:t>
            </a:r>
            <a:endParaRPr lang="ru-RU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095500" y="20115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TextBox 44"/>
          <p:cNvSpPr txBox="1"/>
          <p:nvPr/>
        </p:nvSpPr>
        <p:spPr>
          <a:xfrm>
            <a:off x="1333920" y="1888867"/>
            <a:ext cx="2151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kern="12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домівка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227067" y="3458569"/>
            <a:ext cx="1672958" cy="6572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65427" y="5009955"/>
            <a:ext cx="1664689" cy="6572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671569" y="1912736"/>
            <a:ext cx="1948692" cy="6572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0" name="TextBox 44"/>
          <p:cNvSpPr txBox="1"/>
          <p:nvPr/>
        </p:nvSpPr>
        <p:spPr>
          <a:xfrm>
            <a:off x="1885179" y="4984624"/>
            <a:ext cx="1475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9421620" y="3398071"/>
            <a:ext cx="1793551" cy="6572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2" name="TextBox 44"/>
          <p:cNvSpPr txBox="1"/>
          <p:nvPr/>
        </p:nvSpPr>
        <p:spPr>
          <a:xfrm>
            <a:off x="9593166" y="3372741"/>
            <a:ext cx="154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друзі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671568" y="5009955"/>
            <a:ext cx="1827507" cy="6572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4" name="TextBox 44"/>
          <p:cNvSpPr txBox="1"/>
          <p:nvPr/>
        </p:nvSpPr>
        <p:spPr>
          <a:xfrm>
            <a:off x="8843114" y="4984625"/>
            <a:ext cx="1655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920955" y="1912736"/>
            <a:ext cx="2333915" cy="6572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6" name="TextBox 44"/>
          <p:cNvSpPr txBox="1"/>
          <p:nvPr/>
        </p:nvSpPr>
        <p:spPr>
          <a:xfrm>
            <a:off x="5092500" y="1887406"/>
            <a:ext cx="205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TextBox 44"/>
          <p:cNvSpPr txBox="1"/>
          <p:nvPr/>
        </p:nvSpPr>
        <p:spPr>
          <a:xfrm>
            <a:off x="1112310" y="3458569"/>
            <a:ext cx="179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V="1">
            <a:off x="6087912" y="2597967"/>
            <a:ext cx="0" cy="5238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6099115" y="4487166"/>
            <a:ext cx="0" cy="615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5177928" y="5210300"/>
            <a:ext cx="2076942" cy="6572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3" name="TextBox 44"/>
          <p:cNvSpPr txBox="1"/>
          <p:nvPr/>
        </p:nvSpPr>
        <p:spPr>
          <a:xfrm>
            <a:off x="5461304" y="5210300"/>
            <a:ext cx="1686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 smtClean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Box 44"/>
          <p:cNvSpPr txBox="1"/>
          <p:nvPr/>
        </p:nvSpPr>
        <p:spPr>
          <a:xfrm>
            <a:off x="8920804" y="1901956"/>
            <a:ext cx="143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 smtClean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397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0" grpId="0"/>
      <p:bldP spid="52" grpId="0"/>
      <p:bldP spid="54" grpId="0"/>
      <p:bldP spid="56" grpId="0"/>
      <p:bldP spid="58" grpId="0"/>
      <p:bldP spid="43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1" y="603387"/>
            <a:ext cx="10080172" cy="724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прислів’я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573" y="1444858"/>
            <a:ext cx="5521857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Розкажи, як ти його розумієш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8573" y="3189485"/>
            <a:ext cx="5521855" cy="15696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Порівняй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вірші «Батьківщина»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Анатолія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Костецького і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Наша Батьківщина» Леоніда Полтави.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Чим вони схожі і чим відрізняються</a:t>
            </a:r>
            <a:r>
              <a:rPr lang="uk-UA" sz="2400" b="1" dirty="0" smtClean="0">
                <a:solidFill>
                  <a:srgbClr val="0070C0"/>
                </a:solidFill>
              </a:rPr>
              <a:t>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8574" y="2025551"/>
            <a:ext cx="552185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Нема без кореня рослини, а нас, людей, без Батьківщини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D:\Картинки до тестів\Людина\Діти в пар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1660536"/>
            <a:ext cx="3984171" cy="393633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88569" y="4876660"/>
            <a:ext cx="552185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Вдома прочитай вірші. 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Вірш А. Костецького </a:t>
            </a:r>
            <a:r>
              <a:rPr lang="uk-UA" sz="2400" b="1" dirty="0" smtClean="0">
                <a:solidFill>
                  <a:srgbClr val="FFFF00"/>
                </a:solidFill>
              </a:rPr>
              <a:t>вивчи напам’ять</a:t>
            </a:r>
            <a:endParaRPr lang="uk-UA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783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52525" y="494528"/>
            <a:ext cx="8732067" cy="7832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9191" y="3187048"/>
            <a:ext cx="3055619" cy="329066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0961" y="3415020"/>
            <a:ext cx="282320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 </a:t>
            </a:r>
            <a:r>
              <a:rPr lang="ru-RU" sz="2400" b="1" dirty="0" err="1" smtClean="0"/>
              <a:t>чемно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спілкував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лася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9191" y="2277152"/>
            <a:ext cx="3055620" cy="919401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виконав</a:t>
            </a:r>
            <a:r>
              <a:rPr lang="ru-RU" sz="2400" b="1" dirty="0" smtClean="0"/>
              <a:t>/ла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7261" y="3353885"/>
            <a:ext cx="281696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відповідав</a:t>
            </a:r>
            <a:r>
              <a:rPr lang="ru-RU" sz="2400" b="1" dirty="0" smtClean="0"/>
              <a:t>/ла </a:t>
            </a:r>
          </a:p>
          <a:p>
            <a:pPr algn="ctr"/>
            <a:r>
              <a:rPr lang="ru-RU" sz="2400" b="1" dirty="0" smtClean="0"/>
              <a:t>на </a:t>
            </a:r>
            <a:r>
              <a:rPr lang="ru-RU" sz="2400" b="1" dirty="0" err="1" smtClean="0"/>
              <a:t>запитання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7260" y="4527880"/>
            <a:ext cx="23712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виразно</a:t>
            </a:r>
            <a:r>
              <a:rPr lang="ru-RU" sz="2400" b="1" dirty="0" smtClean="0"/>
              <a:t> читав/ла!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3482" y="4527881"/>
            <a:ext cx="23006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уважно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слухав</a:t>
            </a:r>
            <a:r>
              <a:rPr lang="ru-RU" sz="2400" b="1" dirty="0" smtClean="0"/>
              <a:t>/ла!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2807" y="1345172"/>
            <a:ext cx="7914384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Подякуй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за роботу на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</a:p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Загинай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пальчики 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промовляй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речення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511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0630FA39-C0A2-47C1-A490-7DEC9CF34013}"/>
              </a:ext>
            </a:extLst>
          </p:cNvPr>
          <p:cNvSpPr/>
          <p:nvPr/>
        </p:nvSpPr>
        <p:spPr>
          <a:xfrm>
            <a:off x="1143912" y="1655160"/>
            <a:ext cx="6001851" cy="34163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І знову дзвоник кличе в клас,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Знання нові чекають нас.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Ми дуже любим рідну мову,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Її мелодію 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чудову.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Тож починаємо урок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І зробимо наступний крок.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103445" y="441513"/>
            <a:ext cx="9793088" cy="8538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</a:p>
        </p:txBody>
      </p:sp>
      <p:pic>
        <p:nvPicPr>
          <p:cNvPr id="2050" name="Picture 2" descr="D:\Картинки до тестів\Учні\Діти на книжц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04" y="1382335"/>
            <a:ext cx="3396343" cy="39619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169130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103445" y="1460972"/>
            <a:ext cx="9793088" cy="80325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з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різними почуттями і різною інтонацією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речення-вітання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«Радію зустрічі!»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03445" y="555171"/>
            <a:ext cx="9793088" cy="7511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«Інтонація»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4081837" y="4206326"/>
            <a:ext cx="7246392" cy="120417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гадаєш, чому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попри однаковий зміст речень ми сприймаємо їх по-різному?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якій інтонації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тобі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хотілося б залишитися?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5087339" y="3265639"/>
            <a:ext cx="249030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образою</a:t>
            </a:r>
            <a:endParaRPr lang="ru-RU" sz="3600" b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7705033" y="3265639"/>
            <a:ext cx="24831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замріяно</a:t>
            </a:r>
            <a:endParaRPr lang="ru-RU" sz="36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3875480" y="2456935"/>
            <a:ext cx="248467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здивовано</a:t>
            </a:r>
            <a:endParaRPr lang="ru-RU" sz="3600" b="1" dirty="0"/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6484206" y="2456935"/>
            <a:ext cx="25330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гордістю</a:t>
            </a:r>
            <a:endParaRPr lang="ru-RU" sz="3600" b="1" dirty="0"/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9141772" y="2456935"/>
            <a:ext cx="218645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радістю</a:t>
            </a:r>
            <a:endParaRPr lang="ru-RU" sz="3600" b="1" dirty="0"/>
          </a:p>
        </p:txBody>
      </p:sp>
      <p:pic>
        <p:nvPicPr>
          <p:cNvPr id="1026" name="Picture 2" descr="D:\Картинки до тестів\!!! Есміра Україна Читання в родині\OIG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4" y="2420191"/>
            <a:ext cx="2987040" cy="298704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32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339" y="494529"/>
            <a:ext cx="9892318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Артикуляційна вправа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83952FF5-0322-4E43-AFBD-B2C681966A53}"/>
              </a:ext>
            </a:extLst>
          </p:cNvPr>
          <p:cNvSpPr/>
          <p:nvPr/>
        </p:nvSpPr>
        <p:spPr>
          <a:xfrm>
            <a:off x="1189339" y="1371354"/>
            <a:ext cx="2642432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Витягни </a:t>
            </a:r>
            <a:r>
              <a:rPr lang="uk-UA" sz="2800" b="1" dirty="0">
                <a:solidFill>
                  <a:schemeClr val="bg1"/>
                </a:solidFill>
              </a:rPr>
              <a:t>губи трубочкою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="" xmlns:a16="http://schemas.microsoft.com/office/drawing/2014/main" id="{0C10CBF5-9118-4F49-A4CF-BEC2C7546BB3}"/>
              </a:ext>
            </a:extLst>
          </p:cNvPr>
          <p:cNvSpPr/>
          <p:nvPr/>
        </p:nvSpPr>
        <p:spPr>
          <a:xfrm>
            <a:off x="6741860" y="1329550"/>
            <a:ext cx="2287754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Зімкни </a:t>
            </a:r>
            <a:r>
              <a:rPr lang="uk-UA" sz="2800" b="1" dirty="0">
                <a:solidFill>
                  <a:schemeClr val="bg1"/>
                </a:solidFill>
              </a:rPr>
              <a:t>губи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="" xmlns:a16="http://schemas.microsoft.com/office/drawing/2014/main" id="{543484D9-B490-4DC2-8B32-97EBA947E78F}"/>
              </a:ext>
            </a:extLst>
          </p:cNvPr>
          <p:cNvSpPr/>
          <p:nvPr/>
        </p:nvSpPr>
        <p:spPr>
          <a:xfrm>
            <a:off x="1082440" y="2770768"/>
            <a:ext cx="2749331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Покажи </a:t>
            </a:r>
            <a:r>
              <a:rPr lang="uk-UA" sz="2800" b="1" dirty="0">
                <a:solidFill>
                  <a:schemeClr val="bg1"/>
                </a:solidFill>
              </a:rPr>
              <a:t>губами букву </a:t>
            </a:r>
            <a:r>
              <a:rPr lang="uk-UA" sz="2800" b="1" dirty="0">
                <a:solidFill>
                  <a:srgbClr val="FFFF00"/>
                </a:solidFill>
              </a:rPr>
              <a:t>О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="" xmlns:a16="http://schemas.microsoft.com/office/drawing/2014/main" id="{DB08F1B8-F33A-47B0-9B4C-597952525498}"/>
              </a:ext>
            </a:extLst>
          </p:cNvPr>
          <p:cNvSpPr/>
          <p:nvPr/>
        </p:nvSpPr>
        <p:spPr>
          <a:xfrm>
            <a:off x="1189339" y="4210833"/>
            <a:ext cx="255212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Оближ </a:t>
            </a:r>
            <a:r>
              <a:rPr lang="uk-UA" sz="2800" b="1" dirty="0">
                <a:solidFill>
                  <a:schemeClr val="bg1"/>
                </a:solidFill>
              </a:rPr>
              <a:t>губи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="" xmlns:a16="http://schemas.microsoft.com/office/drawing/2014/main" id="{0C752DEC-737C-4E3D-A229-7E586C01A9F9}"/>
              </a:ext>
            </a:extLst>
          </p:cNvPr>
          <p:cNvSpPr/>
          <p:nvPr/>
        </p:nvSpPr>
        <p:spPr>
          <a:xfrm>
            <a:off x="6226649" y="2409330"/>
            <a:ext cx="2822961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Зроби </a:t>
            </a:r>
            <a:r>
              <a:rPr lang="uk-UA" sz="2800" b="1" dirty="0">
                <a:solidFill>
                  <a:schemeClr val="bg1"/>
                </a:solidFill>
              </a:rPr>
              <a:t>язичком рухи маятника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1429" y="4963885"/>
            <a:ext cx="3582108" cy="109945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Вимов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подані склади спочатку пошепки,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повільно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потім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голосно, швидко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кутник: округлені кути 17">
            <a:extLst>
              <a:ext uri="{FF2B5EF4-FFF2-40B4-BE49-F238E27FC236}">
                <a16:creationId xmlns:a16="http://schemas.microsoft.com/office/drawing/2014/main" xmlns="" id="{EF7C9B08-504C-429A-92DE-B9443019BF55}"/>
              </a:ext>
            </a:extLst>
          </p:cNvPr>
          <p:cNvSpPr/>
          <p:nvPr/>
        </p:nvSpPr>
        <p:spPr>
          <a:xfrm>
            <a:off x="6451183" y="3991048"/>
            <a:ext cx="2373895" cy="25538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Чо – Що</a:t>
            </a:r>
          </a:p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Ча</a:t>
            </a:r>
            <a:r>
              <a:rPr lang="uk-UA" sz="3600" b="1" dirty="0" smtClean="0">
                <a:solidFill>
                  <a:schemeClr val="bg1"/>
                </a:solidFill>
              </a:rPr>
              <a:t> – </a:t>
            </a:r>
            <a:r>
              <a:rPr lang="uk-UA" sz="3600" b="1" dirty="0" err="1" smtClean="0">
                <a:solidFill>
                  <a:schemeClr val="bg1"/>
                </a:solidFill>
              </a:rPr>
              <a:t>Ща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Че</a:t>
            </a:r>
            <a:r>
              <a:rPr lang="uk-UA" sz="3600" b="1" dirty="0">
                <a:solidFill>
                  <a:schemeClr val="bg1"/>
                </a:solidFill>
              </a:rPr>
              <a:t> – Ще</a:t>
            </a:r>
          </a:p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Чі</a:t>
            </a:r>
            <a:r>
              <a:rPr lang="uk-UA" sz="3600" b="1" dirty="0">
                <a:solidFill>
                  <a:schemeClr val="bg1"/>
                </a:solidFill>
              </a:rPr>
              <a:t> – </a:t>
            </a:r>
            <a:r>
              <a:rPr lang="uk-UA" sz="3600" b="1" dirty="0" err="1">
                <a:solidFill>
                  <a:schemeClr val="bg1"/>
                </a:solidFill>
              </a:rPr>
              <a:t>Щу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18">
            <a:extLst>
              <a:ext uri="{FF2B5EF4-FFF2-40B4-BE49-F238E27FC236}">
                <a16:creationId xmlns:a16="http://schemas.microsoft.com/office/drawing/2014/main" xmlns="" id="{72E186EC-2EDF-4A4C-A96A-510122399582}"/>
              </a:ext>
            </a:extLst>
          </p:cNvPr>
          <p:cNvSpPr/>
          <p:nvPr/>
        </p:nvSpPr>
        <p:spPr>
          <a:xfrm>
            <a:off x="9192900" y="3991048"/>
            <a:ext cx="2531014" cy="25538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Жа</a:t>
            </a:r>
            <a:r>
              <a:rPr lang="uk-UA" sz="3600" b="1" dirty="0">
                <a:solidFill>
                  <a:schemeClr val="bg1"/>
                </a:solidFill>
              </a:rPr>
              <a:t> – </a:t>
            </a:r>
            <a:r>
              <a:rPr lang="uk-UA" sz="3600" b="1" dirty="0" err="1">
                <a:solidFill>
                  <a:schemeClr val="bg1"/>
                </a:solidFill>
              </a:rPr>
              <a:t>Ша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Жо</a:t>
            </a:r>
            <a:r>
              <a:rPr lang="uk-UA" sz="3600" b="1" dirty="0" smtClean="0">
                <a:solidFill>
                  <a:schemeClr val="bg1"/>
                </a:solidFill>
              </a:rPr>
              <a:t> – Шо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Же – </a:t>
            </a:r>
            <a:r>
              <a:rPr lang="uk-UA" sz="3600" b="1" dirty="0" err="1">
                <a:solidFill>
                  <a:schemeClr val="bg1"/>
                </a:solidFill>
              </a:rPr>
              <a:t>Ше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Жі</a:t>
            </a:r>
            <a:r>
              <a:rPr lang="uk-UA" sz="3600" b="1" dirty="0">
                <a:solidFill>
                  <a:schemeClr val="bg1"/>
                </a:solidFill>
              </a:rPr>
              <a:t> – </a:t>
            </a:r>
            <a:r>
              <a:rPr lang="uk-UA" sz="3600" b="1" dirty="0" err="1">
                <a:solidFill>
                  <a:schemeClr val="bg1"/>
                </a:solidFill>
              </a:rPr>
              <a:t>Ші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2024-11-26_153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13" y="1300419"/>
            <a:ext cx="1764136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2 Читання\1 Савченко\2024-11-26_1537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7047" r="4147" b="10656"/>
          <a:stretch/>
        </p:blipFill>
        <p:spPr bwMode="auto">
          <a:xfrm>
            <a:off x="9210627" y="1216505"/>
            <a:ext cx="1728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2 Читання\1 Савченко\2024-11-26_154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56" y="2701123"/>
            <a:ext cx="18478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2 клас\2 Читання\1 Савченко\2024-11-26_1545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27" y="2288505"/>
            <a:ext cx="1626000" cy="148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770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339" y="494529"/>
            <a:ext cx="8662232" cy="779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«Додай слово»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83952FF5-0322-4E43-AFBD-B2C681966A53}"/>
              </a:ext>
            </a:extLst>
          </p:cNvPr>
          <p:cNvSpPr/>
          <p:nvPr/>
        </p:nvSpPr>
        <p:spPr>
          <a:xfrm>
            <a:off x="1189336" y="1410986"/>
            <a:ext cx="2207007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Летить</a:t>
            </a:r>
            <a:r>
              <a:rPr lang="ru-RU" sz="3200" b="1" dirty="0">
                <a:solidFill>
                  <a:schemeClr val="bg1"/>
                </a:solidFill>
              </a:rPr>
              <a:t> – </a:t>
            </a:r>
            <a:r>
              <a:rPr lang="ru-RU" sz="3200" b="1" dirty="0" smtClean="0">
                <a:solidFill>
                  <a:schemeClr val="bg1"/>
                </a:solidFill>
              </a:rPr>
              <a:t>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xmlns="" id="{543484D9-B490-4DC2-8B32-97EBA947E78F}"/>
              </a:ext>
            </a:extLst>
          </p:cNvPr>
          <p:cNvSpPr/>
          <p:nvPr/>
        </p:nvSpPr>
        <p:spPr>
          <a:xfrm>
            <a:off x="1189339" y="2244107"/>
            <a:ext cx="2207007" cy="646986"/>
          </a:xfrm>
          <a:prstGeom prst="roundRect">
            <a:avLst/>
          </a:prstGeom>
          <a:solidFill>
            <a:srgbClr val="D90944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Росте 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xmlns="" id="{DB08F1B8-F33A-47B0-9B4C-597952525498}"/>
              </a:ext>
            </a:extLst>
          </p:cNvPr>
          <p:cNvSpPr/>
          <p:nvPr/>
        </p:nvSpPr>
        <p:spPr>
          <a:xfrm>
            <a:off x="1189339" y="3076283"/>
            <a:ext cx="2207007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Пливе 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xmlns="" id="{0C752DEC-737C-4E3D-A229-7E586C01A9F9}"/>
              </a:ext>
            </a:extLst>
          </p:cNvPr>
          <p:cNvSpPr/>
          <p:nvPr/>
        </p:nvSpPr>
        <p:spPr>
          <a:xfrm>
            <a:off x="1189336" y="3901721"/>
            <a:ext cx="2207007" cy="646986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Іде 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1">
            <a:extLst>
              <a:ext uri="{FF2B5EF4-FFF2-40B4-BE49-F238E27FC236}">
                <a16:creationId xmlns:a16="http://schemas.microsoft.com/office/drawing/2014/main" xmlns="" id="{83952FF5-0322-4E43-AFBD-B2C681966A53}"/>
              </a:ext>
            </a:extLst>
          </p:cNvPr>
          <p:cNvSpPr/>
          <p:nvPr/>
        </p:nvSpPr>
        <p:spPr>
          <a:xfrm>
            <a:off x="3314847" y="1410986"/>
            <a:ext cx="6536724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птах</a:t>
            </a:r>
            <a:r>
              <a:rPr lang="ru-RU" sz="3200" b="1" dirty="0">
                <a:solidFill>
                  <a:schemeClr val="bg1"/>
                </a:solidFill>
              </a:rPr>
              <a:t>, л</a:t>
            </a:r>
            <a:r>
              <a:rPr lang="uk-UA" sz="3200" b="1" dirty="0" err="1">
                <a:solidFill>
                  <a:schemeClr val="bg1"/>
                </a:solidFill>
              </a:rPr>
              <a:t>ітак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smtClean="0">
                <a:solidFill>
                  <a:schemeClr val="bg1"/>
                </a:solidFill>
              </a:rPr>
              <a:t>метелик, час, сніг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13">
            <a:extLst>
              <a:ext uri="{FF2B5EF4-FFF2-40B4-BE49-F238E27FC236}">
                <a16:creationId xmlns:a16="http://schemas.microsoft.com/office/drawing/2014/main" xmlns="" id="{543484D9-B490-4DC2-8B32-97EBA947E78F}"/>
              </a:ext>
            </a:extLst>
          </p:cNvPr>
          <p:cNvSpPr/>
          <p:nvPr/>
        </p:nvSpPr>
        <p:spPr>
          <a:xfrm>
            <a:off x="3314849" y="2244107"/>
            <a:ext cx="7165304" cy="646986"/>
          </a:xfrm>
          <a:prstGeom prst="roundRect">
            <a:avLst/>
          </a:prstGeom>
          <a:solidFill>
            <a:srgbClr val="D90944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гриб, дерево, малюк, хмара, будівля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4">
            <a:extLst>
              <a:ext uri="{FF2B5EF4-FFF2-40B4-BE49-F238E27FC236}">
                <a16:creationId xmlns:a16="http://schemas.microsoft.com/office/drawing/2014/main" xmlns="" id="{DB08F1B8-F33A-47B0-9B4C-597952525498}"/>
              </a:ext>
            </a:extLst>
          </p:cNvPr>
          <p:cNvSpPr/>
          <p:nvPr/>
        </p:nvSpPr>
        <p:spPr>
          <a:xfrm>
            <a:off x="3314847" y="3076283"/>
            <a:ext cx="7165305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риба, човен, хмара, людина, качка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5">
            <a:extLst>
              <a:ext uri="{FF2B5EF4-FFF2-40B4-BE49-F238E27FC236}">
                <a16:creationId xmlns:a16="http://schemas.microsoft.com/office/drawing/2014/main" xmlns="" id="{0C752DEC-737C-4E3D-A229-7E586C01A9F9}"/>
              </a:ext>
            </a:extLst>
          </p:cNvPr>
          <p:cNvSpPr/>
          <p:nvPr/>
        </p:nvSpPr>
        <p:spPr>
          <a:xfrm>
            <a:off x="3314846" y="3901721"/>
            <a:ext cx="6536725" cy="646986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дощ, школяр, корабель, урок, кіт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Картинки до тестів\Тварини\Ключ журав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68" y="4637042"/>
            <a:ext cx="1806754" cy="178266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Тварини\Метел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31" y="4669177"/>
            <a:ext cx="1941705" cy="175481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494529"/>
            <a:ext cx="1432620" cy="175719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9" name="Picture 5" descr="D:\Картинки до тестів\Рослини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06" y="4632756"/>
            <a:ext cx="1675424" cy="179123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Учні\Хлоп з ранцем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699" y="4271206"/>
            <a:ext cx="1355503" cy="215278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Тварини\Рибка Немо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63" y="4936844"/>
            <a:ext cx="2112605" cy="118305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856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9971" y="430883"/>
            <a:ext cx="6028889" cy="14305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Перевірка домашнього читання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Наталка </a:t>
            </a:r>
            <a:r>
              <a:rPr lang="uk-UA" sz="3200" b="1" dirty="0">
                <a:solidFill>
                  <a:schemeClr val="bg1"/>
                </a:solidFill>
              </a:rPr>
              <a:t>Поклад «Петриківські диво-квіти</a:t>
            </a:r>
            <a:r>
              <a:rPr lang="uk-UA" sz="3200" b="1" dirty="0" smtClean="0">
                <a:solidFill>
                  <a:schemeClr val="bg1"/>
                </a:solidFill>
              </a:rPr>
              <a:t>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04 Щоб у серці жила Батьківщина\№040 - Петриківський розпис. Н. Поклад. Петриківські диво-квіти\2024-11-24_145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6870"/>
            <a:ext cx="4474029" cy="596537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29" y="2167931"/>
            <a:ext cx="3439886" cy="22789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54100" y="4728270"/>
            <a:ext cx="5834761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Прочитай </a:t>
            </a:r>
            <a:r>
              <a:rPr lang="uk-UA" sz="2000" b="1" dirty="0" smtClean="0">
                <a:solidFill>
                  <a:schemeClr val="bg1"/>
                </a:solidFill>
              </a:rPr>
              <a:t>виразно вірш</a:t>
            </a:r>
            <a:r>
              <a:rPr lang="uk-UA" sz="2000" b="1" dirty="0">
                <a:solidFill>
                  <a:schemeClr val="bg1"/>
                </a:solidFill>
              </a:rPr>
              <a:t>.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Вибери </a:t>
            </a:r>
            <a:r>
              <a:rPr lang="uk-UA" sz="2000" b="1" dirty="0">
                <a:solidFill>
                  <a:schemeClr val="bg1"/>
                </a:solidFill>
              </a:rPr>
              <a:t>з тексту ознаки, які передають красу квітів. Які кольори переважають?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Знайди речення, у кінці яких три крапки. Як би </a:t>
            </a:r>
            <a:r>
              <a:rPr lang="uk-UA" sz="2000" b="1" dirty="0" smtClean="0">
                <a:solidFill>
                  <a:schemeClr val="bg1"/>
                </a:solidFill>
              </a:rPr>
              <a:t>ти </a:t>
            </a:r>
            <a:r>
              <a:rPr lang="uk-UA" sz="2000" b="1" dirty="0">
                <a:solidFill>
                  <a:schemeClr val="bg1"/>
                </a:solidFill>
              </a:rPr>
              <a:t>їх </a:t>
            </a:r>
            <a:r>
              <a:rPr lang="uk-UA" sz="2000" b="1" dirty="0" smtClean="0">
                <a:solidFill>
                  <a:schemeClr val="bg1"/>
                </a:solidFill>
              </a:rPr>
              <a:t>продовжив/ла?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26" b="97898" l="350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996908"/>
            <a:ext cx="2754085" cy="262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1121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07571" y="582906"/>
            <a:ext cx="10461172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1618757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2743" y="1618759"/>
            <a:ext cx="6095999" cy="44607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обговоримо прислів’я «Нема </a:t>
            </a:r>
            <a:r>
              <a:rPr lang="uk-UA" sz="3200" b="1" dirty="0">
                <a:solidFill>
                  <a:schemeClr val="bg1"/>
                </a:solidFill>
              </a:rPr>
              <a:t>без кореня рослини, а нас, людей, без </a:t>
            </a:r>
            <a:r>
              <a:rPr lang="uk-UA" sz="3200" b="1" dirty="0" smtClean="0">
                <a:solidFill>
                  <a:schemeClr val="bg1"/>
                </a:solidFill>
              </a:rPr>
              <a:t>Батьківщини»,</a:t>
            </a:r>
            <a:r>
              <a:rPr lang="ru-RU" sz="3200" b="1" dirty="0" smtClean="0">
                <a:solidFill>
                  <a:srgbClr val="2F3242"/>
                </a:solidFill>
              </a:rPr>
              <a:t> </a:t>
            </a:r>
            <a:r>
              <a:rPr lang="ru-RU" sz="3200" b="1" dirty="0" err="1" smtClean="0"/>
              <a:t>познайомимось</a:t>
            </a:r>
            <a:r>
              <a:rPr lang="ru-RU" sz="3200" b="1" dirty="0" smtClean="0"/>
              <a:t> </a:t>
            </a:r>
            <a:r>
              <a:rPr lang="uk-UA" sz="3200" b="1" dirty="0" smtClean="0"/>
              <a:t>з віршами про Батьківщину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Анатолія </a:t>
            </a:r>
            <a:r>
              <a:rPr lang="uk-UA" sz="3200" b="1" dirty="0" smtClean="0"/>
              <a:t>Костецького і Леоніда Полтави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081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5658" y="679585"/>
            <a:ext cx="9764485" cy="692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Знайомство з </a:t>
            </a:r>
            <a:r>
              <a:rPr lang="uk-UA" sz="4000" b="1" dirty="0" smtClean="0">
                <a:solidFill>
                  <a:schemeClr val="bg1"/>
                </a:solidFill>
              </a:rPr>
              <a:t>поетом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2177" y="1497649"/>
            <a:ext cx="5293545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Анатолій Георгійович Костецький -</a:t>
            </a:r>
            <a:endParaRPr lang="uk-UA" sz="4000" dirty="0"/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український</a:t>
            </a:r>
            <a:r>
              <a:rPr lang="ru-RU" sz="4000" b="1" dirty="0">
                <a:solidFill>
                  <a:schemeClr val="bg1"/>
                </a:solidFill>
              </a:rPr>
              <a:t> дитячий </a:t>
            </a:r>
            <a:r>
              <a:rPr lang="ru-RU" sz="4000" b="1" dirty="0" err="1">
                <a:solidFill>
                  <a:schemeClr val="bg1"/>
                </a:solidFill>
              </a:rPr>
              <a:t>письменник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перекладач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мовознавець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Картинки по запросу анатолій костецький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3" t="3154" r="37547" b="53768"/>
          <a:stretch/>
        </p:blipFill>
        <p:spPr bwMode="auto">
          <a:xfrm>
            <a:off x="6738532" y="1497649"/>
            <a:ext cx="4201611" cy="42939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919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218617" y="2020052"/>
            <a:ext cx="3412270" cy="356260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4400" b="1" dirty="0">
                <a:ea typeface="+mj-ea"/>
                <a:cs typeface="+mj-cs"/>
              </a:rPr>
              <a:t>Батьківщина осінній домівка найщиріші </a:t>
            </a:r>
            <a:r>
              <a:rPr lang="uk-UA" sz="4400" b="1" dirty="0" smtClean="0">
                <a:ea typeface="+mj-ea"/>
                <a:cs typeface="+mj-cs"/>
              </a:rPr>
              <a:t>бджола</a:t>
            </a:r>
            <a:endParaRPr lang="uk-UA" sz="4400" b="1" dirty="0"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191408" y="2020052"/>
            <a:ext cx="3009992" cy="356260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uk-UA" sz="44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r>
              <a:rPr lang="uk-UA" sz="4400" b="1" dirty="0"/>
              <a:t>веснянім дотримане гаряче сонячне</a:t>
            </a:r>
          </a:p>
          <a:p>
            <a:pPr eaLnBrk="0" hangingPunct="0">
              <a:defRPr/>
            </a:pPr>
            <a:r>
              <a:rPr lang="uk-UA" sz="4400" b="1" dirty="0" smtClean="0"/>
              <a:t>чесне</a:t>
            </a:r>
            <a:endParaRPr lang="uk-UA" sz="44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278" y="1628024"/>
            <a:ext cx="2803173" cy="395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 rot="6556522">
            <a:off x="6684373" y="2112912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6556522">
            <a:off x="6380242" y="3998482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6556522">
            <a:off x="6095528" y="4865160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6556522">
            <a:off x="9545777" y="207329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6556522">
            <a:off x="9545777" y="2785437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6556522">
            <a:off x="9153692" y="349269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6556522">
            <a:off x="8644820" y="4182686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6556522">
            <a:off x="4899539" y="2717882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6556522">
            <a:off x="5319819" y="3407126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6556522">
            <a:off x="8647392" y="4791720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83340" y="461873"/>
            <a:ext cx="10273691" cy="724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90898" y="1256080"/>
            <a:ext cx="6910502" cy="5944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слова,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правильно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став наголоси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138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681</Words>
  <Application>Microsoft Office PowerPoint</Application>
  <PresentationFormat>Произвольный</PresentationFormat>
  <Paragraphs>141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264</cp:revision>
  <dcterms:created xsi:type="dcterms:W3CDTF">2018-01-05T16:38:53Z</dcterms:created>
  <dcterms:modified xsi:type="dcterms:W3CDTF">2024-11-26T14:30:24Z</dcterms:modified>
</cp:coreProperties>
</file>