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23" r:id="rId3"/>
    <p:sldId id="666" r:id="rId4"/>
    <p:sldId id="631" r:id="rId5"/>
    <p:sldId id="662" r:id="rId6"/>
    <p:sldId id="538" r:id="rId7"/>
    <p:sldId id="528" r:id="rId8"/>
    <p:sldId id="655" r:id="rId9"/>
    <p:sldId id="668" r:id="rId10"/>
    <p:sldId id="608" r:id="rId11"/>
    <p:sldId id="667" r:id="rId12"/>
    <p:sldId id="6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323"/>
            <p14:sldId id="666"/>
            <p14:sldId id="631"/>
            <p14:sldId id="662"/>
            <p14:sldId id="538"/>
            <p14:sldId id="528"/>
            <p14:sldId id="655"/>
            <p14:sldId id="668"/>
            <p14:sldId id="608"/>
            <p14:sldId id="667"/>
            <p14:sldId id="66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09F"/>
    <a:srgbClr val="FED6F9"/>
    <a:srgbClr val="0D0D0D"/>
    <a:srgbClr val="2F3242"/>
    <a:srgbClr val="9E0000"/>
    <a:srgbClr val="FFFF00"/>
    <a:srgbClr val="00B050"/>
    <a:srgbClr val="295FFF"/>
    <a:srgbClr val="FF313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0" autoAdjust="0"/>
  </p:normalViewPr>
  <p:slideViewPr>
    <p:cSldViewPr snapToGrid="0">
      <p:cViewPr varScale="1">
        <p:scale>
          <a:sx n="88" d="100"/>
          <a:sy n="88" d="100"/>
        </p:scale>
        <p:origin x="-57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Додавання </a:t>
          </a:r>
          <a:r>
            <a:rPr lang="uk-UA" sz="3200" b="1" dirty="0" err="1" smtClean="0">
              <a:solidFill>
                <a:schemeClr val="bg1"/>
              </a:solidFill>
            </a:rPr>
            <a:t>двоцифро-вих</a:t>
          </a:r>
          <a:r>
            <a:rPr lang="uk-UA" sz="3200" b="1" dirty="0" smtClean="0">
              <a:solidFill>
                <a:schemeClr val="bg1"/>
              </a:solidFill>
            </a:rPr>
            <a:t> чисел </a:t>
          </a:r>
          <a:r>
            <a:rPr lang="uk-UA" sz="3200" b="1" dirty="0" smtClean="0">
              <a:solidFill>
                <a:schemeClr val="bg1"/>
              </a:solidFill>
            </a:rPr>
            <a:t>виду 25+43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7BC2FB55-276F-4C1D-BFBB-3A50DD827BBF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err="1" smtClean="0"/>
            <a:t>Розв’язува-ння</a:t>
          </a:r>
          <a:r>
            <a:rPr lang="uk-UA" b="1" dirty="0" smtClean="0"/>
            <a:t> </a:t>
          </a:r>
          <a:r>
            <a:rPr lang="uk-UA" b="1" dirty="0" smtClean="0"/>
            <a:t>задач </a:t>
          </a:r>
          <a:endParaRPr lang="ru-RU" b="1" dirty="0"/>
        </a:p>
      </dgm:t>
    </dgm:pt>
    <dgm:pt modelId="{10F22396-31E4-46BD-A036-0AD493B4BD02}" type="parTrans" cxnId="{E7DEA6F4-7643-4912-99A1-6F7EC7453F44}">
      <dgm:prSet/>
      <dgm:spPr/>
      <dgm:t>
        <a:bodyPr/>
        <a:lstStyle/>
        <a:p>
          <a:endParaRPr lang="ru-RU"/>
        </a:p>
      </dgm:t>
    </dgm:pt>
    <dgm:pt modelId="{B95EECFE-FE31-45D1-A038-038628DDB99A}" type="sibTrans" cxnId="{E7DEA6F4-7643-4912-99A1-6F7EC7453F44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Обчислення виразів 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66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7516" custLinFactX="76236" custLinFactNeighborX="100000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3DA009A1-1AA7-499A-8D2D-0D4140462CC8}" type="pres">
      <dgm:prSet presAssocID="{7BC2FB55-276F-4C1D-BFBB-3A50DD827BBF}" presName="node" presStyleLbl="node1" presStyleIdx="2" presStyleCnt="4" custScaleX="83860" custLinFactX="100000" custLinFactNeighborX="118696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E85A-39A8-420E-9465-894FAB3CD337}" type="pres">
      <dgm:prSet presAssocID="{B95EECFE-FE31-45D1-A038-038628DDB99A}" presName="sibTrans" presStyleCnt="0"/>
      <dgm:spPr/>
    </dgm:pt>
    <dgm:pt modelId="{74B25163-4895-40AC-9024-595BFDBFC9D3}" type="pres">
      <dgm:prSet presAssocID="{864805AA-88F6-4A3C-93F4-4B09AB422F89}" presName="node" presStyleLbl="node1" presStyleIdx="3" presStyleCnt="4" custScaleX="76223" custLinFactX="-162775" custLinFactNeighborX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D902F988-867E-4DDB-9357-4E08B463333A}" type="presOf" srcId="{17FCBCD0-5166-44EF-A995-697AB50FC98B}" destId="{8C93B566-6306-40C5-A3D5-B84E788E517B}" srcOrd="0" destOrd="0" presId="urn:microsoft.com/office/officeart/2005/8/layout/hList6"/>
    <dgm:cxn modelId="{36EE06CB-6F9A-456D-8285-0C0B33F85E03}" srcId="{289AA968-9F58-4A6E-B11C-582CA574AD65}" destId="{864805AA-88F6-4A3C-93F4-4B09AB422F89}" srcOrd="3" destOrd="0" parTransId="{378242A1-173F-473A-BC39-914572792538}" sibTransId="{A492715F-516D-4451-A8F1-CD5252CC1F5D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E7DEA6F4-7643-4912-99A1-6F7EC7453F44}" srcId="{289AA968-9F58-4A6E-B11C-582CA574AD65}" destId="{7BC2FB55-276F-4C1D-BFBB-3A50DD827BBF}" srcOrd="2" destOrd="0" parTransId="{10F22396-31E4-46BD-A036-0AD493B4BD02}" sibTransId="{B95EECFE-FE31-45D1-A038-038628DDB99A}"/>
    <dgm:cxn modelId="{8F0A6889-9A27-447F-B411-F7A61761B502}" type="presOf" srcId="{289AA968-9F58-4A6E-B11C-582CA574AD65}" destId="{6408D3F1-0C0E-4F5D-B5D5-053E6D4B4C50}" srcOrd="0" destOrd="0" presId="urn:microsoft.com/office/officeart/2005/8/layout/hList6"/>
    <dgm:cxn modelId="{191948E9-196C-4BFC-811E-1F37E729133B}" type="presOf" srcId="{7BC2FB55-276F-4C1D-BFBB-3A50DD827BBF}" destId="{3DA009A1-1AA7-499A-8D2D-0D4140462CC8}" srcOrd="0" destOrd="0" presId="urn:microsoft.com/office/officeart/2005/8/layout/hList6"/>
    <dgm:cxn modelId="{1CF737C3-03C3-4E75-97F4-9966E3915722}" type="presOf" srcId="{864805AA-88F6-4A3C-93F4-4B09AB422F89}" destId="{74B25163-4895-40AC-9024-595BFDBFC9D3}" srcOrd="0" destOrd="0" presId="urn:microsoft.com/office/officeart/2005/8/layout/hList6"/>
    <dgm:cxn modelId="{F2B23FB3-2B55-4B38-AFDE-D39C6273CE54}" type="presOf" srcId="{6EE47331-2253-406E-9CB5-953C9128E5FC}" destId="{783C5BBC-E083-4F12-B4A9-616A8F9530EC}" srcOrd="0" destOrd="0" presId="urn:microsoft.com/office/officeart/2005/8/layout/hList6"/>
    <dgm:cxn modelId="{6F702B12-502E-488A-9CB2-C2BFD2FD00CD}" type="presParOf" srcId="{6408D3F1-0C0E-4F5D-B5D5-053E6D4B4C50}" destId="{783C5BBC-E083-4F12-B4A9-616A8F9530EC}" srcOrd="0" destOrd="0" presId="urn:microsoft.com/office/officeart/2005/8/layout/hList6"/>
    <dgm:cxn modelId="{71FCFF9E-2FCB-46C8-A758-D2F546A69CBA}" type="presParOf" srcId="{6408D3F1-0C0E-4F5D-B5D5-053E6D4B4C50}" destId="{903EF99B-E600-4B60-96C8-658D7EF2F880}" srcOrd="1" destOrd="0" presId="urn:microsoft.com/office/officeart/2005/8/layout/hList6"/>
    <dgm:cxn modelId="{6BA8E8C3-76FE-4109-9F76-59F080BB5494}" type="presParOf" srcId="{6408D3F1-0C0E-4F5D-B5D5-053E6D4B4C50}" destId="{8C93B566-6306-40C5-A3D5-B84E788E517B}" srcOrd="2" destOrd="0" presId="urn:microsoft.com/office/officeart/2005/8/layout/hList6"/>
    <dgm:cxn modelId="{7F85E886-527E-488F-8393-AA3259CF0FD1}" type="presParOf" srcId="{6408D3F1-0C0E-4F5D-B5D5-053E6D4B4C50}" destId="{B4E8D5E2-E5AE-41CC-80D3-5A0016AFADCC}" srcOrd="3" destOrd="0" presId="urn:microsoft.com/office/officeart/2005/8/layout/hList6"/>
    <dgm:cxn modelId="{FE1871B0-2E8B-4793-AC2B-34256C213C7C}" type="presParOf" srcId="{6408D3F1-0C0E-4F5D-B5D5-053E6D4B4C50}" destId="{3DA009A1-1AA7-499A-8D2D-0D4140462CC8}" srcOrd="4" destOrd="0" presId="urn:microsoft.com/office/officeart/2005/8/layout/hList6"/>
    <dgm:cxn modelId="{0A89FE6A-7C2C-4EB4-A9A7-2D607CCDC56D}" type="presParOf" srcId="{6408D3F1-0C0E-4F5D-B5D5-053E6D4B4C50}" destId="{4CC5E85A-39A8-420E-9465-894FAB3CD337}" srcOrd="5" destOrd="0" presId="urn:microsoft.com/office/officeart/2005/8/layout/hList6"/>
    <dgm:cxn modelId="{FC678AE0-6920-4401-8A29-4014E706EE20}" type="presParOf" srcId="{6408D3F1-0C0E-4F5D-B5D5-053E6D4B4C50}" destId="{74B25163-4895-40AC-9024-595BFDBFC9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037739" y="1038594"/>
          <a:ext cx="4272497" cy="219530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855" y="854499"/>
        <a:ext cx="2195308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4352329" y="856455"/>
          <a:ext cx="4272497" cy="255958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</a:t>
          </a:r>
          <a:endParaRPr lang="ru-RU" sz="3200" kern="1200" dirty="0"/>
        </a:p>
      </dsp:txBody>
      <dsp:txXfrm rot="5400000">
        <a:off x="5208784" y="854499"/>
        <a:ext cx="2559586" cy="2563499"/>
      </dsp:txXfrm>
    </dsp:sp>
    <dsp:sp modelId="{3DA009A1-1AA7-499A-8D2D-0D4140462CC8}">
      <dsp:nvSpPr>
        <dsp:cNvPr id="0" name=""/>
        <dsp:cNvSpPr/>
      </dsp:nvSpPr>
      <dsp:spPr>
        <a:xfrm rot="16200000">
          <a:off x="7264731" y="751715"/>
          <a:ext cx="4272497" cy="276906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</a:t>
          </a:r>
          <a:r>
            <a:rPr lang="uk-UA" sz="3200" b="1" kern="1200" dirty="0" smtClean="0"/>
            <a:t>задач </a:t>
          </a:r>
          <a:endParaRPr lang="ru-RU" sz="3200" b="1" kern="1200" dirty="0"/>
        </a:p>
      </dsp:txBody>
      <dsp:txXfrm rot="5400000">
        <a:off x="8016447" y="854498"/>
        <a:ext cx="2769065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1519815" y="877802"/>
          <a:ext cx="4272497" cy="2516891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Додавання </a:t>
          </a:r>
          <a:r>
            <a:rPr lang="uk-UA" sz="3200" b="1" kern="1200" dirty="0" err="1" smtClean="0">
              <a:solidFill>
                <a:schemeClr val="bg1"/>
              </a:solidFill>
            </a:rPr>
            <a:t>двоцифро-вих</a:t>
          </a:r>
          <a:r>
            <a:rPr lang="uk-UA" sz="3200" b="1" kern="1200" dirty="0" smtClean="0">
              <a:solidFill>
                <a:schemeClr val="bg1"/>
              </a:solidFill>
            </a:rPr>
            <a:t> чисел </a:t>
          </a:r>
          <a:r>
            <a:rPr lang="uk-UA" sz="3200" b="1" kern="1200" dirty="0" smtClean="0">
              <a:solidFill>
                <a:schemeClr val="bg1"/>
              </a:solidFill>
            </a:rPr>
            <a:t>виду 25+43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2397618" y="854498"/>
        <a:ext cx="2516891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2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3969326"/>
            <a:ext cx="9590314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Додавання двоцифрових чисел виду 25 + </a:t>
            </a:r>
            <a:r>
              <a:rPr lang="uk-UA" sz="4800" b="1" dirty="0" smtClean="0">
                <a:solidFill>
                  <a:srgbClr val="7030A0"/>
                </a:solidFill>
              </a:rPr>
              <a:t>43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1277AB9-3494-4640-9BCB-B1BDD88AB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41" b="7650"/>
          <a:stretch/>
        </p:blipFill>
        <p:spPr>
          <a:xfrm>
            <a:off x="1393259" y="1282555"/>
            <a:ext cx="2645118" cy="24120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67010" y="1282555"/>
            <a:ext cx="3442504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3.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4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742" y="494529"/>
            <a:ext cx="10504715" cy="97504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таблицю, у який подано інформацію про різний посуд. </a:t>
            </a: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:a16="http://schemas.microsoft.com/office/drawing/2014/main" xmlns="" id="{88B24E2E-8228-4F49-9969-F74AAEF5E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042533"/>
              </p:ext>
            </p:extLst>
          </p:nvPr>
        </p:nvGraphicFramePr>
        <p:xfrm>
          <a:off x="1771035" y="1581670"/>
          <a:ext cx="5555208" cy="3749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16677">
                  <a:extLst>
                    <a:ext uri="{9D8B030D-6E8A-4147-A177-3AD203B41FA5}">
                      <a16:colId xmlns:a16="http://schemas.microsoft.com/office/drawing/2014/main" xmlns="" val="3314909608"/>
                    </a:ext>
                  </a:extLst>
                </a:gridCol>
                <a:gridCol w="2007232">
                  <a:extLst>
                    <a:ext uri="{9D8B030D-6E8A-4147-A177-3AD203B41FA5}">
                      <a16:colId xmlns:a16="http://schemas.microsoft.com/office/drawing/2014/main" xmlns="" val="3900449552"/>
                    </a:ext>
                  </a:extLst>
                </a:gridCol>
                <a:gridCol w="1831299">
                  <a:extLst>
                    <a:ext uri="{9D8B030D-6E8A-4147-A177-3AD203B41FA5}">
                      <a16:colId xmlns:a16="http://schemas.microsoft.com/office/drawing/2014/main" xmlns="" val="3562134608"/>
                    </a:ext>
                  </a:extLst>
                </a:gridCol>
              </a:tblGrid>
              <a:tr h="1048745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Посуд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Місткість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5080571"/>
                  </a:ext>
                </a:extLst>
              </a:tr>
              <a:tr h="633901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Банка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скло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2871135"/>
                  </a:ext>
                </a:extLst>
              </a:tr>
              <a:tr h="6339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Пляшка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скло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0446897"/>
                  </a:ext>
                </a:extLst>
              </a:tr>
              <a:tr h="6218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Бідон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 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метал</a:t>
                      </a:r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7064703"/>
                  </a:ext>
                </a:extLst>
              </a:tr>
              <a:tr h="584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Діжка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дерево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9193795"/>
                  </a:ext>
                </a:extLst>
              </a:tr>
            </a:tbl>
          </a:graphicData>
        </a:graphic>
      </p:graphicFrame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1" y="5845629"/>
            <a:ext cx="1329871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54-55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56713" y="1469570"/>
            <a:ext cx="3788228" cy="6103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Дай </a:t>
            </a:r>
            <a:r>
              <a:rPr lang="uk-UA" sz="2000" b="1" dirty="0">
                <a:solidFill>
                  <a:srgbClr val="7030A0"/>
                </a:solidFill>
              </a:rPr>
              <a:t>відповіді на запитання. </a:t>
            </a:r>
          </a:p>
        </p:txBody>
      </p:sp>
      <p:sp>
        <p:nvSpPr>
          <p:cNvPr id="11" name="Пузырек для мыслей: облако 22">
            <a:extLst>
              <a:ext uri="{FF2B5EF4-FFF2-40B4-BE49-F238E27FC236}">
                <a16:creationId xmlns:a16="http://schemas.microsoft.com/office/drawing/2014/main" xmlns="" id="{B01436AB-D13C-4A3F-AA44-FB4BD3BE4D88}"/>
              </a:ext>
            </a:extLst>
          </p:cNvPr>
          <p:cNvSpPr/>
          <p:nvPr/>
        </p:nvSpPr>
        <p:spPr>
          <a:xfrm>
            <a:off x="7456713" y="2112595"/>
            <a:ext cx="3948086" cy="8869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1. Скільки </a:t>
            </a:r>
            <a:r>
              <a:rPr lang="uk-UA" sz="2400" b="1" dirty="0">
                <a:solidFill>
                  <a:schemeClr val="bg1"/>
                </a:solidFill>
              </a:rPr>
              <a:t>літрів рідини вміститься у весь посуд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Пузырек для мыслей: облако 22">
            <a:extLst>
              <a:ext uri="{FF2B5EF4-FFF2-40B4-BE49-F238E27FC236}">
                <a16:creationId xmlns:a16="http://schemas.microsoft.com/office/drawing/2014/main" xmlns="" id="{B01436AB-D13C-4A3F-AA44-FB4BD3BE4D88}"/>
              </a:ext>
            </a:extLst>
          </p:cNvPr>
          <p:cNvSpPr/>
          <p:nvPr/>
        </p:nvSpPr>
        <p:spPr>
          <a:xfrm>
            <a:off x="7965620" y="3024774"/>
            <a:ext cx="2396724" cy="5840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 + 1 + 40 + 10 </a:t>
            </a:r>
            <a:r>
              <a:rPr lang="uk-UA" sz="2400" b="1" dirty="0" smtClean="0">
                <a:solidFill>
                  <a:schemeClr val="bg1"/>
                </a:solidFill>
              </a:rPr>
              <a:t>=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364EBA9-3D7B-449E-93AC-914D7A4DB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80" r="16189"/>
          <a:stretch/>
        </p:blipFill>
        <p:spPr>
          <a:xfrm>
            <a:off x="276688" y="1548113"/>
            <a:ext cx="1449030" cy="22741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2EF2F62-3E79-4367-8CEB-829F28E1F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67" y="5356629"/>
            <a:ext cx="1133475" cy="11906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A9E5C11-3463-451D-BC3C-2004178DC0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48" r="66820" b="13517"/>
          <a:stretch/>
        </p:blipFill>
        <p:spPr>
          <a:xfrm>
            <a:off x="3300542" y="5356629"/>
            <a:ext cx="525746" cy="11906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58ED686-C9DA-4760-B1BE-C3B21BC336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70" t="7561" r="19062" b="16290"/>
          <a:stretch/>
        </p:blipFill>
        <p:spPr>
          <a:xfrm>
            <a:off x="349041" y="3822267"/>
            <a:ext cx="1376677" cy="1534362"/>
          </a:xfrm>
          <a:prstGeom prst="rect">
            <a:avLst/>
          </a:prstGeom>
        </p:spPr>
      </p:pic>
      <p:sp>
        <p:nvSpPr>
          <p:cNvPr id="19" name="Пузырек для мыслей: облако 22">
            <a:extLst>
              <a:ext uri="{FF2B5EF4-FFF2-40B4-BE49-F238E27FC236}">
                <a16:creationId xmlns:a16="http://schemas.microsoft.com/office/drawing/2014/main" xmlns="" id="{B01436AB-D13C-4A3F-AA44-FB4BD3BE4D88}"/>
              </a:ext>
            </a:extLst>
          </p:cNvPr>
          <p:cNvSpPr/>
          <p:nvPr/>
        </p:nvSpPr>
        <p:spPr>
          <a:xfrm>
            <a:off x="7456713" y="3610142"/>
            <a:ext cx="3955244" cy="10837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2. На </a:t>
            </a:r>
            <a:r>
              <a:rPr lang="uk-UA" sz="2400" b="1" dirty="0">
                <a:solidFill>
                  <a:schemeClr val="bg1"/>
                </a:solidFill>
              </a:rPr>
              <a:t>скільки літрів місткість бідона більша, ніж місткість діжки?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Пузырек для мыслей: облако 22">
            <a:extLst>
              <a:ext uri="{FF2B5EF4-FFF2-40B4-BE49-F238E27FC236}">
                <a16:creationId xmlns:a16="http://schemas.microsoft.com/office/drawing/2014/main" xmlns="" id="{B01436AB-D13C-4A3F-AA44-FB4BD3BE4D88}"/>
              </a:ext>
            </a:extLst>
          </p:cNvPr>
          <p:cNvSpPr/>
          <p:nvPr/>
        </p:nvSpPr>
        <p:spPr>
          <a:xfrm>
            <a:off x="8085362" y="4684145"/>
            <a:ext cx="1613809" cy="5840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40 – 10 </a:t>
            </a:r>
            <a:r>
              <a:rPr lang="uk-UA" sz="2400" b="1" dirty="0" smtClean="0">
                <a:solidFill>
                  <a:schemeClr val="bg1"/>
                </a:solidFill>
              </a:rPr>
              <a:t>=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1" name="Пузырек для мыслей: облако 22">
            <a:extLst>
              <a:ext uri="{FF2B5EF4-FFF2-40B4-BE49-F238E27FC236}">
                <a16:creationId xmlns:a16="http://schemas.microsoft.com/office/drawing/2014/main" xmlns="" id="{B01436AB-D13C-4A3F-AA44-FB4BD3BE4D88}"/>
              </a:ext>
            </a:extLst>
          </p:cNvPr>
          <p:cNvSpPr/>
          <p:nvPr/>
        </p:nvSpPr>
        <p:spPr>
          <a:xfrm>
            <a:off x="9699172" y="4684145"/>
            <a:ext cx="782915" cy="5840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30 </a:t>
            </a:r>
            <a:r>
              <a:rPr lang="uk-UA" sz="2400" b="1" dirty="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23" name="Пузырек для мыслей: облако 22">
            <a:extLst>
              <a:ext uri="{FF2B5EF4-FFF2-40B4-BE49-F238E27FC236}">
                <a16:creationId xmlns:a16="http://schemas.microsoft.com/office/drawing/2014/main" xmlns="" id="{B01436AB-D13C-4A3F-AA44-FB4BD3BE4D88}"/>
              </a:ext>
            </a:extLst>
          </p:cNvPr>
          <p:cNvSpPr/>
          <p:nvPr/>
        </p:nvSpPr>
        <p:spPr>
          <a:xfrm>
            <a:off x="10362344" y="3024774"/>
            <a:ext cx="830037" cy="5840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54 </a:t>
            </a:r>
            <a:r>
              <a:rPr lang="uk-UA" sz="2400" b="1" dirty="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24" name="Пузырек для мыслей: облако 22">
            <a:extLst>
              <a:ext uri="{FF2B5EF4-FFF2-40B4-BE49-F238E27FC236}">
                <a16:creationId xmlns:a16="http://schemas.microsoft.com/office/drawing/2014/main" xmlns="" id="{B01436AB-D13C-4A3F-AA44-FB4BD3BE4D88}"/>
              </a:ext>
            </a:extLst>
          </p:cNvPr>
          <p:cNvSpPr/>
          <p:nvPr/>
        </p:nvSpPr>
        <p:spPr>
          <a:xfrm>
            <a:off x="4156477" y="5466130"/>
            <a:ext cx="3955244" cy="7839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3. </a:t>
            </a:r>
            <a:r>
              <a:rPr lang="uk-UA" sz="2400" b="1" dirty="0">
                <a:solidFill>
                  <a:schemeClr val="bg1"/>
                </a:solidFill>
              </a:rPr>
              <a:t>Скільки літрів рідини вміститься у скляний посуд?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5" name="Пузырек для мыслей: облако 22">
            <a:extLst>
              <a:ext uri="{FF2B5EF4-FFF2-40B4-BE49-F238E27FC236}">
                <a16:creationId xmlns:a16="http://schemas.microsoft.com/office/drawing/2014/main" xmlns="" id="{B01436AB-D13C-4A3F-AA44-FB4BD3BE4D88}"/>
              </a:ext>
            </a:extLst>
          </p:cNvPr>
          <p:cNvSpPr/>
          <p:nvPr/>
        </p:nvSpPr>
        <p:spPr>
          <a:xfrm>
            <a:off x="8257672" y="5466130"/>
            <a:ext cx="1441499" cy="5840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 + 1 </a:t>
            </a:r>
            <a:r>
              <a:rPr lang="uk-UA" sz="2400" b="1" dirty="0" smtClean="0">
                <a:solidFill>
                  <a:schemeClr val="bg1"/>
                </a:solidFill>
              </a:rPr>
              <a:t>=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6" name="Пузырек для мыслей: облако 22">
            <a:extLst>
              <a:ext uri="{FF2B5EF4-FFF2-40B4-BE49-F238E27FC236}">
                <a16:creationId xmlns:a16="http://schemas.microsoft.com/office/drawing/2014/main" xmlns="" id="{B01436AB-D13C-4A3F-AA44-FB4BD3BE4D88}"/>
              </a:ext>
            </a:extLst>
          </p:cNvPr>
          <p:cNvSpPr/>
          <p:nvPr/>
        </p:nvSpPr>
        <p:spPr>
          <a:xfrm>
            <a:off x="9699171" y="5466130"/>
            <a:ext cx="782915" cy="5840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4 </a:t>
            </a:r>
            <a:r>
              <a:rPr lang="uk-UA" sz="2400" b="1" dirty="0">
                <a:solidFill>
                  <a:schemeClr val="bg1"/>
                </a:solidFill>
              </a:rPr>
              <a:t>л</a:t>
            </a:r>
          </a:p>
        </p:txBody>
      </p:sp>
    </p:spTree>
    <p:extLst>
      <p:ext uri="{BB962C8B-B14F-4D97-AF65-F5344CB8AC3E}">
        <p14:creationId xmlns:p14="http://schemas.microsoft.com/office/powerpoint/2010/main" val="92924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3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479" y="440690"/>
            <a:ext cx="8828463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892480" y="1192438"/>
            <a:ext cx="4536000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1. Обчисли, скориставшись переставною властивістю додавання.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5804589" y="1192438"/>
            <a:ext cx="3916353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2. Виконай додавання, скориставшись схемою.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D:\2 клас\3 Математика\1 Листопад\4 Дод і відн двоцифр без переходу через 10\№041 - Додавання двоцифрових чисел виду 25 + 43\2024-11-17_2243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32084" r="1701" b="5338"/>
          <a:stretch/>
        </p:blipFill>
        <p:spPr bwMode="auto">
          <a:xfrm>
            <a:off x="914400" y="2022553"/>
            <a:ext cx="4536000" cy="900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2 клас\3 Математика\1 Листопад\4 Дод і відн двоцифр без переходу через 10\№041 - Додавання двоцифрових чисел виду 25 + 43\2024-11-17_22453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5" b="1045"/>
          <a:stretch/>
        </p:blipFill>
        <p:spPr bwMode="auto">
          <a:xfrm>
            <a:off x="5727995" y="2022552"/>
            <a:ext cx="5114176" cy="407130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2 клас\3 Математика\1 Листопад\4 Дод і відн двоцифр без переходу через 10\№041 - Додавання двоцифрових чисел виду 25 + 43\2024-11-17_2247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9" b="313"/>
          <a:stretch/>
        </p:blipFill>
        <p:spPr bwMode="auto">
          <a:xfrm>
            <a:off x="501169" y="3875400"/>
            <a:ext cx="5115431" cy="1692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914400" y="3064780"/>
            <a:ext cx="4288971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4. Доповни умову задачі. 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Розв’яжи задачу.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343" y="1321644"/>
            <a:ext cx="850580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Як </a:t>
            </a:r>
            <a:r>
              <a:rPr lang="uk-UA" sz="2400" dirty="0" smtClean="0">
                <a:solidFill>
                  <a:srgbClr val="7030A0"/>
                </a:solidFill>
              </a:rPr>
              <a:t>ти відчуваєш, на скільки </a:t>
            </a:r>
            <a:r>
              <a:rPr lang="uk-UA" sz="2400" dirty="0" smtClean="0">
                <a:solidFill>
                  <a:srgbClr val="7030A0"/>
                </a:solidFill>
              </a:rPr>
              <a:t>добре </a:t>
            </a:r>
            <a:r>
              <a:rPr lang="uk-UA" sz="2400" dirty="0" smtClean="0">
                <a:solidFill>
                  <a:srgbClr val="7030A0"/>
                </a:solidFill>
              </a:rPr>
              <a:t>ти засвоїв/ла тему уроку? </a:t>
            </a:r>
            <a:endParaRPr lang="uk-UA" sz="2400" dirty="0" smtClean="0">
              <a:solidFill>
                <a:srgbClr val="7030A0"/>
              </a:solidFill>
            </a:endParaRPr>
          </a:p>
          <a:p>
            <a:r>
              <a:rPr lang="uk-UA" sz="2400" dirty="0" smtClean="0">
                <a:solidFill>
                  <a:srgbClr val="7030A0"/>
                </a:solidFill>
              </a:rPr>
              <a:t>Вибери </a:t>
            </a:r>
            <a:r>
              <a:rPr lang="uk-UA" sz="2400" dirty="0" smtClean="0">
                <a:solidFill>
                  <a:srgbClr val="7030A0"/>
                </a:solidFill>
              </a:rPr>
              <a:t>позначку </a:t>
            </a:r>
            <a:r>
              <a:rPr lang="uk-UA" sz="2400" dirty="0" smtClean="0">
                <a:solidFill>
                  <a:srgbClr val="7030A0"/>
                </a:solidFill>
              </a:rPr>
              <a:t>відповідного кольору </a:t>
            </a:r>
            <a:r>
              <a:rPr lang="uk-UA" sz="2400" dirty="0" smtClean="0">
                <a:solidFill>
                  <a:srgbClr val="7030A0"/>
                </a:solidFill>
              </a:rPr>
              <a:t>світлофора.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9369" y="2335618"/>
            <a:ext cx="6281393" cy="1341656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ЧЕРВОНИЙ</a:t>
            </a:r>
            <a:r>
              <a:rPr lang="uk-UA" sz="2800" dirty="0" smtClean="0"/>
              <a:t>  - Стоп! Мені потрібно вивчити це знову.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6044" y="575596"/>
            <a:ext cx="998235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9369" y="3688072"/>
            <a:ext cx="6281393" cy="1341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ЖОВТИЙ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– Мені потрібна допомога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4531" y="5025634"/>
            <a:ext cx="6186231" cy="1341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ЗЕЛЕНИЙ </a:t>
            </a:r>
            <a:r>
              <a:rPr lang="uk-UA" sz="2800" dirty="0" smtClean="0">
                <a:solidFill>
                  <a:schemeClr val="bg1"/>
                </a:solidFill>
              </a:rPr>
              <a:t>– Мені все зрозуміло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7" t="-223" r="31641" b="223"/>
          <a:stretch/>
        </p:blipFill>
        <p:spPr bwMode="auto">
          <a:xfrm>
            <a:off x="1491344" y="2209219"/>
            <a:ext cx="1865742" cy="429936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86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4652" y="603387"/>
            <a:ext cx="9652833" cy="8226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C4EE4BE1-144E-4946-B413-D677E72D2D9F}"/>
              </a:ext>
            </a:extLst>
          </p:cNvPr>
          <p:cNvSpPr/>
          <p:nvPr/>
        </p:nvSpPr>
        <p:spPr>
          <a:xfrm>
            <a:off x="4626428" y="2363476"/>
            <a:ext cx="6041571" cy="2281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І сувора, й солов’їна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Математики країна.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Праця тут іде завзята,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Вмій лиш спритно працювати.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FE9F5E9-1FE1-4AFC-B143-F61112C9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52" y="1773011"/>
            <a:ext cx="3092120" cy="3248025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98795" y="1773011"/>
            <a:ext cx="4740005" cy="132802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Як </a:t>
            </a:r>
            <a:r>
              <a:rPr lang="uk-UA" sz="2400" dirty="0" smtClean="0">
                <a:solidFill>
                  <a:srgbClr val="7030A0"/>
                </a:solidFill>
              </a:rPr>
              <a:t>ти відчуваєш, яким буде урок? </a:t>
            </a:r>
            <a:endParaRPr lang="uk-UA" sz="2400" dirty="0" smtClean="0">
              <a:solidFill>
                <a:srgbClr val="7030A0"/>
              </a:solidFill>
            </a:endParaRPr>
          </a:p>
          <a:p>
            <a:r>
              <a:rPr lang="uk-UA" sz="2400" dirty="0" smtClean="0">
                <a:solidFill>
                  <a:srgbClr val="7030A0"/>
                </a:solidFill>
              </a:rPr>
              <a:t>Вибери </a:t>
            </a:r>
            <a:r>
              <a:rPr lang="uk-UA" sz="2400" dirty="0" smtClean="0">
                <a:solidFill>
                  <a:srgbClr val="7030A0"/>
                </a:solidFill>
              </a:rPr>
              <a:t>позначку </a:t>
            </a:r>
            <a:r>
              <a:rPr lang="uk-UA" sz="2400" dirty="0" smtClean="0">
                <a:solidFill>
                  <a:srgbClr val="7030A0"/>
                </a:solidFill>
              </a:rPr>
              <a:t>відповідного кольору </a:t>
            </a:r>
            <a:r>
              <a:rPr lang="uk-UA" sz="2400" dirty="0" smtClean="0">
                <a:solidFill>
                  <a:srgbClr val="7030A0"/>
                </a:solidFill>
              </a:rPr>
              <a:t>світлофора.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199" y="1715444"/>
            <a:ext cx="2830285" cy="1341656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буде цікавим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7" t="-223" r="31641" b="223"/>
          <a:stretch/>
        </p:blipFill>
        <p:spPr bwMode="auto">
          <a:xfrm>
            <a:off x="5812542" y="1780503"/>
            <a:ext cx="1692000" cy="389899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77199" y="3067898"/>
            <a:ext cx="2830285" cy="1341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буде нудним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5333" y="4405460"/>
            <a:ext cx="2772152" cy="1341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буде швидким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1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06604086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7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EAE8DF5B-EDEB-4351-9E8A-D989B2214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13" r="12486"/>
          <a:stretch/>
        </p:blipFill>
        <p:spPr>
          <a:xfrm>
            <a:off x="8496000" y="1406268"/>
            <a:ext cx="2376000" cy="318750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0AA87185-18C0-4FD6-B5A8-DC015D36AF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" t="19166" b="22034"/>
          <a:stretch/>
        </p:blipFill>
        <p:spPr>
          <a:xfrm>
            <a:off x="5728848" y="4772262"/>
            <a:ext cx="2468177" cy="158965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D03F803-802A-48C7-8B00-77EF586D75C9}"/>
              </a:ext>
            </a:extLst>
          </p:cNvPr>
          <p:cNvSpPr txBox="1"/>
          <p:nvPr/>
        </p:nvSpPr>
        <p:spPr>
          <a:xfrm>
            <a:off x="6711460" y="5207579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145B19BD-4370-437B-9D41-F343C31306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" t="19166" b="22034"/>
          <a:stretch/>
        </p:blipFill>
        <p:spPr>
          <a:xfrm>
            <a:off x="2844316" y="4757754"/>
            <a:ext cx="2343236" cy="15091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7523" y="494528"/>
            <a:ext cx="9500847" cy="78998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Розклади на розрядні доданки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65F0290-6F33-4857-B3EF-6DA60A17D5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54" t="22000" r="11755" b="21200"/>
          <a:stretch/>
        </p:blipFill>
        <p:spPr>
          <a:xfrm>
            <a:off x="864568" y="1392999"/>
            <a:ext cx="1933060" cy="14999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521E7E-7D6C-45A3-80C1-0130172E6781}"/>
              </a:ext>
            </a:extLst>
          </p:cNvPr>
          <p:cNvSpPr txBox="1"/>
          <p:nvPr/>
        </p:nvSpPr>
        <p:spPr>
          <a:xfrm>
            <a:off x="1984843" y="1498068"/>
            <a:ext cx="70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56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BEDDB6C-AE46-45BB-B226-046380479C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54" t="22000" r="11755" b="21200"/>
          <a:stretch/>
        </p:blipFill>
        <p:spPr>
          <a:xfrm>
            <a:off x="843667" y="3108955"/>
            <a:ext cx="1933060" cy="149997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0917447-48FA-42FF-9B08-87CFD64D6267}"/>
              </a:ext>
            </a:extLst>
          </p:cNvPr>
          <p:cNvSpPr txBox="1"/>
          <p:nvPr/>
        </p:nvSpPr>
        <p:spPr>
          <a:xfrm>
            <a:off x="1929566" y="3173166"/>
            <a:ext cx="66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79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61946CB-632E-4233-A8C7-221E63EDC0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54" t="22000" r="11755" b="21200"/>
          <a:stretch/>
        </p:blipFill>
        <p:spPr>
          <a:xfrm>
            <a:off x="792675" y="4717356"/>
            <a:ext cx="1933060" cy="149997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BC70CF5-7BB2-4D37-92CB-F8964EC1FE6D}"/>
              </a:ext>
            </a:extLst>
          </p:cNvPr>
          <p:cNvSpPr txBox="1"/>
          <p:nvPr/>
        </p:nvSpPr>
        <p:spPr>
          <a:xfrm>
            <a:off x="1831098" y="4788796"/>
            <a:ext cx="70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32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AE5197-23A9-4954-9A31-78C7B14B1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" t="19166" b="22034"/>
          <a:stretch/>
        </p:blipFill>
        <p:spPr>
          <a:xfrm>
            <a:off x="2844316" y="1366717"/>
            <a:ext cx="2343236" cy="15091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26E3F1-A79A-4ABA-8804-A920E1E4F5AC}"/>
              </a:ext>
            </a:extLst>
          </p:cNvPr>
          <p:cNvSpPr txBox="1"/>
          <p:nvPr/>
        </p:nvSpPr>
        <p:spPr>
          <a:xfrm>
            <a:off x="3527056" y="1761668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3CA508D-3AEC-4BCC-A15B-A44F3E176CF2}"/>
              </a:ext>
            </a:extLst>
          </p:cNvPr>
          <p:cNvSpPr txBox="1"/>
          <p:nvPr/>
        </p:nvSpPr>
        <p:spPr>
          <a:xfrm>
            <a:off x="5187552" y="1659645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4184192-8D54-4ABE-BD5B-5E3E2A3F44B8}"/>
              </a:ext>
            </a:extLst>
          </p:cNvPr>
          <p:cNvSpPr txBox="1"/>
          <p:nvPr/>
        </p:nvSpPr>
        <p:spPr>
          <a:xfrm>
            <a:off x="5194638" y="3462382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4EAFBD5-F9F2-4C4A-BBF6-66C9C5DF3304}"/>
              </a:ext>
            </a:extLst>
          </p:cNvPr>
          <p:cNvSpPr txBox="1"/>
          <p:nvPr/>
        </p:nvSpPr>
        <p:spPr>
          <a:xfrm>
            <a:off x="5187552" y="5014205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+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843CDAD-890B-405D-B85F-E70E22AAF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" t="19166" b="22034"/>
          <a:stretch/>
        </p:blipFill>
        <p:spPr>
          <a:xfrm>
            <a:off x="5748189" y="3084586"/>
            <a:ext cx="2468177" cy="158965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4D4E3D1-0FA7-4683-80E6-AE92B1401F57}"/>
              </a:ext>
            </a:extLst>
          </p:cNvPr>
          <p:cNvSpPr txBox="1"/>
          <p:nvPr/>
        </p:nvSpPr>
        <p:spPr>
          <a:xfrm>
            <a:off x="6725308" y="3516628"/>
            <a:ext cx="51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7C40A0D-2143-41A3-8921-FCD7109B1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" t="19166" b="22034"/>
          <a:stretch/>
        </p:blipFill>
        <p:spPr>
          <a:xfrm>
            <a:off x="2844316" y="3084586"/>
            <a:ext cx="2343236" cy="150918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5358F7F-8DA9-4F1D-9C3D-777A58A16724}"/>
              </a:ext>
            </a:extLst>
          </p:cNvPr>
          <p:cNvSpPr txBox="1"/>
          <p:nvPr/>
        </p:nvSpPr>
        <p:spPr>
          <a:xfrm>
            <a:off x="3527056" y="3479537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B7A5903-BA43-4890-BEED-204C9BDADB20}"/>
              </a:ext>
            </a:extLst>
          </p:cNvPr>
          <p:cNvSpPr txBox="1"/>
          <p:nvPr/>
        </p:nvSpPr>
        <p:spPr>
          <a:xfrm>
            <a:off x="3527056" y="5152705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30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0BA8E3B7-DC41-4AA0-9738-1A1CAB1DE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" t="19166" b="22034"/>
          <a:stretch/>
        </p:blipFill>
        <p:spPr>
          <a:xfrm>
            <a:off x="5728849" y="1362666"/>
            <a:ext cx="2468177" cy="158965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07C6388-1667-4595-BA06-129668D1B22B}"/>
              </a:ext>
            </a:extLst>
          </p:cNvPr>
          <p:cNvSpPr txBox="1"/>
          <p:nvPr/>
        </p:nvSpPr>
        <p:spPr>
          <a:xfrm>
            <a:off x="6670717" y="1758083"/>
            <a:ext cx="49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8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4" grpId="0"/>
      <p:bldP spid="42" grpId="0"/>
      <p:bldP spid="46" grpId="0"/>
      <p:bldP spid="48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0AA87185-18C0-4FD6-B5A8-DC015D36A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" t="19166" b="22034"/>
          <a:stretch/>
        </p:blipFill>
        <p:spPr>
          <a:xfrm>
            <a:off x="5861413" y="4695787"/>
            <a:ext cx="2328928" cy="149997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D03F803-802A-48C7-8B00-77EF586D75C9}"/>
              </a:ext>
            </a:extLst>
          </p:cNvPr>
          <p:cNvSpPr txBox="1"/>
          <p:nvPr/>
        </p:nvSpPr>
        <p:spPr>
          <a:xfrm>
            <a:off x="6704776" y="5131104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145B19BD-4370-437B-9D41-F343C3130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" t="19166" b="22034"/>
          <a:stretch/>
        </p:blipFill>
        <p:spPr>
          <a:xfrm>
            <a:off x="2868102" y="4695787"/>
            <a:ext cx="2328928" cy="14999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65F0290-6F33-4857-B3EF-6DA60A17D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54" t="22000" r="11755" b="21200"/>
          <a:stretch/>
        </p:blipFill>
        <p:spPr>
          <a:xfrm>
            <a:off x="756874" y="1406268"/>
            <a:ext cx="1933060" cy="14999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521E7E-7D6C-45A3-80C1-0130172E6781}"/>
              </a:ext>
            </a:extLst>
          </p:cNvPr>
          <p:cNvSpPr txBox="1"/>
          <p:nvPr/>
        </p:nvSpPr>
        <p:spPr>
          <a:xfrm>
            <a:off x="1854530" y="1509922"/>
            <a:ext cx="70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52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BEDDB6C-AE46-45BB-B226-046380479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54" t="22000" r="11755" b="21200"/>
          <a:stretch/>
        </p:blipFill>
        <p:spPr>
          <a:xfrm>
            <a:off x="728908" y="3093661"/>
            <a:ext cx="1933060" cy="149997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0917447-48FA-42FF-9B08-87CFD64D6267}"/>
              </a:ext>
            </a:extLst>
          </p:cNvPr>
          <p:cNvSpPr txBox="1"/>
          <p:nvPr/>
        </p:nvSpPr>
        <p:spPr>
          <a:xfrm>
            <a:off x="1826564" y="3197315"/>
            <a:ext cx="70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99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61946CB-632E-4233-A8C7-221E63ED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54" t="22000" r="11755" b="21200"/>
          <a:stretch/>
        </p:blipFill>
        <p:spPr>
          <a:xfrm>
            <a:off x="728908" y="4695787"/>
            <a:ext cx="1933060" cy="149997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BC70CF5-7BB2-4D37-92CB-F8964EC1FE6D}"/>
              </a:ext>
            </a:extLst>
          </p:cNvPr>
          <p:cNvSpPr txBox="1"/>
          <p:nvPr/>
        </p:nvSpPr>
        <p:spPr>
          <a:xfrm>
            <a:off x="1826564" y="4799441"/>
            <a:ext cx="75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17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AE5197-23A9-4954-9A31-78C7B14B1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" t="19166" b="22034"/>
          <a:stretch/>
        </p:blipFill>
        <p:spPr>
          <a:xfrm>
            <a:off x="2767774" y="1366717"/>
            <a:ext cx="2390337" cy="15395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26E3F1-A79A-4ABA-8804-A920E1E4F5AC}"/>
              </a:ext>
            </a:extLst>
          </p:cNvPr>
          <p:cNvSpPr txBox="1"/>
          <p:nvPr/>
        </p:nvSpPr>
        <p:spPr>
          <a:xfrm>
            <a:off x="3647796" y="1758082"/>
            <a:ext cx="78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3CA508D-3AEC-4BCC-A15B-A44F3E176CF2}"/>
              </a:ext>
            </a:extLst>
          </p:cNvPr>
          <p:cNvSpPr txBox="1"/>
          <p:nvPr/>
        </p:nvSpPr>
        <p:spPr>
          <a:xfrm>
            <a:off x="5047172" y="157859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4184192-8D54-4ABE-BD5B-5E3E2A3F44B8}"/>
              </a:ext>
            </a:extLst>
          </p:cNvPr>
          <p:cNvSpPr txBox="1"/>
          <p:nvPr/>
        </p:nvSpPr>
        <p:spPr>
          <a:xfrm>
            <a:off x="5047172" y="3475111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4EAFBD5-F9F2-4C4A-BBF6-66C9C5DF3304}"/>
              </a:ext>
            </a:extLst>
          </p:cNvPr>
          <p:cNvSpPr txBox="1"/>
          <p:nvPr/>
        </p:nvSpPr>
        <p:spPr>
          <a:xfrm>
            <a:off x="5047172" y="5239964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+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843CDAD-890B-405D-B85F-E70E22AAF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" t="19166" b="22034"/>
          <a:stretch/>
        </p:blipFill>
        <p:spPr>
          <a:xfrm>
            <a:off x="5861413" y="3044797"/>
            <a:ext cx="2348269" cy="151242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4D4E3D1-0FA7-4683-80E6-AE92B1401F57}"/>
              </a:ext>
            </a:extLst>
          </p:cNvPr>
          <p:cNvSpPr txBox="1"/>
          <p:nvPr/>
        </p:nvSpPr>
        <p:spPr>
          <a:xfrm>
            <a:off x="6723071" y="3439231"/>
            <a:ext cx="51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7C40A0D-2143-41A3-8921-FCD7109B1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" t="19166" b="22034"/>
          <a:stretch/>
        </p:blipFill>
        <p:spPr>
          <a:xfrm>
            <a:off x="2791433" y="3048179"/>
            <a:ext cx="2343018" cy="150904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5358F7F-8DA9-4F1D-9C3D-777A58A16724}"/>
              </a:ext>
            </a:extLst>
          </p:cNvPr>
          <p:cNvSpPr txBox="1"/>
          <p:nvPr/>
        </p:nvSpPr>
        <p:spPr>
          <a:xfrm>
            <a:off x="3647797" y="3460373"/>
            <a:ext cx="78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90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B7A5903-BA43-4890-BEED-204C9BDADB20}"/>
              </a:ext>
            </a:extLst>
          </p:cNvPr>
          <p:cNvSpPr txBox="1"/>
          <p:nvPr/>
        </p:nvSpPr>
        <p:spPr>
          <a:xfrm>
            <a:off x="3609198" y="5112575"/>
            <a:ext cx="70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0BA8E3B7-DC41-4AA0-9738-1A1CAB1DE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" t="19166" b="22034"/>
          <a:stretch/>
        </p:blipFill>
        <p:spPr>
          <a:xfrm>
            <a:off x="5728849" y="1362666"/>
            <a:ext cx="2468177" cy="158965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07C6388-1667-4595-BA06-129668D1B22B}"/>
              </a:ext>
            </a:extLst>
          </p:cNvPr>
          <p:cNvSpPr txBox="1"/>
          <p:nvPr/>
        </p:nvSpPr>
        <p:spPr>
          <a:xfrm>
            <a:off x="6670717" y="1758083"/>
            <a:ext cx="49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17523" y="494528"/>
            <a:ext cx="9500847" cy="78998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Розклади на розрядні доданки</a:t>
            </a:r>
          </a:p>
        </p:txBody>
      </p:sp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AE8DF5B-EDEB-4351-9E8A-D989B22141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3" r="12486"/>
          <a:stretch/>
        </p:blipFill>
        <p:spPr>
          <a:xfrm>
            <a:off x="8496000" y="1406268"/>
            <a:ext cx="2376000" cy="318750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08595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4" grpId="0"/>
      <p:bldP spid="42" grpId="0"/>
      <p:bldP spid="46" grpId="0"/>
      <p:bldP spid="48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990600" y="494529"/>
            <a:ext cx="10286999" cy="87150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Знайди суму чисел і </a:t>
            </a:r>
            <a:r>
              <a:rPr lang="uk-UA" sz="3600" b="1" dirty="0" err="1">
                <a:solidFill>
                  <a:schemeClr val="bg1"/>
                </a:solidFill>
              </a:rPr>
              <a:t>запиши</a:t>
            </a:r>
            <a:r>
              <a:rPr lang="uk-UA" sz="3600" b="1" dirty="0">
                <a:solidFill>
                  <a:schemeClr val="bg1"/>
                </a:solidFill>
              </a:rPr>
              <a:t> результат</a:t>
            </a:r>
          </a:p>
        </p:txBody>
      </p:sp>
      <p:pic>
        <p:nvPicPr>
          <p:cNvPr id="1026" name="Picture 2" descr="rhino railroader animal alphabet r for kids">
            <a:extLst>
              <a:ext uri="{FF2B5EF4-FFF2-40B4-BE49-F238E27FC236}">
                <a16:creationId xmlns:a16="http://schemas.microsoft.com/office/drawing/2014/main" xmlns="" id="{0877B96B-F9AB-40C1-AB98-248207683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t="4534" r="14278" b="5619"/>
          <a:stretch/>
        </p:blipFill>
        <p:spPr bwMode="auto">
          <a:xfrm>
            <a:off x="990600" y="1540210"/>
            <a:ext cx="2979514" cy="384314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A7C32762-A43C-4C92-8463-2D3906E58C21}"/>
              </a:ext>
            </a:extLst>
          </p:cNvPr>
          <p:cNvSpPr/>
          <p:nvPr/>
        </p:nvSpPr>
        <p:spPr>
          <a:xfrm>
            <a:off x="4122624" y="1540208"/>
            <a:ext cx="1722324" cy="142602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20 і 5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C1FCEDD0-C00B-436C-B4E1-267612A54C8D}"/>
              </a:ext>
            </a:extLst>
          </p:cNvPr>
          <p:cNvSpPr/>
          <p:nvPr/>
        </p:nvSpPr>
        <p:spPr>
          <a:xfrm>
            <a:off x="6290711" y="1534642"/>
            <a:ext cx="2084614" cy="1426027"/>
          </a:xfrm>
          <a:prstGeom prst="ellipse">
            <a:avLst/>
          </a:prstGeom>
          <a:solidFill>
            <a:srgbClr val="C6109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50 і 30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8AD929CA-1A23-4542-9B65-D8CF5D73DB57}"/>
              </a:ext>
            </a:extLst>
          </p:cNvPr>
          <p:cNvSpPr/>
          <p:nvPr/>
        </p:nvSpPr>
        <p:spPr>
          <a:xfrm>
            <a:off x="8731021" y="1540210"/>
            <a:ext cx="1722325" cy="131738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4 і 9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E65E28E3-CFC7-4277-82A9-5D2E7BB66B10}"/>
              </a:ext>
            </a:extLst>
          </p:cNvPr>
          <p:cNvSpPr/>
          <p:nvPr/>
        </p:nvSpPr>
        <p:spPr>
          <a:xfrm>
            <a:off x="5128361" y="2846807"/>
            <a:ext cx="1722325" cy="142602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8 і 40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17ECCF32-D92F-4FFA-809E-6F48025075F1}"/>
              </a:ext>
            </a:extLst>
          </p:cNvPr>
          <p:cNvSpPr/>
          <p:nvPr/>
        </p:nvSpPr>
        <p:spPr>
          <a:xfrm>
            <a:off x="7644149" y="2846808"/>
            <a:ext cx="1722325" cy="142602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8 </a:t>
            </a:r>
            <a:r>
              <a:rPr lang="uk-UA" sz="3600" b="1" dirty="0">
                <a:solidFill>
                  <a:schemeClr val="bg1"/>
                </a:solidFill>
              </a:rPr>
              <a:t>і 6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A7C32762-A43C-4C92-8463-2D3906E58C21}"/>
              </a:ext>
            </a:extLst>
          </p:cNvPr>
          <p:cNvSpPr/>
          <p:nvPr/>
        </p:nvSpPr>
        <p:spPr>
          <a:xfrm>
            <a:off x="4386943" y="4485204"/>
            <a:ext cx="1020873" cy="88144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25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C1FCEDD0-C00B-436C-B4E1-267612A54C8D}"/>
              </a:ext>
            </a:extLst>
          </p:cNvPr>
          <p:cNvSpPr/>
          <p:nvPr/>
        </p:nvSpPr>
        <p:spPr>
          <a:xfrm>
            <a:off x="5561408" y="4441363"/>
            <a:ext cx="1054723" cy="925286"/>
          </a:xfrm>
          <a:prstGeom prst="ellipse">
            <a:avLst/>
          </a:prstGeom>
          <a:solidFill>
            <a:srgbClr val="C6109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80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8AD929CA-1A23-4542-9B65-D8CF5D73DB57}"/>
              </a:ext>
            </a:extLst>
          </p:cNvPr>
          <p:cNvSpPr/>
          <p:nvPr/>
        </p:nvSpPr>
        <p:spPr>
          <a:xfrm>
            <a:off x="6738253" y="4381430"/>
            <a:ext cx="1012376" cy="98521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13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65E28E3-CFC7-4277-82A9-5D2E7BB66B10}"/>
              </a:ext>
            </a:extLst>
          </p:cNvPr>
          <p:cNvSpPr/>
          <p:nvPr/>
        </p:nvSpPr>
        <p:spPr>
          <a:xfrm>
            <a:off x="7857021" y="4370635"/>
            <a:ext cx="1036608" cy="99601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48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17ECCF32-D92F-4FFA-809E-6F48025075F1}"/>
              </a:ext>
            </a:extLst>
          </p:cNvPr>
          <p:cNvSpPr/>
          <p:nvPr/>
        </p:nvSpPr>
        <p:spPr>
          <a:xfrm>
            <a:off x="9060653" y="4381429"/>
            <a:ext cx="1063062" cy="98521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14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17ECCF32-D92F-4FFA-809E-6F48025075F1}"/>
              </a:ext>
            </a:extLst>
          </p:cNvPr>
          <p:cNvSpPr/>
          <p:nvPr/>
        </p:nvSpPr>
        <p:spPr>
          <a:xfrm>
            <a:off x="9843064" y="2748765"/>
            <a:ext cx="1722325" cy="1426027"/>
          </a:xfrm>
          <a:prstGeom prst="ellipse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9 </a:t>
            </a:r>
            <a:r>
              <a:rPr lang="uk-UA" sz="3600" b="1" dirty="0">
                <a:solidFill>
                  <a:srgbClr val="7030A0"/>
                </a:solidFill>
              </a:rPr>
              <a:t>і </a:t>
            </a:r>
            <a:r>
              <a:rPr lang="uk-UA" sz="3600" b="1" dirty="0" smtClean="0">
                <a:solidFill>
                  <a:srgbClr val="7030A0"/>
                </a:solidFill>
              </a:rPr>
              <a:t>9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17ECCF32-D92F-4FFA-809E-6F48025075F1}"/>
              </a:ext>
            </a:extLst>
          </p:cNvPr>
          <p:cNvSpPr/>
          <p:nvPr/>
        </p:nvSpPr>
        <p:spPr>
          <a:xfrm>
            <a:off x="10214537" y="4370635"/>
            <a:ext cx="1063062" cy="985219"/>
          </a:xfrm>
          <a:prstGeom prst="ellipse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041400" y="5521393"/>
            <a:ext cx="2939143" cy="6484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>
                <a:solidFill>
                  <a:srgbClr val="7030A0"/>
                </a:solidFill>
              </a:rPr>
              <a:t>знайдені числа в порядку </a:t>
            </a:r>
            <a:r>
              <a:rPr lang="uk-UA" sz="2000" b="1" dirty="0" smtClean="0">
                <a:solidFill>
                  <a:srgbClr val="7030A0"/>
                </a:solidFill>
              </a:rPr>
              <a:t>зростання</a:t>
            </a:r>
            <a:r>
              <a:rPr lang="uk-UA" sz="2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AD929CA-1A23-4542-9B65-D8CF5D73DB57}"/>
              </a:ext>
            </a:extLst>
          </p:cNvPr>
          <p:cNvSpPr/>
          <p:nvPr/>
        </p:nvSpPr>
        <p:spPr>
          <a:xfrm>
            <a:off x="4370613" y="5366649"/>
            <a:ext cx="1012376" cy="98521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13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17ECCF32-D92F-4FFA-809E-6F48025075F1}"/>
              </a:ext>
            </a:extLst>
          </p:cNvPr>
          <p:cNvSpPr/>
          <p:nvPr/>
        </p:nvSpPr>
        <p:spPr>
          <a:xfrm>
            <a:off x="5620252" y="5356502"/>
            <a:ext cx="1063062" cy="98521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14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A7C32762-A43C-4C92-8463-2D3906E58C21}"/>
              </a:ext>
            </a:extLst>
          </p:cNvPr>
          <p:cNvSpPr/>
          <p:nvPr/>
        </p:nvSpPr>
        <p:spPr>
          <a:xfrm>
            <a:off x="7994874" y="5366649"/>
            <a:ext cx="1020873" cy="88144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25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17ECCF32-D92F-4FFA-809E-6F48025075F1}"/>
              </a:ext>
            </a:extLst>
          </p:cNvPr>
          <p:cNvSpPr/>
          <p:nvPr/>
        </p:nvSpPr>
        <p:spPr>
          <a:xfrm>
            <a:off x="6738253" y="5385687"/>
            <a:ext cx="1063062" cy="985219"/>
          </a:xfrm>
          <a:prstGeom prst="ellipse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E65E28E3-CFC7-4277-82A9-5D2E7BB66B10}"/>
              </a:ext>
            </a:extLst>
          </p:cNvPr>
          <p:cNvSpPr/>
          <p:nvPr/>
        </p:nvSpPr>
        <p:spPr>
          <a:xfrm>
            <a:off x="9060653" y="5345707"/>
            <a:ext cx="1036608" cy="99601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48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C1FCEDD0-C00B-436C-B4E1-267612A54C8D}"/>
              </a:ext>
            </a:extLst>
          </p:cNvPr>
          <p:cNvSpPr/>
          <p:nvPr/>
        </p:nvSpPr>
        <p:spPr>
          <a:xfrm>
            <a:off x="10176864" y="5396615"/>
            <a:ext cx="1054723" cy="925286"/>
          </a:xfrm>
          <a:prstGeom prst="ellipse">
            <a:avLst/>
          </a:prstGeom>
          <a:solidFill>
            <a:srgbClr val="C6109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80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3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32" y="3254767"/>
            <a:ext cx="1270088" cy="1764680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737F6DF-AA00-4469-B686-16A02C12F054}"/>
              </a:ext>
            </a:extLst>
          </p:cNvPr>
          <p:cNvSpPr/>
          <p:nvPr/>
        </p:nvSpPr>
        <p:spPr>
          <a:xfrm>
            <a:off x="2339062" y="3764273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64013772-A68B-451B-891E-B48B37243AF4}"/>
              </a:ext>
            </a:extLst>
          </p:cNvPr>
          <p:cNvSpPr/>
          <p:nvPr/>
        </p:nvSpPr>
        <p:spPr>
          <a:xfrm>
            <a:off x="2721742" y="3764273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521D02AC-9938-453D-9507-B4EADBC7D49D}"/>
              </a:ext>
            </a:extLst>
          </p:cNvPr>
          <p:cNvSpPr/>
          <p:nvPr/>
        </p:nvSpPr>
        <p:spPr>
          <a:xfrm>
            <a:off x="2342529" y="291190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AF2BC05B-852F-44B8-BD70-2C48B9C77334}"/>
              </a:ext>
            </a:extLst>
          </p:cNvPr>
          <p:cNvSpPr/>
          <p:nvPr/>
        </p:nvSpPr>
        <p:spPr>
          <a:xfrm>
            <a:off x="2342529" y="3343335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2891C8C9-331C-4178-B5E5-AFD3EB937B4E}"/>
              </a:ext>
            </a:extLst>
          </p:cNvPr>
          <p:cNvSpPr/>
          <p:nvPr/>
        </p:nvSpPr>
        <p:spPr>
          <a:xfrm>
            <a:off x="2725209" y="3343335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1571887" y="5020580"/>
            <a:ext cx="212465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25 + 43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408729D4-D865-405D-8365-EB688F943699}"/>
              </a:ext>
            </a:extLst>
          </p:cNvPr>
          <p:cNvSpPr txBox="1"/>
          <p:nvPr/>
        </p:nvSpPr>
        <p:spPr>
          <a:xfrm>
            <a:off x="1143526" y="5854109"/>
            <a:ext cx="131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20   5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7DEE643A-5D91-4388-A71F-7EEB9FA8D466}"/>
              </a:ext>
            </a:extLst>
          </p:cNvPr>
          <p:cNvCxnSpPr>
            <a:cxnSpLocks/>
          </p:cNvCxnSpPr>
          <p:nvPr/>
        </p:nvCxnSpPr>
        <p:spPr>
          <a:xfrm flipH="1">
            <a:off x="1439273" y="5569567"/>
            <a:ext cx="468312" cy="39948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:a16="http://schemas.microsoft.com/office/drawing/2014/main" xmlns="" id="{9494E012-D2F1-413A-8AFD-060578CA9684}"/>
              </a:ext>
            </a:extLst>
          </p:cNvPr>
          <p:cNvCxnSpPr>
            <a:cxnSpLocks/>
          </p:cNvCxnSpPr>
          <p:nvPr/>
        </p:nvCxnSpPr>
        <p:spPr>
          <a:xfrm>
            <a:off x="1941950" y="5572968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3696537" y="5019447"/>
            <a:ext cx="42662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(</a:t>
            </a:r>
            <a:r>
              <a:rPr lang="uk-UA" sz="4000" b="1" dirty="0" smtClean="0">
                <a:solidFill>
                  <a:srgbClr val="7030A0"/>
                </a:solidFill>
              </a:rPr>
              <a:t>20 + 40) + (5 + 3)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68496FF5-5360-454B-B321-67C294FA5116}"/>
              </a:ext>
            </a:extLst>
          </p:cNvPr>
          <p:cNvSpPr txBox="1"/>
          <p:nvPr/>
        </p:nvSpPr>
        <p:spPr>
          <a:xfrm>
            <a:off x="7932009" y="5019447"/>
            <a:ext cx="26234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60 + 8 = 68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6" name="Облачко с текстом: овальное 15">
            <a:extLst>
              <a:ext uri="{FF2B5EF4-FFF2-40B4-BE49-F238E27FC236}">
                <a16:creationId xmlns:a16="http://schemas.microsoft.com/office/drawing/2014/main" xmlns="" id="{73B4D07E-E795-42C3-9E9D-A145AFF4E114}"/>
              </a:ext>
            </a:extLst>
          </p:cNvPr>
          <p:cNvSpPr/>
          <p:nvPr/>
        </p:nvSpPr>
        <p:spPr>
          <a:xfrm>
            <a:off x="2811806" y="1443691"/>
            <a:ext cx="4633390" cy="2079933"/>
          </a:xfrm>
          <a:prstGeom prst="wedgeEllipseCallout">
            <a:avLst>
              <a:gd name="adj1" fmla="val 18246"/>
              <a:gd name="adj2" fmla="val 10290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002060"/>
                </a:solidFill>
              </a:rPr>
              <a:t>Кожен із доданків розкладаю на одиниці. Десятки додаю до десятків одиниці до одиниць.</a:t>
            </a: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B32BE6EE-8A40-45C1-B80E-32F34E06BDB4}"/>
              </a:ext>
            </a:extLst>
          </p:cNvPr>
          <p:cNvGrpSpPr/>
          <p:nvPr/>
        </p:nvGrpSpPr>
        <p:grpSpPr>
          <a:xfrm>
            <a:off x="1455079" y="2071957"/>
            <a:ext cx="765360" cy="2072763"/>
            <a:chOff x="7284945" y="1192292"/>
            <a:chExt cx="765360" cy="2072763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2F622D99-3123-41B4-911B-CCDF8E9E8098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xmlns="" id="{0809C54D-0365-4D69-81A5-60976C388D9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xmlns="" id="{BF32743A-AD2F-40DA-9491-81F46EFEE488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3E414D61-4491-408E-B167-F5A491045EA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xmlns="" id="{75E23ACE-BBE7-476F-9B3E-5C5499830735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xmlns="" id="{3491F26D-67C8-42DC-95B0-C540AA329510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0209E385-977A-47F6-A61D-90FA35E35F02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xmlns="" id="{92A24C73-13C4-49E2-8F81-684E7A0DDC49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33BDFF9F-92B0-4B70-B937-9C093555BF07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xmlns="" id="{E7A99949-F6B4-4E48-89CD-C83CAE08E437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4566EB1B-2437-41FE-AE37-CE84CD95B3A5}"/>
              </a:ext>
            </a:extLst>
          </p:cNvPr>
          <p:cNvGrpSpPr/>
          <p:nvPr/>
        </p:nvGrpSpPr>
        <p:grpSpPr>
          <a:xfrm>
            <a:off x="587904" y="2071957"/>
            <a:ext cx="765360" cy="2072763"/>
            <a:chOff x="7284945" y="1192292"/>
            <a:chExt cx="765360" cy="2072763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xmlns="" id="{396E1BDB-D4D6-4F3A-ACD1-BB8CBF3C5B7C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44249789-CD86-4263-9FAE-6EBF9659AE3F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xmlns="" id="{4111BC31-B640-4705-9976-79FD7D48C982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9DF49962-7AAE-42E4-8204-4707A18702CE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xmlns="" id="{97FC0CA1-3D6A-4022-A734-8BCC263DF449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xmlns="" id="{B9A523A9-08F1-4575-820F-F9061696C8F7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xmlns="" id="{16C712AA-FC78-4FE7-A7C1-8DD61B40B7F0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xmlns="" id="{AE75FFE5-9550-4925-AA12-A8FDBB14D651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xmlns="" id="{0420F0F8-1C61-4C16-BB96-07D71B4162B3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xmlns="" id="{1190009B-7BBD-4286-9B6B-DFAA2835011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B46E7BD5-31A1-4894-8088-82ACC6A3BE7A}"/>
              </a:ext>
            </a:extLst>
          </p:cNvPr>
          <p:cNvSpPr/>
          <p:nvPr/>
        </p:nvSpPr>
        <p:spPr>
          <a:xfrm>
            <a:off x="11248108" y="3764273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75895E4D-D769-43C3-BA4A-0D5084AC8672}"/>
              </a:ext>
            </a:extLst>
          </p:cNvPr>
          <p:cNvSpPr/>
          <p:nvPr/>
        </p:nvSpPr>
        <p:spPr>
          <a:xfrm>
            <a:off x="11630788" y="3764273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27E4D3E8-4596-4AD9-9990-7C5C5DC1A9CA}"/>
              </a:ext>
            </a:extLst>
          </p:cNvPr>
          <p:cNvSpPr/>
          <p:nvPr/>
        </p:nvSpPr>
        <p:spPr>
          <a:xfrm>
            <a:off x="11251575" y="3343335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xmlns="" id="{746E28D8-0801-4A0E-8B3F-E6C097E37BD2}"/>
              </a:ext>
            </a:extLst>
          </p:cNvPr>
          <p:cNvGrpSpPr/>
          <p:nvPr/>
        </p:nvGrpSpPr>
        <p:grpSpPr>
          <a:xfrm>
            <a:off x="10364125" y="2071957"/>
            <a:ext cx="765360" cy="2072763"/>
            <a:chOff x="7284945" y="1192292"/>
            <a:chExt cx="765360" cy="2072763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xmlns="" id="{2313D253-8030-4825-AAF4-25400358A50E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xmlns="" id="{BFDE7CCF-8908-44D1-9215-02F3B42EAF7F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A23EC211-E6A8-4706-8C07-EC0B7E21FAD4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1F8BFEFF-87B3-4ECE-9354-C7E1AF0C686E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xmlns="" id="{52DDF6F8-CE50-4002-B3C7-5EDD98C344C6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xmlns="" id="{CE06A12A-E085-4CED-85F8-B893CF28902C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xmlns="" id="{B017A47F-4F84-466D-B22A-A791076B564F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xmlns="" id="{49BEB341-1657-4AA8-931C-7D0905CB12F0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xmlns="" id="{A62C502E-D46F-49A3-8836-D81CC4D4CBF5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xmlns="" id="{16B97DF4-A489-40E3-9A7C-4968145F10D3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xmlns="" id="{A6858893-C0A2-4BE2-A5F9-D1AA90D42F52}"/>
              </a:ext>
            </a:extLst>
          </p:cNvPr>
          <p:cNvGrpSpPr/>
          <p:nvPr/>
        </p:nvGrpSpPr>
        <p:grpSpPr>
          <a:xfrm>
            <a:off x="9496950" y="2071957"/>
            <a:ext cx="765360" cy="2072763"/>
            <a:chOff x="7284945" y="1192292"/>
            <a:chExt cx="765360" cy="2072763"/>
          </a:xfrm>
        </p:grpSpPr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xmlns="" id="{7E3294A2-DEF6-4ED1-B84A-49040A8143B6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xmlns="" id="{CC5EB3FB-1CFF-4BBE-A0D4-9111E4C89D9D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4" name="Прямоугольник 123">
              <a:extLst>
                <a:ext uri="{FF2B5EF4-FFF2-40B4-BE49-F238E27FC236}">
                  <a16:creationId xmlns:a16="http://schemas.microsoft.com/office/drawing/2014/main" xmlns="" id="{61CF63FF-9464-476B-9FCE-D031733003C1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xmlns="" id="{4A54E7BA-CFD7-47A0-9595-9C1E9CD00A20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xmlns="" id="{0D4A4CD6-C43B-4113-BE4C-DBBB81F78613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>
              <a:extLst>
                <a:ext uri="{FF2B5EF4-FFF2-40B4-BE49-F238E27FC236}">
                  <a16:creationId xmlns:a16="http://schemas.microsoft.com/office/drawing/2014/main" xmlns="" id="{017FC28D-DC32-4287-BD99-3C615AE4CFD6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8" name="Прямоугольник 127">
              <a:extLst>
                <a:ext uri="{FF2B5EF4-FFF2-40B4-BE49-F238E27FC236}">
                  <a16:creationId xmlns:a16="http://schemas.microsoft.com/office/drawing/2014/main" xmlns="" id="{704A8312-7F62-4DCB-B283-729EF399A919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xmlns="" id="{25345D32-C3A2-4385-914B-1480D7A78C26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xmlns="" id="{11C49487-11C8-4B67-92F4-AE35C74A8188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xmlns="" id="{FDC8E36A-344C-46EC-8245-DF278473FA27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xmlns="" id="{101EB239-2B03-4DD0-8C15-1E8AF398ADF9}"/>
              </a:ext>
            </a:extLst>
          </p:cNvPr>
          <p:cNvGrpSpPr/>
          <p:nvPr/>
        </p:nvGrpSpPr>
        <p:grpSpPr>
          <a:xfrm>
            <a:off x="8629775" y="2071957"/>
            <a:ext cx="765360" cy="2072763"/>
            <a:chOff x="7284945" y="1192292"/>
            <a:chExt cx="765360" cy="2072763"/>
          </a:xfrm>
        </p:grpSpPr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xmlns="" id="{7EF7DB5B-533D-45C0-9222-E64C418C96D5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xmlns="" id="{FE9133FD-9C07-4B32-A07C-C19300003D6F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xmlns="" id="{15ED2564-2EED-461A-AEF1-5A58D02C07B9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рямоугольник 135">
              <a:extLst>
                <a:ext uri="{FF2B5EF4-FFF2-40B4-BE49-F238E27FC236}">
                  <a16:creationId xmlns:a16="http://schemas.microsoft.com/office/drawing/2014/main" xmlns="" id="{28A409D4-2F0F-4BAB-ADE8-5E529787558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7" name="Прямоугольник 136">
              <a:extLst>
                <a:ext uri="{FF2B5EF4-FFF2-40B4-BE49-F238E27FC236}">
                  <a16:creationId xmlns:a16="http://schemas.microsoft.com/office/drawing/2014/main" xmlns="" id="{47B2B634-85DD-46BF-82BF-B9F8E4B23607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xmlns="" id="{951AF32F-08D4-4A55-B78F-C4A26211C7A2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xmlns="" id="{018DF431-26FA-430E-BABC-6A61D37FB34B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xmlns="" id="{CD924EB6-61A4-4D60-BC49-BB1E5D5D3154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xmlns="" id="{91EE32B0-4B6E-499E-A6CB-DE762BA7668C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xmlns="" id="{D348D105-AE33-47AD-A99D-6784B8CEE74A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xmlns="" id="{B014A895-CC5A-482B-8313-0E5FE7910CA5}"/>
              </a:ext>
            </a:extLst>
          </p:cNvPr>
          <p:cNvGrpSpPr/>
          <p:nvPr/>
        </p:nvGrpSpPr>
        <p:grpSpPr>
          <a:xfrm>
            <a:off x="7771461" y="2071957"/>
            <a:ext cx="765360" cy="2072763"/>
            <a:chOff x="7284945" y="1192292"/>
            <a:chExt cx="765360" cy="2072763"/>
          </a:xfrm>
        </p:grpSpPr>
        <p:sp>
          <p:nvSpPr>
            <p:cNvPr id="144" name="Прямоугольник 143">
              <a:extLst>
                <a:ext uri="{FF2B5EF4-FFF2-40B4-BE49-F238E27FC236}">
                  <a16:creationId xmlns:a16="http://schemas.microsoft.com/office/drawing/2014/main" xmlns="" id="{D8E6766F-7CDC-4994-9E7B-3E9287005679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>
              <a:extLst>
                <a:ext uri="{FF2B5EF4-FFF2-40B4-BE49-F238E27FC236}">
                  <a16:creationId xmlns:a16="http://schemas.microsoft.com/office/drawing/2014/main" xmlns="" id="{3A89980D-1B34-455E-83A7-80FD479F5DE7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xmlns="" id="{5B7D4F46-2B50-43E5-81D5-F3C82CFDB4E7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>
              <a:extLst>
                <a:ext uri="{FF2B5EF4-FFF2-40B4-BE49-F238E27FC236}">
                  <a16:creationId xmlns:a16="http://schemas.microsoft.com/office/drawing/2014/main" xmlns="" id="{0BB31CAD-B1E8-4ED6-80CC-1089331E535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xmlns="" id="{31D1FC54-E03A-404C-AFC1-BB22433ECA37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xmlns="" id="{5769F960-D4A9-4D28-935C-BC4BC52B83C9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0" name="Прямоугольник 149">
              <a:extLst>
                <a:ext uri="{FF2B5EF4-FFF2-40B4-BE49-F238E27FC236}">
                  <a16:creationId xmlns:a16="http://schemas.microsoft.com/office/drawing/2014/main" xmlns="" id="{2D4F0272-4A0A-41D8-854B-EB41556C3BB9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xmlns="" id="{499AA1A0-DB86-4E40-9C79-AE4F4DC2603B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xmlns="" id="{75C262F5-D384-4055-97BB-D5466D018F10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рямоугольник 152">
              <a:extLst>
                <a:ext uri="{FF2B5EF4-FFF2-40B4-BE49-F238E27FC236}">
                  <a16:creationId xmlns:a16="http://schemas.microsoft.com/office/drawing/2014/main" xmlns="" id="{DF59616B-5E72-4FEF-8AA2-CAF6B47D1C04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Стрелка: изогнутая вверх 1">
            <a:extLst>
              <a:ext uri="{FF2B5EF4-FFF2-40B4-BE49-F238E27FC236}">
                <a16:creationId xmlns:a16="http://schemas.microsoft.com/office/drawing/2014/main" xmlns="" id="{40A303A9-9C52-41D9-9984-94A3B67F6AC1}"/>
              </a:ext>
            </a:extLst>
          </p:cNvPr>
          <p:cNvSpPr/>
          <p:nvPr/>
        </p:nvSpPr>
        <p:spPr>
          <a:xfrm>
            <a:off x="2642309" y="4206400"/>
            <a:ext cx="9158167" cy="813047"/>
          </a:xfrm>
          <a:prstGeom prst="curvedUpArrow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Стрелка: изогнутая вниз 7">
            <a:extLst>
              <a:ext uri="{FF2B5EF4-FFF2-40B4-BE49-F238E27FC236}">
                <a16:creationId xmlns:a16="http://schemas.microsoft.com/office/drawing/2014/main" xmlns="" id="{C78E8CAF-F990-47D0-B2F7-57765D248F6E}"/>
              </a:ext>
            </a:extLst>
          </p:cNvPr>
          <p:cNvSpPr/>
          <p:nvPr/>
        </p:nvSpPr>
        <p:spPr>
          <a:xfrm>
            <a:off x="1421315" y="1222922"/>
            <a:ext cx="8217985" cy="734825"/>
          </a:xfrm>
          <a:prstGeom prst="curved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D91ADA0-2D58-4A57-A4AA-30EDD5E977DF}"/>
              </a:ext>
            </a:extLst>
          </p:cNvPr>
          <p:cNvSpPr txBox="1"/>
          <p:nvPr/>
        </p:nvSpPr>
        <p:spPr>
          <a:xfrm>
            <a:off x="2291028" y="5959366"/>
            <a:ext cx="13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40 </a:t>
            </a:r>
            <a:r>
              <a:rPr lang="uk-UA" sz="3200" b="1" dirty="0" smtClean="0">
                <a:solidFill>
                  <a:srgbClr val="7030A0"/>
                </a:solidFill>
              </a:rPr>
              <a:t>   3</a:t>
            </a:r>
            <a:endParaRPr lang="uk-UA" sz="3200" b="1" dirty="0">
              <a:solidFill>
                <a:srgbClr val="7030A0"/>
              </a:solidFill>
            </a:endParaRPr>
          </a:p>
        </p:txBody>
      </p:sp>
      <p:cxnSp>
        <p:nvCxnSpPr>
          <p:cNvPr id="155" name="Прямая со стрелкой 154">
            <a:extLst>
              <a:ext uri="{FF2B5EF4-FFF2-40B4-BE49-F238E27FC236}">
                <a16:creationId xmlns:a16="http://schemas.microsoft.com/office/drawing/2014/main" xmlns="" id="{497EFBA1-43D3-4CDE-9010-BF6045BAC8F3}"/>
              </a:ext>
            </a:extLst>
          </p:cNvPr>
          <p:cNvCxnSpPr>
            <a:cxnSpLocks/>
          </p:cNvCxnSpPr>
          <p:nvPr/>
        </p:nvCxnSpPr>
        <p:spPr>
          <a:xfrm flipH="1">
            <a:off x="2675097" y="5536508"/>
            <a:ext cx="273418" cy="50966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>
            <a:extLst>
              <a:ext uri="{FF2B5EF4-FFF2-40B4-BE49-F238E27FC236}">
                <a16:creationId xmlns:a16="http://schemas.microsoft.com/office/drawing/2014/main" xmlns="" id="{3688E611-8584-44F3-9A65-85396DDB1703}"/>
              </a:ext>
            </a:extLst>
          </p:cNvPr>
          <p:cNvCxnSpPr>
            <a:cxnSpLocks/>
          </p:cNvCxnSpPr>
          <p:nvPr/>
        </p:nvCxnSpPr>
        <p:spPr>
          <a:xfrm>
            <a:off x="3003300" y="5572968"/>
            <a:ext cx="214777" cy="47320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704712" y="560105"/>
            <a:ext cx="10546863" cy="6628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 малюнком і записом поясни, як знайшли суму </a:t>
            </a:r>
            <a:r>
              <a:rPr lang="uk-UA" sz="3200" b="1" dirty="0" smtClean="0">
                <a:solidFill>
                  <a:schemeClr val="bg1"/>
                </a:solidFill>
              </a:rPr>
              <a:t>25+43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7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5" grpId="0" animBg="1"/>
      <p:bldP spid="166" grpId="0" animBg="1"/>
      <p:bldP spid="1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877" r="60295" b="63342"/>
          <a:stretch/>
        </p:blipFill>
        <p:spPr>
          <a:xfrm>
            <a:off x="936000" y="1332000"/>
            <a:ext cx="8676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88268" y="2053716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87603" y="2774246"/>
            <a:ext cx="394062" cy="3550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2D08173F-5868-48A8-85A9-F9F48B1227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3479851" y="1932259"/>
            <a:ext cx="690484" cy="55201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DDC5E28A-00DE-4A5B-9EC3-555D7D575A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07441" y="1982830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31B2FF4-28B3-454C-9065-2792659395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1629989" y="1935489"/>
            <a:ext cx="690484" cy="55201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B2A2A8B2-7A69-4C96-8A65-F1023E70B9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16836" y="2121701"/>
            <a:ext cx="440143" cy="28893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72A11863-5A4B-499E-8B52-414BBB531D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6877527" y="2665847"/>
            <a:ext cx="690484" cy="55201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E76761A4-CC00-4311-98DC-ED22B8CD95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3525128" y="2758906"/>
            <a:ext cx="555762" cy="45268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99EE1B31-E777-4823-A63B-CFF8DDC883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28566" y="3452811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010C0205-7C86-440A-8718-65E1E79DD4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87603" y="3540895"/>
            <a:ext cx="394062" cy="355057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05DE61D7-88E2-4EF8-AA07-D438E31BF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406907" y="2767566"/>
            <a:ext cx="555762" cy="45268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869CFAD5-0636-460D-98BD-C10778617EC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410168" y="2027435"/>
            <a:ext cx="555762" cy="452689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D154984C-21A5-4EB5-9417-ABB750BB63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80711" y="1964618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DD67DDE9-8496-43E5-86EA-9D146FA31C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32782" y="2056682"/>
            <a:ext cx="394062" cy="355057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040D7421-F0DB-433B-8D1A-B6E2F956B8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16875" y="2790354"/>
            <a:ext cx="394062" cy="355057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DECA8DBA-0280-42F8-A49E-8DD94A2596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382491" y="1950380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644AAF2C-2E6E-4E94-897C-AA74BBA6A6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3857285" y="2029474"/>
            <a:ext cx="555762" cy="452689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A1CEB626-CA84-4412-B550-5FA78F62B6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3487581" y="3507162"/>
            <a:ext cx="555762" cy="45268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AC65ECF5-6AAA-42D7-854E-0E83292838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15189" y="2105631"/>
            <a:ext cx="440143" cy="288932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27C2F300-8DA5-42C6-9890-6CEBADB537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2362076" y="2674155"/>
            <a:ext cx="690484" cy="552012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CE700338-2E3D-4D21-A8B5-352C622F75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08936" y="3442249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3314EEB9-93F0-49A4-8D9D-7439580C41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188654" y="2693142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E4FC6356-5DC1-47EF-8903-ED52EE3D88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966696" y="3437929"/>
            <a:ext cx="455016" cy="56766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C1D27AD8-CF3E-48D8-AA11-D0CA1CB868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14849" y="2695187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32ACFCBA-A545-4D3C-BE4E-28BD2E7532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07621" y="2853455"/>
            <a:ext cx="440143" cy="288932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C8AF3264-D266-4B10-A8F6-4E5B227C0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43035" y="3452810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D476C8F2-1207-4C12-810D-A649C08713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93610" y="2707403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D9380704-A44B-4C5D-AC97-2ED9BDCACC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66806" y="1972524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D6C1D469-A19C-46B3-A911-516361D4B6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04000" y="1960123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A626CDEC-A0C8-4F2C-91BC-FCD92F15CA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949583" y="2693848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7AB7402D-EBF4-49E6-80B1-A5FCB6C294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145054" y="1945779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2E460460-21BA-4397-BE0B-F76F4CAC94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58065" y="3432352"/>
            <a:ext cx="455016" cy="56766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3C9C38C5-9DC8-4FAD-88A9-6408A63B5B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134073" y="2695195"/>
            <a:ext cx="455016" cy="56766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4D225C67-DADE-49F2-8C24-3C7A9CAD97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35549" y="2853455"/>
            <a:ext cx="440143" cy="28893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24684CED-BB7B-4DAB-AC01-4940691D7E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2752899" y="2674155"/>
            <a:ext cx="690484" cy="55201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D4DA7A49-301E-4854-AA8C-C39E287366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96560" y="3596553"/>
            <a:ext cx="440143" cy="28893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457A8D64-24DF-4980-B369-05CE7390F8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5724364" y="2030275"/>
            <a:ext cx="555762" cy="45268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7E37BC98-D525-4E2F-82F5-27DBF7686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977" y="1960123"/>
            <a:ext cx="455016" cy="567661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FA122A76-83F1-4701-A6B4-853196B91E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06360" y="2693141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CAFDD983-DD56-4A6B-96A4-0FE24128AC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404572" y="2714090"/>
            <a:ext cx="455016" cy="567661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936001" y="494529"/>
            <a:ext cx="10386798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</a:t>
            </a:r>
            <a:r>
              <a:rPr lang="uk-UA" sz="4000" b="1" dirty="0" smtClean="0">
                <a:solidFill>
                  <a:schemeClr val="bg1"/>
                </a:solidFill>
              </a:rPr>
              <a:t>312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-23"/>
          <a:stretch/>
        </p:blipFill>
        <p:spPr>
          <a:xfrm>
            <a:off x="9612000" y="3260802"/>
            <a:ext cx="1710798" cy="28951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F5503832-F797-4A8F-B375-622C8435874B}"/>
              </a:ext>
            </a:extLst>
          </p:cNvPr>
          <p:cNvSpPr txBox="1"/>
          <p:nvPr/>
        </p:nvSpPr>
        <p:spPr>
          <a:xfrm>
            <a:off x="9611998" y="1327841"/>
            <a:ext cx="1710799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і обчисли  вирази </a:t>
            </a:r>
            <a:r>
              <a:rPr lang="uk-UA" sz="2400" b="1" dirty="0" smtClean="0">
                <a:solidFill>
                  <a:srgbClr val="7030A0"/>
                </a:solidFill>
              </a:rPr>
              <a:t>ІІ стовпчика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457A8D64-24DF-4980-B369-05CE7390F8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6129400" y="3531030"/>
            <a:ext cx="555762" cy="45268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457A8D64-24DF-4980-B369-05CE7390F8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6872899" y="3495414"/>
            <a:ext cx="555762" cy="452689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72A11863-5A4B-499E-8B52-414BBB531D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5784158" y="3429791"/>
            <a:ext cx="690484" cy="55201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72A11863-5A4B-499E-8B52-414BBB531D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7264757" y="3407839"/>
            <a:ext cx="690484" cy="55201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32ACFCBA-A545-4D3C-BE4E-28BD2E7532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15189" y="3594637"/>
            <a:ext cx="440143" cy="28893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040D7421-F0DB-433B-8D1A-B6E2F956B8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16875" y="3530428"/>
            <a:ext cx="394062" cy="35505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05DE61D7-88E2-4EF8-AA07-D438E31BF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033327" y="3517655"/>
            <a:ext cx="555762" cy="452689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05DE61D7-88E2-4EF8-AA07-D438E31BF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406907" y="3528662"/>
            <a:ext cx="555762" cy="4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8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t="618" r="64500" b="58315"/>
          <a:stretch/>
        </p:blipFill>
        <p:spPr>
          <a:xfrm>
            <a:off x="545827" y="1358660"/>
            <a:ext cx="6912000" cy="45640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917524" y="3325426"/>
            <a:ext cx="6311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на 5 огірків більше залишилось. 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882272" y="494529"/>
            <a:ext cx="10471528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</a:t>
            </a:r>
            <a:r>
              <a:rPr lang="uk-UA" sz="4000" b="1" dirty="0" smtClean="0">
                <a:solidFill>
                  <a:schemeClr val="bg1"/>
                </a:solidFill>
              </a:rPr>
              <a:t>313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6915750" y="1301938"/>
            <a:ext cx="4855289" cy="26487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кошику було 12 огірків і </a:t>
            </a:r>
            <a:endParaRPr lang="uk-UA" sz="2800" dirty="0" smtClean="0"/>
          </a:p>
          <a:p>
            <a:pPr algn="ctr"/>
            <a:r>
              <a:rPr lang="uk-UA" sz="2800" dirty="0" smtClean="0"/>
              <a:t>15 </a:t>
            </a:r>
            <a:r>
              <a:rPr lang="uk-UA" sz="2800" dirty="0"/>
              <a:t>помідорів. </a:t>
            </a:r>
            <a:endParaRPr lang="uk-UA" sz="2800" dirty="0" smtClean="0"/>
          </a:p>
          <a:p>
            <a:pPr algn="ctr"/>
            <a:r>
              <a:rPr lang="uk-UA" sz="2800" dirty="0" smtClean="0"/>
              <a:t>Для </a:t>
            </a:r>
            <a:r>
              <a:rPr lang="uk-UA" sz="2800" dirty="0"/>
              <a:t>приготування обіду використали 8 помідорів. </a:t>
            </a:r>
            <a:endParaRPr lang="uk-UA" sz="2800" dirty="0" smtClean="0"/>
          </a:p>
          <a:p>
            <a:pPr algn="ctr"/>
            <a:r>
              <a:rPr lang="uk-UA" sz="2800" dirty="0" smtClean="0"/>
              <a:t>На </a:t>
            </a:r>
            <a:r>
              <a:rPr lang="uk-UA" sz="2800" dirty="0"/>
              <a:t>скільки більше залишилось огірків, ніж помідорів?</a:t>
            </a:r>
            <a:endParaRPr lang="uk-UA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46095" y="2153276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</a:t>
            </a:r>
            <a:endParaRPr lang="ru-RU" sz="3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319941" y="2139154"/>
            <a:ext cx="1918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15 – 8 =</a:t>
            </a:r>
            <a:endParaRPr lang="ru-RU" sz="36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94801" y="2729798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353223" y="2714418"/>
            <a:ext cx="1885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12 – 7 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886465" y="2137896"/>
            <a:ext cx="4232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7 (п.) залишилось.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994320" y="2711142"/>
            <a:ext cx="145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5 (</a:t>
            </a:r>
            <a:r>
              <a:rPr lang="uk-UA" sz="3600" dirty="0" err="1" smtClean="0">
                <a:solidFill>
                  <a:srgbClr val="7030A0"/>
                </a:solidFill>
              </a:rPr>
              <a:t>ог</a:t>
            </a:r>
            <a:r>
              <a:rPr lang="uk-UA" sz="3600" dirty="0" smtClean="0">
                <a:solidFill>
                  <a:srgbClr val="7030A0"/>
                </a:solidFill>
              </a:rPr>
              <a:t>.)</a:t>
            </a:r>
            <a:endParaRPr lang="ru-RU" sz="3600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6D083B82-9B4B-457A-8576-074F4309E0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67" t="15135" r="1859" b="23909"/>
          <a:stretch/>
        </p:blipFill>
        <p:spPr>
          <a:xfrm>
            <a:off x="7858503" y="3971757"/>
            <a:ext cx="3282973" cy="22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39" grpId="0"/>
      <p:bldP spid="42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3897</TotalTime>
  <Words>464</Words>
  <Application>Microsoft Office PowerPoint</Application>
  <PresentationFormat>Произвольный</PresentationFormat>
  <Paragraphs>147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626</cp:revision>
  <dcterms:created xsi:type="dcterms:W3CDTF">2018-01-05T16:38:53Z</dcterms:created>
  <dcterms:modified xsi:type="dcterms:W3CDTF">2024-11-17T21:06:42Z</dcterms:modified>
</cp:coreProperties>
</file>