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659" r:id="rId3"/>
    <p:sldId id="660" r:id="rId4"/>
    <p:sldId id="631" r:id="rId5"/>
    <p:sldId id="538" r:id="rId6"/>
    <p:sldId id="663" r:id="rId7"/>
    <p:sldId id="664" r:id="rId8"/>
    <p:sldId id="652" r:id="rId9"/>
    <p:sldId id="6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59"/>
            <p14:sldId id="660"/>
            <p14:sldId id="631"/>
            <p14:sldId id="538"/>
            <p14:sldId id="663"/>
            <p14:sldId id="664"/>
            <p14:sldId id="652"/>
            <p14:sldId id="66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9E0000"/>
    <a:srgbClr val="F7C9F7"/>
    <a:srgbClr val="BA1CBA"/>
    <a:srgbClr val="FFFF00"/>
    <a:srgbClr val="0D0D0D"/>
    <a:srgbClr val="2F3242"/>
    <a:srgbClr val="C6109F"/>
    <a:srgbClr val="00B050"/>
    <a:srgbClr val="29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6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Календар осінніх місяців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Складання плану задачі і </a:t>
          </a:r>
          <a:r>
            <a:rPr lang="uk-UA" b="1" dirty="0" err="1" smtClean="0"/>
            <a:t>розв’язува-ння</a:t>
          </a:r>
          <a:r>
            <a:rPr lang="uk-UA" b="1" dirty="0" smtClean="0"/>
            <a:t> задачі </a:t>
          </a:r>
          <a:endParaRPr lang="ru-RU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Складання і обчислення </a:t>
          </a:r>
          <a:r>
            <a:rPr lang="uk-UA" b="1" dirty="0" smtClean="0">
              <a:solidFill>
                <a:schemeClr val="bg1"/>
              </a:solidFill>
            </a:rPr>
            <a:t>виразів 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NeighborX="8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83860" custLinFactNeighborX="-30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NeighborX="-62651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F85EA-F84E-44A0-B10C-32F96F398754}" type="presOf" srcId="{17FCBCD0-5166-44EF-A995-697AB50FC98B}" destId="{8C93B566-6306-40C5-A3D5-B84E788E517B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2893C28F-1C2F-4E5D-A28F-F28ECE78E778}" type="presOf" srcId="{7BC2FB55-276F-4C1D-BFBB-3A50DD827BBF}" destId="{3DA009A1-1AA7-499A-8D2D-0D4140462CC8}" srcOrd="0" destOrd="0" presId="urn:microsoft.com/office/officeart/2005/8/layout/hList6"/>
    <dgm:cxn modelId="{6BFDD68B-5A0F-4E5E-86D8-42743DEF8926}" type="presOf" srcId="{289AA968-9F58-4A6E-B11C-582CA574AD65}" destId="{6408D3F1-0C0E-4F5D-B5D5-053E6D4B4C50}" srcOrd="0" destOrd="0" presId="urn:microsoft.com/office/officeart/2005/8/layout/hList6"/>
    <dgm:cxn modelId="{E4038863-6978-4505-A378-5BE8980B7659}" type="presOf" srcId="{864805AA-88F6-4A3C-93F4-4B09AB422F89}" destId="{74B25163-4895-40AC-9024-595BFDBFC9D3}" srcOrd="0" destOrd="0" presId="urn:microsoft.com/office/officeart/2005/8/layout/hList6"/>
    <dgm:cxn modelId="{2FB9D878-025F-4329-BBEC-9638FFEF3C06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EBAB75F3-6D0B-4598-9A29-DEBC516B6EF8}" type="presParOf" srcId="{6408D3F1-0C0E-4F5D-B5D5-053E6D4B4C50}" destId="{783C5BBC-E083-4F12-B4A9-616A8F9530EC}" srcOrd="0" destOrd="0" presId="urn:microsoft.com/office/officeart/2005/8/layout/hList6"/>
    <dgm:cxn modelId="{D8068167-C68A-4487-A88C-5AF1224A9F03}" type="presParOf" srcId="{6408D3F1-0C0E-4F5D-B5D5-053E6D4B4C50}" destId="{903EF99B-E600-4B60-96C8-658D7EF2F880}" srcOrd="1" destOrd="0" presId="urn:microsoft.com/office/officeart/2005/8/layout/hList6"/>
    <dgm:cxn modelId="{CA974F60-63B4-4D75-99A2-8A53C8B9DBF3}" type="presParOf" srcId="{6408D3F1-0C0E-4F5D-B5D5-053E6D4B4C50}" destId="{8C93B566-6306-40C5-A3D5-B84E788E517B}" srcOrd="2" destOrd="0" presId="urn:microsoft.com/office/officeart/2005/8/layout/hList6"/>
    <dgm:cxn modelId="{BDF49DB2-9D32-41BB-A51A-FB5A0CC05D50}" type="presParOf" srcId="{6408D3F1-0C0E-4F5D-B5D5-053E6D4B4C50}" destId="{B4E8D5E2-E5AE-41CC-80D3-5A0016AFADCC}" srcOrd="3" destOrd="0" presId="urn:microsoft.com/office/officeart/2005/8/layout/hList6"/>
    <dgm:cxn modelId="{15BA97AA-A146-4BA9-86ED-53772F7C5C6E}" type="presParOf" srcId="{6408D3F1-0C0E-4F5D-B5D5-053E6D4B4C50}" destId="{3DA009A1-1AA7-499A-8D2D-0D4140462CC8}" srcOrd="4" destOrd="0" presId="urn:microsoft.com/office/officeart/2005/8/layout/hList6"/>
    <dgm:cxn modelId="{46607AA8-92D6-42F1-B888-A7203ABBA6C1}" type="presParOf" srcId="{6408D3F1-0C0E-4F5D-B5D5-053E6D4B4C50}" destId="{4CC5E85A-39A8-420E-9465-894FAB3CD337}" srcOrd="5" destOrd="0" presId="urn:microsoft.com/office/officeart/2005/8/layout/hList6"/>
    <dgm:cxn modelId="{D751C9CF-72ED-4EEF-BCBE-5DF1448C230E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37739" y="1038594"/>
          <a:ext cx="4272497" cy="219530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855" y="854499"/>
        <a:ext cx="219530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609129" y="856455"/>
          <a:ext cx="4272497" cy="255958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1972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обчислення </a:t>
          </a:r>
          <a:r>
            <a:rPr lang="uk-UA" sz="3200" b="1" kern="1200" dirty="0" smtClean="0">
              <a:solidFill>
                <a:schemeClr val="bg1"/>
              </a:solidFill>
            </a:rPr>
            <a:t>виразів </a:t>
          </a:r>
          <a:endParaRPr lang="ru-RU" sz="3200" kern="1200" dirty="0"/>
        </a:p>
      </dsp:txBody>
      <dsp:txXfrm rot="5400000">
        <a:off x="2465584" y="854499"/>
        <a:ext cx="2559586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4423544" y="751715"/>
          <a:ext cx="4272497" cy="276906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1972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Складання плану задачі і </a:t>
          </a: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задачі </a:t>
          </a:r>
          <a:endParaRPr lang="ru-RU" sz="3200" b="1" kern="1200" dirty="0"/>
        </a:p>
      </dsp:txBody>
      <dsp:txXfrm rot="5400000">
        <a:off x="5175260" y="854498"/>
        <a:ext cx="2769065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7234808" y="877802"/>
          <a:ext cx="4272497" cy="2516891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Календар осінніх місяців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112611" y="854498"/>
        <a:ext cx="251689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345" y="3902174"/>
            <a:ext cx="9884229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Календар осінніх </a:t>
            </a:r>
            <a:r>
              <a:rPr lang="uk-UA" sz="4800" b="1" dirty="0" smtClean="0">
                <a:solidFill>
                  <a:srgbClr val="7030A0"/>
                </a:solidFill>
              </a:rPr>
              <a:t>місяців. </a:t>
            </a: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Складання і обчислення виразів.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D883C6C-3B70-4B99-B48E-33D382D65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3" b="2203"/>
          <a:stretch/>
        </p:blipFill>
        <p:spPr>
          <a:xfrm>
            <a:off x="1143346" y="1175340"/>
            <a:ext cx="2579567" cy="2590249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67010" y="1282555"/>
            <a:ext cx="3442504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4652" y="603387"/>
            <a:ext cx="9652833" cy="8226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C4EE4BE1-144E-4946-B413-D677E72D2D9F}"/>
              </a:ext>
            </a:extLst>
          </p:cNvPr>
          <p:cNvSpPr/>
          <p:nvPr/>
        </p:nvSpPr>
        <p:spPr>
          <a:xfrm>
            <a:off x="4626428" y="2363476"/>
            <a:ext cx="6041571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І сувора, й солов’їна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Математики країна.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Праця тут іде завзята,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Вмій лиш спритно працювати.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FE9F5E9-1FE1-4AFC-B143-F61112C9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52" y="1773011"/>
            <a:ext cx="3092120" cy="3248025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98795" y="1773011"/>
            <a:ext cx="4740005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Як ти відчуваєш, яким буде урок? </a:t>
            </a:r>
          </a:p>
          <a:p>
            <a:r>
              <a:rPr lang="uk-UA" sz="2400" dirty="0" smtClean="0">
                <a:solidFill>
                  <a:srgbClr val="7030A0"/>
                </a:solidFill>
              </a:rPr>
              <a:t>Вибери позначку відповідного кольору світлофора.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199" y="1715444"/>
            <a:ext cx="2830285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-223" r="31641" b="223"/>
          <a:stretch/>
        </p:blipFill>
        <p:spPr bwMode="auto">
          <a:xfrm>
            <a:off x="5812542" y="1780503"/>
            <a:ext cx="1692000" cy="389899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77199" y="3067898"/>
            <a:ext cx="2830285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5333" y="4405460"/>
            <a:ext cx="2772152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169350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3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00224" y="564263"/>
            <a:ext cx="9707262" cy="7529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по колу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9316620" y="1624747"/>
            <a:ext cx="2074701" cy="4103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DF4584-4C2E-483D-A3B9-9786A63F59C2}"/>
              </a:ext>
            </a:extLst>
          </p:cNvPr>
          <p:cNvSpPr txBox="1"/>
          <p:nvPr/>
        </p:nvSpPr>
        <p:spPr>
          <a:xfrm>
            <a:off x="1407605" y="1406198"/>
            <a:ext cx="252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11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uk-UA" sz="4000" dirty="0" smtClean="0">
                <a:solidFill>
                  <a:srgbClr val="FF0000"/>
                </a:solidFill>
              </a:rPr>
              <a:t>+</a:t>
            </a:r>
            <a:r>
              <a:rPr lang="en-US" sz="4000" dirty="0" smtClean="0">
                <a:solidFill>
                  <a:srgbClr val="FF0000"/>
                </a:solidFill>
              </a:rPr>
              <a:t> 8</a:t>
            </a:r>
            <a:r>
              <a:rPr lang="uk-UA" sz="4000" dirty="0" smtClean="0">
                <a:solidFill>
                  <a:srgbClr val="FF0000"/>
                </a:solidFill>
              </a:rPr>
              <a:t>= </a:t>
            </a:r>
            <a:r>
              <a:rPr lang="en-US" sz="4000" dirty="0" smtClean="0">
                <a:solidFill>
                  <a:srgbClr val="FF0000"/>
                </a:solidFill>
              </a:rPr>
              <a:t>19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D4A378C-CF9B-4221-9796-006BA2558F16}"/>
              </a:ext>
            </a:extLst>
          </p:cNvPr>
          <p:cNvSpPr txBox="1"/>
          <p:nvPr/>
        </p:nvSpPr>
        <p:spPr>
          <a:xfrm>
            <a:off x="1411917" y="2173317"/>
            <a:ext cx="252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22 + 3= 25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58852D9-D48F-457A-8384-C46CA55438FD}"/>
              </a:ext>
            </a:extLst>
          </p:cNvPr>
          <p:cNvSpPr txBox="1"/>
          <p:nvPr/>
        </p:nvSpPr>
        <p:spPr>
          <a:xfrm>
            <a:off x="1396383" y="2907737"/>
            <a:ext cx="252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accent2">
                    <a:lumMod val="50000"/>
                  </a:schemeClr>
                </a:solidFill>
              </a:rPr>
              <a:t>25-10= 1</a:t>
            </a:r>
            <a:r>
              <a:rPr lang="uk-UA" sz="4000" dirty="0">
                <a:solidFill>
                  <a:srgbClr val="FF3131"/>
                </a:solidFill>
              </a:rPr>
              <a:t>5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0E97257-E84C-4E4B-AEFC-36C71BCC2C79}"/>
              </a:ext>
            </a:extLst>
          </p:cNvPr>
          <p:cNvSpPr txBox="1"/>
          <p:nvPr/>
        </p:nvSpPr>
        <p:spPr>
          <a:xfrm>
            <a:off x="1411917" y="3663040"/>
            <a:ext cx="273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C6109F"/>
                </a:solidFill>
              </a:rPr>
              <a:t>15</a:t>
            </a:r>
            <a:r>
              <a:rPr lang="en-US" sz="4000" dirty="0" smtClean="0">
                <a:solidFill>
                  <a:srgbClr val="C6109F"/>
                </a:solidFill>
              </a:rPr>
              <a:t> </a:t>
            </a:r>
            <a:r>
              <a:rPr lang="uk-UA" sz="4000" dirty="0" smtClean="0">
                <a:solidFill>
                  <a:srgbClr val="C6109F"/>
                </a:solidFill>
              </a:rPr>
              <a:t>-</a:t>
            </a:r>
            <a:r>
              <a:rPr lang="en-US" sz="4000" dirty="0" smtClean="0">
                <a:solidFill>
                  <a:srgbClr val="C6109F"/>
                </a:solidFill>
              </a:rPr>
              <a:t> </a:t>
            </a:r>
            <a:r>
              <a:rPr lang="uk-UA" sz="4000" dirty="0" smtClean="0">
                <a:solidFill>
                  <a:srgbClr val="C6109F"/>
                </a:solidFill>
              </a:rPr>
              <a:t>1 </a:t>
            </a:r>
            <a:r>
              <a:rPr lang="uk-UA" sz="4000" dirty="0">
                <a:solidFill>
                  <a:srgbClr val="C6109F"/>
                </a:solidFill>
              </a:rPr>
              <a:t>= </a:t>
            </a:r>
            <a:r>
              <a:rPr lang="uk-UA" sz="4000" dirty="0" smtClean="0">
                <a:solidFill>
                  <a:srgbClr val="C6109F"/>
                </a:solidFill>
              </a:rPr>
              <a:t>14  </a:t>
            </a:r>
            <a:endParaRPr lang="uk-UA" sz="4000" dirty="0">
              <a:solidFill>
                <a:srgbClr val="C6109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06F9CE9-4946-4605-82E7-94257942C280}"/>
              </a:ext>
            </a:extLst>
          </p:cNvPr>
          <p:cNvSpPr txBox="1"/>
          <p:nvPr/>
        </p:nvSpPr>
        <p:spPr>
          <a:xfrm>
            <a:off x="1253950" y="4445331"/>
            <a:ext cx="280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295FFF"/>
                </a:solidFill>
              </a:rPr>
              <a:t>14+3</a:t>
            </a:r>
            <a:r>
              <a:rPr lang="en-US" sz="4000" dirty="0" smtClean="0">
                <a:solidFill>
                  <a:srgbClr val="295FFF"/>
                </a:solidFill>
              </a:rPr>
              <a:t>0</a:t>
            </a:r>
            <a:r>
              <a:rPr lang="uk-UA" sz="4000" dirty="0" smtClean="0">
                <a:solidFill>
                  <a:srgbClr val="295FFF"/>
                </a:solidFill>
              </a:rPr>
              <a:t> </a:t>
            </a:r>
            <a:r>
              <a:rPr lang="uk-UA" sz="4000" dirty="0">
                <a:solidFill>
                  <a:srgbClr val="295FFF"/>
                </a:solidFill>
              </a:rPr>
              <a:t>= </a:t>
            </a:r>
            <a:r>
              <a:rPr lang="uk-UA" sz="4000" dirty="0" smtClean="0">
                <a:solidFill>
                  <a:srgbClr val="295FFF"/>
                </a:solidFill>
              </a:rPr>
              <a:t>4</a:t>
            </a:r>
            <a:r>
              <a:rPr lang="en-US" sz="4000" dirty="0" smtClean="0">
                <a:solidFill>
                  <a:srgbClr val="295FFF"/>
                </a:solidFill>
              </a:rPr>
              <a:t>4</a:t>
            </a:r>
            <a:r>
              <a:rPr lang="uk-UA" sz="4000" dirty="0" smtClean="0">
                <a:solidFill>
                  <a:srgbClr val="295FFF"/>
                </a:solidFill>
              </a:rPr>
              <a:t>  </a:t>
            </a:r>
            <a:endParaRPr lang="uk-UA" sz="4000" dirty="0">
              <a:solidFill>
                <a:srgbClr val="295FF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E7D8F11-1F01-484E-A817-81681F37467A}"/>
              </a:ext>
            </a:extLst>
          </p:cNvPr>
          <p:cNvSpPr txBox="1"/>
          <p:nvPr/>
        </p:nvSpPr>
        <p:spPr>
          <a:xfrm>
            <a:off x="4961145" y="2297320"/>
            <a:ext cx="268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B050"/>
                </a:solidFill>
              </a:rPr>
              <a:t>29 - 8 = 21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9879F0C-84C4-4612-B526-799B412BACFC}"/>
              </a:ext>
            </a:extLst>
          </p:cNvPr>
          <p:cNvSpPr txBox="1"/>
          <p:nvPr/>
        </p:nvSpPr>
        <p:spPr>
          <a:xfrm>
            <a:off x="4961145" y="3189687"/>
            <a:ext cx="29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21 </a:t>
            </a:r>
            <a:r>
              <a:rPr lang="uk-UA" sz="4000" dirty="0" smtClean="0">
                <a:solidFill>
                  <a:srgbClr val="FF0000"/>
                </a:solidFill>
              </a:rPr>
              <a:t>– 10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uk-UA" sz="4000" dirty="0" smtClean="0">
                <a:solidFill>
                  <a:srgbClr val="FF0000"/>
                </a:solidFill>
              </a:rPr>
              <a:t>= </a:t>
            </a:r>
            <a:r>
              <a:rPr lang="uk-UA" sz="4000" dirty="0">
                <a:solidFill>
                  <a:srgbClr val="FF0000"/>
                </a:solidFill>
              </a:rPr>
              <a:t>11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3C02A9A-D26F-4614-85ED-6B095EC5613B}"/>
              </a:ext>
            </a:extLst>
          </p:cNvPr>
          <p:cNvSpPr txBox="1"/>
          <p:nvPr/>
        </p:nvSpPr>
        <p:spPr>
          <a:xfrm>
            <a:off x="4961145" y="1517019"/>
            <a:ext cx="275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9E0000"/>
                </a:solidFill>
              </a:rPr>
              <a:t>49 </a:t>
            </a:r>
            <a:r>
              <a:rPr lang="uk-UA" sz="4000" dirty="0" smtClean="0">
                <a:solidFill>
                  <a:srgbClr val="9E0000"/>
                </a:solidFill>
              </a:rPr>
              <a:t>-</a:t>
            </a:r>
            <a:r>
              <a:rPr lang="en-US" sz="4000" dirty="0" smtClean="0">
                <a:solidFill>
                  <a:srgbClr val="9E0000"/>
                </a:solidFill>
              </a:rPr>
              <a:t> </a:t>
            </a:r>
            <a:r>
              <a:rPr lang="uk-UA" sz="4000" dirty="0" smtClean="0">
                <a:solidFill>
                  <a:srgbClr val="9E0000"/>
                </a:solidFill>
              </a:rPr>
              <a:t>20= </a:t>
            </a:r>
            <a:r>
              <a:rPr lang="uk-UA" sz="4000" dirty="0">
                <a:solidFill>
                  <a:srgbClr val="9E0000"/>
                </a:solidFill>
              </a:rPr>
              <a:t>29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0A98CF1-4C04-4C11-94C4-0A4845BB7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2" t="14312" r="52490" b="46913"/>
          <a:stretch/>
        </p:blipFill>
        <p:spPr>
          <a:xfrm>
            <a:off x="3021615" y="2081195"/>
            <a:ext cx="876360" cy="9233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32A4B53-396D-49CA-BEB0-ABD2C9211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2" t="14312" r="52490" b="46913"/>
          <a:stretch/>
        </p:blipFill>
        <p:spPr>
          <a:xfrm>
            <a:off x="3007034" y="4359238"/>
            <a:ext cx="876360" cy="9233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0DA552A-9B79-4498-B819-81DADB413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2" t="14312" r="52490" b="46913"/>
          <a:stretch/>
        </p:blipFill>
        <p:spPr>
          <a:xfrm>
            <a:off x="6623979" y="2332627"/>
            <a:ext cx="876360" cy="92333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02F3B97-C880-4D87-9C71-4DE8218D2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2" t="14312" r="52490" b="46913"/>
          <a:stretch/>
        </p:blipFill>
        <p:spPr>
          <a:xfrm>
            <a:off x="3021615" y="3624058"/>
            <a:ext cx="876360" cy="92333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7045053-9A7F-41E7-BE5E-2F4B512C8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74" t="14312" r="9868" b="46913"/>
          <a:stretch/>
        </p:blipFill>
        <p:spPr>
          <a:xfrm>
            <a:off x="3057695" y="1317171"/>
            <a:ext cx="876360" cy="92333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263DDCC-3872-4992-8F68-B33D589EA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74" t="14312" r="9868" b="46913"/>
          <a:stretch/>
        </p:blipFill>
        <p:spPr>
          <a:xfrm>
            <a:off x="3020054" y="2907737"/>
            <a:ext cx="876360" cy="92333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56A0C16-0F9D-42A4-8DD8-C55DA4786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74" t="14312" r="9868" b="46913"/>
          <a:stretch/>
        </p:blipFill>
        <p:spPr>
          <a:xfrm>
            <a:off x="6759725" y="1409297"/>
            <a:ext cx="876360" cy="92333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A3697DB2-A54F-420E-B85E-293BC8E05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74" t="14312" r="9868" b="46913"/>
          <a:stretch/>
        </p:blipFill>
        <p:spPr>
          <a:xfrm>
            <a:off x="6920604" y="3153958"/>
            <a:ext cx="876360" cy="923330"/>
          </a:xfrm>
          <a:prstGeom prst="rect">
            <a:avLst/>
          </a:prstGeom>
        </p:spPr>
      </p:pic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4728363" y="3976660"/>
            <a:ext cx="3871351" cy="65587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7030A0"/>
                </a:solidFill>
              </a:rPr>
              <a:t>(</a:t>
            </a:r>
            <a:r>
              <a:rPr lang="uk-UA" sz="4000" dirty="0" smtClean="0">
                <a:solidFill>
                  <a:srgbClr val="7030A0"/>
                </a:solidFill>
              </a:rPr>
              <a:t>20 + 30) + 5 = 55 </a:t>
            </a:r>
            <a:endParaRPr lang="uk-UA" sz="4000" dirty="0">
              <a:solidFill>
                <a:srgbClr val="7030A0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32A4B53-396D-49CA-BEB0-ABD2C9211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2" t="14312" r="52490" b="46913"/>
          <a:stretch/>
        </p:blipFill>
        <p:spPr>
          <a:xfrm>
            <a:off x="7905020" y="3897573"/>
            <a:ext cx="87636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0" grpId="0"/>
      <p:bldP spid="42" grpId="0"/>
      <p:bldP spid="44" grpId="0"/>
      <p:bldP spid="4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066800" y="494529"/>
            <a:ext cx="10047514" cy="7355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 smtClean="0">
                <a:solidFill>
                  <a:schemeClr val="bg1"/>
                </a:solidFill>
              </a:rPr>
              <a:t> й обчисли вирази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5187C475-46B6-44D7-B5B6-1DE6C89890A1}"/>
              </a:ext>
            </a:extLst>
          </p:cNvPr>
          <p:cNvSpPr/>
          <p:nvPr/>
        </p:nvSpPr>
        <p:spPr>
          <a:xfrm>
            <a:off x="722717" y="1511221"/>
            <a:ext cx="6104164" cy="815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Різницю чисел 27 і 7 </a:t>
            </a:r>
            <a:r>
              <a:rPr lang="uk-UA" sz="2800" b="1" dirty="0" smtClean="0">
                <a:solidFill>
                  <a:schemeClr val="bg1"/>
                </a:solidFill>
              </a:rPr>
              <a:t>збільш </a:t>
            </a:r>
            <a:r>
              <a:rPr lang="uk-UA" sz="2800" b="1" dirty="0">
                <a:solidFill>
                  <a:schemeClr val="bg1"/>
                </a:solidFill>
              </a:rPr>
              <a:t>на 15</a:t>
            </a: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6849419" y="1541690"/>
            <a:ext cx="2480403" cy="65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(</a:t>
            </a:r>
            <a:r>
              <a:rPr lang="uk-UA" sz="2800" b="1" dirty="0" smtClean="0">
                <a:solidFill>
                  <a:schemeClr val="bg1"/>
                </a:solidFill>
              </a:rPr>
              <a:t>27 - 7) + 15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722716" y="2635793"/>
            <a:ext cx="6104163" cy="815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Суму чисел 22 і 40 </a:t>
            </a:r>
            <a:r>
              <a:rPr lang="uk-UA" sz="2800" b="1" dirty="0" smtClean="0">
                <a:solidFill>
                  <a:schemeClr val="bg1"/>
                </a:solidFill>
              </a:rPr>
              <a:t>зменш </a:t>
            </a:r>
            <a:r>
              <a:rPr lang="uk-UA" sz="2800" b="1" dirty="0">
                <a:solidFill>
                  <a:schemeClr val="bg1"/>
                </a:solidFill>
              </a:rPr>
              <a:t>на 10</a:t>
            </a: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6816760" y="2715359"/>
            <a:ext cx="2567488" cy="65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(</a:t>
            </a:r>
            <a:r>
              <a:rPr lang="uk-UA" sz="2800" b="1" dirty="0" smtClean="0">
                <a:solidFill>
                  <a:schemeClr val="bg1"/>
                </a:solidFill>
              </a:rPr>
              <a:t>22 + 40) – 10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9317395" y="1511221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9938645" y="3730855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9395129" y="2652860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7371158" y="1078640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20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8430141" y="3273585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20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7339273" y="2170425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62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0">
            <a:extLst>
              <a:ext uri="{FF2B5EF4-FFF2-40B4-BE49-F238E27FC236}">
                <a16:creationId xmlns="" xmlns:a16="http://schemas.microsoft.com/office/drawing/2014/main" id="{5187C475-46B6-44D7-B5B6-1DE6C89890A1}"/>
              </a:ext>
            </a:extLst>
          </p:cNvPr>
          <p:cNvSpPr/>
          <p:nvPr/>
        </p:nvSpPr>
        <p:spPr>
          <a:xfrm>
            <a:off x="634091" y="3694816"/>
            <a:ext cx="6737068" cy="815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Число 37 збільш на різницю </a:t>
            </a:r>
            <a:r>
              <a:rPr lang="uk-UA" sz="2800" b="1" dirty="0">
                <a:solidFill>
                  <a:schemeClr val="bg1"/>
                </a:solidFill>
              </a:rPr>
              <a:t>чисел </a:t>
            </a:r>
            <a:r>
              <a:rPr lang="uk-UA" sz="2800" b="1" dirty="0" smtClean="0">
                <a:solidFill>
                  <a:schemeClr val="bg1"/>
                </a:solidFill>
              </a:rPr>
              <a:t>30 </a:t>
            </a:r>
            <a:r>
              <a:rPr lang="uk-UA" sz="2800" b="1" dirty="0">
                <a:solidFill>
                  <a:schemeClr val="bg1"/>
                </a:solidFill>
              </a:rPr>
              <a:t>і </a:t>
            </a:r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7371158" y="3734184"/>
            <a:ext cx="2567488" cy="65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 + (30 – 10)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9938646" y="4857986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8710867" y="4390059"/>
            <a:ext cx="459503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6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6" name="Прямокутник: округлені кути 10">
            <a:extLst>
              <a:ext uri="{FF2B5EF4-FFF2-40B4-BE49-F238E27FC236}">
                <a16:creationId xmlns="" xmlns:a16="http://schemas.microsoft.com/office/drawing/2014/main" id="{5187C475-46B6-44D7-B5B6-1DE6C89890A1}"/>
              </a:ext>
            </a:extLst>
          </p:cNvPr>
          <p:cNvSpPr/>
          <p:nvPr/>
        </p:nvSpPr>
        <p:spPr>
          <a:xfrm>
            <a:off x="544701" y="4821947"/>
            <a:ext cx="6794571" cy="815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Число 67 зменш на різницю </a:t>
            </a:r>
            <a:r>
              <a:rPr lang="uk-UA" sz="2800" b="1" dirty="0">
                <a:solidFill>
                  <a:schemeClr val="bg1"/>
                </a:solidFill>
              </a:rPr>
              <a:t>чисел </a:t>
            </a:r>
            <a:r>
              <a:rPr lang="uk-UA" sz="2800" b="1" dirty="0" smtClean="0">
                <a:solidFill>
                  <a:schemeClr val="bg1"/>
                </a:solidFill>
              </a:rPr>
              <a:t>15 </a:t>
            </a:r>
            <a:r>
              <a:rPr lang="uk-UA" sz="2800" b="1" dirty="0">
                <a:solidFill>
                  <a:schemeClr val="bg1"/>
                </a:solidFill>
              </a:rPr>
              <a:t>і </a:t>
            </a:r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7371158" y="4901513"/>
            <a:ext cx="2567488" cy="65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 – (15 – 9) =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545827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712819" y="5174030"/>
            <a:ext cx="631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7 тополь в парку.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900269" y="2017169"/>
            <a:ext cx="4855289" cy="2247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парку росте </a:t>
            </a:r>
            <a:r>
              <a:rPr lang="uk-UA" sz="2800" dirty="0">
                <a:solidFill>
                  <a:srgbClr val="FFFF00"/>
                </a:solidFill>
              </a:rPr>
              <a:t>15</a:t>
            </a:r>
            <a:r>
              <a:rPr lang="uk-UA" sz="2800" dirty="0"/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каштанів</a:t>
            </a:r>
            <a:r>
              <a:rPr lang="uk-UA" sz="2800" dirty="0"/>
              <a:t>, </a:t>
            </a:r>
            <a:endParaRPr lang="uk-UA" sz="2800" dirty="0" smtClean="0"/>
          </a:p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лип </a:t>
            </a:r>
            <a:r>
              <a:rPr lang="uk-UA" sz="2800" dirty="0">
                <a:solidFill>
                  <a:srgbClr val="FFFF00"/>
                </a:solidFill>
              </a:rPr>
              <a:t>– на 12 дерев більше, ніж каштанів, а тополь – на 20 дерев менше, ніж лип. Скільки тополь</a:t>
            </a:r>
            <a:r>
              <a:rPr lang="uk-UA" sz="2800" dirty="0"/>
              <a:t> росте </a:t>
            </a:r>
            <a:r>
              <a:rPr lang="uk-UA" sz="2800" dirty="0">
                <a:solidFill>
                  <a:srgbClr val="FFFF00"/>
                </a:solidFill>
              </a:rPr>
              <a:t>в парку?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84300" y="3973133"/>
            <a:ext cx="2628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1)  15 + 12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84300" y="4557677"/>
            <a:ext cx="2764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2)  27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20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225235" y="3971871"/>
            <a:ext cx="1718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27 (л.)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302101" y="4557677"/>
            <a:ext cx="1168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7 (т.)</a:t>
            </a:r>
            <a:endParaRPr lang="ru-RU" sz="36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C00C8B4-FBCF-42F4-BB50-05DD755748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1557"/>
          <a:stretch/>
        </p:blipFill>
        <p:spPr>
          <a:xfrm>
            <a:off x="8310412" y="4332318"/>
            <a:ext cx="2446767" cy="2016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795187" y="2092393"/>
            <a:ext cx="75152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К </a:t>
            </a:r>
            <a:r>
              <a:rPr lang="uk-UA" sz="3600" dirty="0">
                <a:solidFill>
                  <a:srgbClr val="7030A0"/>
                </a:solidFill>
              </a:rPr>
              <a:t>– 15 д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Л </a:t>
            </a:r>
            <a:r>
              <a:rPr lang="uk-UA" sz="3600" dirty="0">
                <a:solidFill>
                  <a:srgbClr val="7030A0"/>
                </a:solidFill>
              </a:rPr>
              <a:t>– ?, на 12 д. </a:t>
            </a:r>
            <a:r>
              <a:rPr lang="uk-UA" sz="3600" dirty="0" smtClean="0">
                <a:solidFill>
                  <a:srgbClr val="7030A0"/>
                </a:solidFill>
              </a:rPr>
              <a:t> &gt;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Т </a:t>
            </a:r>
            <a:r>
              <a:rPr lang="uk-UA" sz="3600" dirty="0">
                <a:solidFill>
                  <a:srgbClr val="7030A0"/>
                </a:solidFill>
              </a:rPr>
              <a:t>– ?, на 20 д. </a:t>
            </a:r>
            <a:r>
              <a:rPr lang="uk-UA" sz="3600" dirty="0" smtClean="0">
                <a:solidFill>
                  <a:srgbClr val="7030A0"/>
                </a:solidFill>
              </a:rPr>
              <a:t> &lt;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00269" y="1250317"/>
            <a:ext cx="4824330" cy="7056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Усно склади план розв’язування задачі. Розв’яжи задачу.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471528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короткий запис </a:t>
            </a:r>
            <a:r>
              <a:rPr lang="uk-UA" sz="4000" b="1" dirty="0" smtClean="0">
                <a:solidFill>
                  <a:schemeClr val="bg1"/>
                </a:solidFill>
              </a:rPr>
              <a:t>задачі 320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F1CC4099-6D59-41E2-A757-0ECA6C0998F0}"/>
              </a:ext>
            </a:extLst>
          </p:cNvPr>
          <p:cNvCxnSpPr/>
          <p:nvPr/>
        </p:nvCxnSpPr>
        <p:spPr>
          <a:xfrm>
            <a:off x="3642521" y="2458197"/>
            <a:ext cx="609885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A921050B-C829-48A1-BB7D-A2945A944B40}"/>
              </a:ext>
            </a:extLst>
          </p:cNvPr>
          <p:cNvCxnSpPr>
            <a:cxnSpLocks/>
          </p:cNvCxnSpPr>
          <p:nvPr/>
        </p:nvCxnSpPr>
        <p:spPr>
          <a:xfrm>
            <a:off x="4252406" y="2466880"/>
            <a:ext cx="0" cy="60894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64020B3A-C1C7-42D2-A382-4CE58E90E76E}"/>
              </a:ext>
            </a:extLst>
          </p:cNvPr>
          <p:cNvCxnSpPr>
            <a:cxnSpLocks/>
          </p:cNvCxnSpPr>
          <p:nvPr/>
        </p:nvCxnSpPr>
        <p:spPr>
          <a:xfrm flipV="1">
            <a:off x="4616478" y="3027281"/>
            <a:ext cx="530245" cy="6576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9964AD1D-4E0E-403B-8107-07C4A6EF406A}"/>
              </a:ext>
            </a:extLst>
          </p:cNvPr>
          <p:cNvCxnSpPr/>
          <p:nvPr/>
        </p:nvCxnSpPr>
        <p:spPr>
          <a:xfrm>
            <a:off x="5146723" y="3049579"/>
            <a:ext cx="0" cy="7101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7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t="618" r="57210" b="55652"/>
          <a:stretch/>
        </p:blipFill>
        <p:spPr>
          <a:xfrm>
            <a:off x="545827" y="1358660"/>
            <a:ext cx="8352000" cy="486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712818" y="5174030"/>
            <a:ext cx="818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10 банок вишневого варення.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520543" y="1294500"/>
            <a:ext cx="5125359" cy="34800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Сім’я заготовила </a:t>
            </a:r>
            <a:r>
              <a:rPr lang="uk-UA" sz="2800" dirty="0" smtClean="0">
                <a:solidFill>
                  <a:srgbClr val="FFFF00"/>
                </a:solidFill>
              </a:rPr>
              <a:t>5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банок полуничного варення</a:t>
            </a:r>
            <a:r>
              <a:rPr lang="uk-UA" sz="2800" dirty="0" smtClean="0"/>
              <a:t>, </a:t>
            </a:r>
          </a:p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яблучного </a:t>
            </a:r>
            <a:r>
              <a:rPr lang="uk-UA" sz="2800" dirty="0">
                <a:solidFill>
                  <a:srgbClr val="FFFF00"/>
                </a:solidFill>
              </a:rPr>
              <a:t>– </a:t>
            </a:r>
            <a:r>
              <a:rPr lang="uk-UA" sz="2800" dirty="0" smtClean="0">
                <a:solidFill>
                  <a:srgbClr val="FFFF00"/>
                </a:solidFill>
              </a:rPr>
              <a:t>на 8 банок більше</a:t>
            </a:r>
            <a:r>
              <a:rPr lang="uk-UA" sz="2800" dirty="0">
                <a:solidFill>
                  <a:srgbClr val="FFFF00"/>
                </a:solidFill>
              </a:rPr>
              <a:t>, ніж </a:t>
            </a:r>
            <a:r>
              <a:rPr lang="uk-UA" sz="2800" dirty="0" smtClean="0">
                <a:solidFill>
                  <a:srgbClr val="FFFF00"/>
                </a:solidFill>
              </a:rPr>
              <a:t>полуничного, </a:t>
            </a:r>
            <a:r>
              <a:rPr lang="uk-UA" sz="2800" dirty="0">
                <a:solidFill>
                  <a:srgbClr val="FFFF00"/>
                </a:solidFill>
              </a:rPr>
              <a:t>а </a:t>
            </a:r>
            <a:r>
              <a:rPr lang="uk-UA" sz="2800" dirty="0" smtClean="0">
                <a:solidFill>
                  <a:srgbClr val="FFFF00"/>
                </a:solidFill>
              </a:rPr>
              <a:t>вишневого </a:t>
            </a:r>
            <a:r>
              <a:rPr lang="uk-UA" sz="2800" dirty="0">
                <a:solidFill>
                  <a:srgbClr val="FFFF00"/>
                </a:solidFill>
              </a:rPr>
              <a:t>– на </a:t>
            </a:r>
            <a:r>
              <a:rPr lang="uk-UA" sz="2800" dirty="0" smtClean="0">
                <a:solidFill>
                  <a:srgbClr val="FFFF00"/>
                </a:solidFill>
              </a:rPr>
              <a:t>3 банки менше</a:t>
            </a:r>
            <a:r>
              <a:rPr lang="uk-UA" sz="2800" dirty="0">
                <a:solidFill>
                  <a:srgbClr val="FFFF00"/>
                </a:solidFill>
              </a:rPr>
              <a:t>, ніж </a:t>
            </a:r>
            <a:r>
              <a:rPr lang="uk-UA" sz="2800" dirty="0" smtClean="0">
                <a:solidFill>
                  <a:srgbClr val="FFFF00"/>
                </a:solidFill>
              </a:rPr>
              <a:t>яблучного. </a:t>
            </a:r>
            <a:r>
              <a:rPr lang="uk-UA" sz="2800" dirty="0">
                <a:solidFill>
                  <a:srgbClr val="FFFF00"/>
                </a:solidFill>
              </a:rPr>
              <a:t>Скільки </a:t>
            </a:r>
            <a:r>
              <a:rPr lang="uk-UA" sz="2800" dirty="0" smtClean="0">
                <a:solidFill>
                  <a:srgbClr val="FFFF00"/>
                </a:solidFill>
              </a:rPr>
              <a:t>банок вишневого варення заготовила сім’я?  </a:t>
            </a: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4299" y="3973133"/>
            <a:ext cx="6029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1)  _ + _ = __ (б) яблучного; 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84299" y="4557677"/>
            <a:ext cx="573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2)  __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>
                <a:solidFill>
                  <a:srgbClr val="7030A0"/>
                </a:solidFill>
              </a:rPr>
              <a:t>_</a:t>
            </a:r>
            <a:r>
              <a:rPr lang="uk-UA" sz="3600" dirty="0" smtClean="0">
                <a:solidFill>
                  <a:srgbClr val="7030A0"/>
                </a:solidFill>
              </a:rPr>
              <a:t> = __ (б)вишневого.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386147" y="3966074"/>
            <a:ext cx="703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712819" y="2121713"/>
            <a:ext cx="48889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П – 5 б.</a:t>
            </a:r>
            <a:endParaRPr lang="uk-UA" sz="3600" dirty="0" smtClean="0">
              <a:solidFill>
                <a:srgbClr val="7030A0"/>
              </a:solidFill>
            </a:endParaRP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Я </a:t>
            </a:r>
            <a:r>
              <a:rPr lang="uk-UA" sz="3600" dirty="0">
                <a:solidFill>
                  <a:srgbClr val="7030A0"/>
                </a:solidFill>
              </a:rPr>
              <a:t>– ?, на </a:t>
            </a:r>
            <a:r>
              <a:rPr lang="uk-UA" sz="3600" dirty="0" smtClean="0">
                <a:solidFill>
                  <a:srgbClr val="7030A0"/>
                </a:solidFill>
              </a:rPr>
              <a:t>8 б.  &gt;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В </a:t>
            </a:r>
            <a:r>
              <a:rPr lang="uk-UA" sz="3600" dirty="0">
                <a:solidFill>
                  <a:srgbClr val="7030A0"/>
                </a:solidFill>
              </a:rPr>
              <a:t>– ?, на </a:t>
            </a:r>
            <a:r>
              <a:rPr lang="uk-UA" sz="3600" dirty="0" smtClean="0">
                <a:solidFill>
                  <a:srgbClr val="7030A0"/>
                </a:solidFill>
              </a:rPr>
              <a:t>3 б.  &lt;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471528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задачу,  скориставшись схемою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F1CC4099-6D59-41E2-A757-0ECA6C0998F0}"/>
              </a:ext>
            </a:extLst>
          </p:cNvPr>
          <p:cNvCxnSpPr/>
          <p:nvPr/>
        </p:nvCxnSpPr>
        <p:spPr>
          <a:xfrm>
            <a:off x="3599262" y="2451621"/>
            <a:ext cx="609885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A921050B-C829-48A1-BB7D-A2945A944B40}"/>
              </a:ext>
            </a:extLst>
          </p:cNvPr>
          <p:cNvCxnSpPr>
            <a:cxnSpLocks/>
          </p:cNvCxnSpPr>
          <p:nvPr/>
        </p:nvCxnSpPr>
        <p:spPr>
          <a:xfrm>
            <a:off x="4209147" y="2460304"/>
            <a:ext cx="0" cy="60894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64020B3A-C1C7-42D2-A382-4CE58E90E76E}"/>
              </a:ext>
            </a:extLst>
          </p:cNvPr>
          <p:cNvCxnSpPr>
            <a:cxnSpLocks/>
          </p:cNvCxnSpPr>
          <p:nvPr/>
        </p:nvCxnSpPr>
        <p:spPr>
          <a:xfrm flipV="1">
            <a:off x="4321176" y="3012216"/>
            <a:ext cx="530245" cy="6576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9964AD1D-4E0E-403B-8107-07C4A6EF406A}"/>
              </a:ext>
            </a:extLst>
          </p:cNvPr>
          <p:cNvCxnSpPr/>
          <p:nvPr/>
        </p:nvCxnSpPr>
        <p:spPr>
          <a:xfrm>
            <a:off x="4851421" y="3034514"/>
            <a:ext cx="0" cy="7101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995746" y="3966073"/>
            <a:ext cx="703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27118" y="3973133"/>
            <a:ext cx="921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13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53489" y="4542626"/>
            <a:ext cx="790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13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60398" y="4527699"/>
            <a:ext cx="580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37143" y="4542626"/>
            <a:ext cx="86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10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5" grpId="0"/>
      <p:bldP spid="38" grpId="0"/>
      <p:bldP spid="42" grpId="0"/>
      <p:bldP spid="43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399" y="494530"/>
            <a:ext cx="10116457" cy="961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календар осінніх </a:t>
            </a:r>
            <a:r>
              <a:rPr lang="uk-UA" sz="4000" b="1" dirty="0" smtClean="0">
                <a:solidFill>
                  <a:schemeClr val="bg1"/>
                </a:solidFill>
              </a:rPr>
              <a:t>місяців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7E1519B-41D1-47D0-BFAC-B6C841DB2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" t="9619" r="5955" b="847"/>
          <a:stretch/>
        </p:blipFill>
        <p:spPr>
          <a:xfrm>
            <a:off x="3526467" y="1548000"/>
            <a:ext cx="2448000" cy="2196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7DA6722-194F-4C80-829C-C31CCD88C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0" t="4427" r="5405" b="8974"/>
          <a:stretch/>
        </p:blipFill>
        <p:spPr>
          <a:xfrm>
            <a:off x="5974467" y="1547998"/>
            <a:ext cx="2530985" cy="219600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FE5AA10-3EE6-4CD4-986F-01DC6150B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0" t="5389" r="7186" b="13882"/>
          <a:stretch/>
        </p:blipFill>
        <p:spPr>
          <a:xfrm>
            <a:off x="8505452" y="1559814"/>
            <a:ext cx="2621022" cy="218418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F38CA3E-2A42-4224-8D72-961FD7939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99" y="2525115"/>
            <a:ext cx="2376714" cy="249654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1399" y="1515340"/>
            <a:ext cx="2376714" cy="84441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Дай </a:t>
            </a:r>
            <a:r>
              <a:rPr lang="uk-UA" sz="2400" b="1" dirty="0">
                <a:solidFill>
                  <a:srgbClr val="7030A0"/>
                </a:solidFill>
              </a:rPr>
              <a:t>відповідь на </a:t>
            </a:r>
            <a:r>
              <a:rPr lang="uk-UA" sz="2400" b="1" dirty="0" smtClean="0">
                <a:solidFill>
                  <a:srgbClr val="7030A0"/>
                </a:solidFill>
              </a:rPr>
              <a:t>запитання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2 клас\3 Математика\1 Листопад\4 Дод і відн двоцифр без переходу через 10\№042 - Календар осінніх місяців\2024-11-18_2130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67" y="3780462"/>
            <a:ext cx="6131062" cy="267676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9026563" y="3804698"/>
            <a:ext cx="2131294" cy="49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30 + 31 + 30 </a:t>
            </a:r>
            <a:r>
              <a:rPr lang="uk-UA" sz="2400" b="1" dirty="0" smtClean="0">
                <a:solidFill>
                  <a:schemeClr val="bg1"/>
                </a:solidFill>
              </a:rPr>
              <a:t>=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11079980" y="3793905"/>
            <a:ext cx="607294" cy="495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91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343" y="1321644"/>
            <a:ext cx="850580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Як ти відчуваєш, на скільки добре ти засвоїв/ла тему уроку? </a:t>
            </a:r>
          </a:p>
          <a:p>
            <a:r>
              <a:rPr lang="uk-UA" sz="2400" dirty="0" smtClean="0">
                <a:solidFill>
                  <a:srgbClr val="7030A0"/>
                </a:solidFill>
              </a:rPr>
              <a:t>Вибери позначку відповідного кольору світлофора.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9369" y="2335618"/>
            <a:ext cx="6281393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ЧЕРВОНИЙ</a:t>
            </a:r>
            <a:r>
              <a:rPr lang="uk-UA" sz="2800" dirty="0" smtClean="0"/>
              <a:t>  - Стоп! Мені потрібно вивчити це знову.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6044" y="575596"/>
            <a:ext cx="998235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369" y="3688072"/>
            <a:ext cx="6281393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ЖОВТИЙ</a:t>
            </a:r>
            <a:r>
              <a:rPr lang="uk-UA" sz="2800" dirty="0" smtClean="0">
                <a:solidFill>
                  <a:schemeClr val="bg1"/>
                </a:solidFill>
              </a:rPr>
              <a:t> – Мені потрібна допомога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4531" y="5025634"/>
            <a:ext cx="6186231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ЗЕЛЕНИЙ </a:t>
            </a:r>
            <a:r>
              <a:rPr lang="uk-UA" sz="2800" dirty="0" smtClean="0">
                <a:solidFill>
                  <a:schemeClr val="bg1"/>
                </a:solidFill>
              </a:rPr>
              <a:t>– Мені все зрозуміло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-223" r="31641" b="223"/>
          <a:stretch/>
        </p:blipFill>
        <p:spPr bwMode="auto">
          <a:xfrm>
            <a:off x="1491344" y="2209219"/>
            <a:ext cx="1865742" cy="429936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4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3348</TotalTime>
  <Words>492</Words>
  <Application>Microsoft Office PowerPoint</Application>
  <PresentationFormat>Произвольный</PresentationFormat>
  <Paragraphs>101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573</cp:revision>
  <dcterms:created xsi:type="dcterms:W3CDTF">2018-01-05T16:38:53Z</dcterms:created>
  <dcterms:modified xsi:type="dcterms:W3CDTF">2024-11-18T20:47:35Z</dcterms:modified>
</cp:coreProperties>
</file>