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563" r:id="rId3"/>
    <p:sldId id="562" r:id="rId4"/>
    <p:sldId id="567" r:id="rId5"/>
    <p:sldId id="553" r:id="rId6"/>
    <p:sldId id="565" r:id="rId7"/>
    <p:sldId id="551" r:id="rId8"/>
    <p:sldId id="555" r:id="rId9"/>
    <p:sldId id="517" r:id="rId10"/>
    <p:sldId id="535" r:id="rId11"/>
    <p:sldId id="546" r:id="rId12"/>
    <p:sldId id="566" r:id="rId13"/>
    <p:sldId id="564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1694E9"/>
    <a:srgbClr val="FFFF00"/>
    <a:srgbClr val="00B050"/>
    <a:srgbClr val="FF66FF"/>
    <a:srgbClr val="295FFF"/>
    <a:srgbClr val="FF7C80"/>
    <a:srgbClr val="709E32"/>
    <a:srgbClr val="E3FE4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7" autoAdjust="0"/>
    <p:restoredTop sz="94660"/>
  </p:normalViewPr>
  <p:slideViewPr>
    <p:cSldViewPr snapToGrid="0">
      <p:cViewPr varScale="1">
        <p:scale>
          <a:sx n="88" d="100"/>
          <a:sy n="88" d="100"/>
        </p:scale>
        <p:origin x="-61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23.11.2024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23.11.2024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23.11.2024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23.11.2024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plit orient="vert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35860" y="3883504"/>
            <a:ext cx="9758711" cy="160043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0070C0"/>
                </a:solidFill>
              </a:rPr>
              <a:t>Розпізнаю </a:t>
            </a:r>
            <a:r>
              <a:rPr lang="uk-UA" sz="4400" b="1" dirty="0">
                <a:solidFill>
                  <a:srgbClr val="0070C0"/>
                </a:solidFill>
              </a:rPr>
              <a:t>слова — назви предметів за питаннями </a:t>
            </a:r>
            <a:r>
              <a:rPr lang="uk-UA" sz="4400" b="1" dirty="0" smtClean="0">
                <a:solidFill>
                  <a:srgbClr val="0070C0"/>
                </a:solidFill>
              </a:rPr>
              <a:t>ХТО? ЩО? </a:t>
            </a:r>
            <a:endParaRPr lang="uk-UA" sz="4400" b="1" dirty="0">
              <a:solidFill>
                <a:srgbClr val="0070C0"/>
              </a:solidFill>
            </a:endParaRPr>
          </a:p>
        </p:txBody>
      </p:sp>
      <p:pic>
        <p:nvPicPr>
          <p:cNvPr id="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60" y="713906"/>
            <a:ext cx="3134331" cy="2914027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759212" y="1301735"/>
            <a:ext cx="3137388" cy="214526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2 </a:t>
            </a:r>
            <a:r>
              <a:rPr lang="uk-UA" sz="2400" b="1" i="1" dirty="0" smtClean="0">
                <a:solidFill>
                  <a:srgbClr val="0070C0"/>
                </a:solidFill>
              </a:rPr>
              <a:t>клас </a:t>
            </a:r>
          </a:p>
          <a:p>
            <a:pPr algn="ctr"/>
            <a:r>
              <a:rPr lang="uk-UA" sz="2400" b="1" i="1" dirty="0" smtClean="0">
                <a:solidFill>
                  <a:srgbClr val="0070C0"/>
                </a:solidFill>
              </a:rPr>
              <a:t>Розділ 3</a:t>
            </a:r>
            <a:r>
              <a:rPr lang="uk-UA" sz="2400" b="1" dirty="0" smtClean="0">
                <a:solidFill>
                  <a:srgbClr val="0070C0"/>
                </a:solidFill>
              </a:rPr>
              <a:t>. Досліджую іменники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</a:t>
            </a:r>
            <a:r>
              <a:rPr lang="en-US" sz="2400" b="1" dirty="0" smtClean="0">
                <a:solidFill>
                  <a:srgbClr val="0070C0"/>
                </a:solidFill>
              </a:rPr>
              <a:t>4</a:t>
            </a:r>
            <a:r>
              <a:rPr lang="uk-UA" sz="2400" b="1" dirty="0" smtClean="0">
                <a:solidFill>
                  <a:srgbClr val="0070C0"/>
                </a:solidFill>
              </a:rPr>
              <a:t>2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2" y="2569608"/>
            <a:ext cx="2393959" cy="208827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72887" y="567358"/>
            <a:ext cx="10507862" cy="6736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 smtClean="0">
                <a:solidFill>
                  <a:schemeClr val="bg1"/>
                </a:solidFill>
              </a:rPr>
              <a:t>речення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t="1193" r="54018" b="64858"/>
          <a:stretch/>
        </p:blipFill>
        <p:spPr>
          <a:xfrm>
            <a:off x="3052358" y="2049800"/>
            <a:ext cx="8244000" cy="397343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" t="47609" r="62341" b="35806"/>
          <a:stretch/>
        </p:blipFill>
        <p:spPr>
          <a:xfrm>
            <a:off x="3194906" y="2965067"/>
            <a:ext cx="1460809" cy="11374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7" t="52324" r="13451" b="39221"/>
          <a:stretch/>
        </p:blipFill>
        <p:spPr>
          <a:xfrm>
            <a:off x="4990348" y="3310552"/>
            <a:ext cx="1869237" cy="57986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3" t="67057" r="47621" b="21498"/>
          <a:stretch/>
        </p:blipFill>
        <p:spPr>
          <a:xfrm>
            <a:off x="7898725" y="3181526"/>
            <a:ext cx="1182198" cy="78494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t="79739" r="55231" b="8816"/>
          <a:stretch/>
        </p:blipFill>
        <p:spPr>
          <a:xfrm>
            <a:off x="9158126" y="2946335"/>
            <a:ext cx="1749821" cy="78494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6" t="81853" r="36932" b="6702"/>
          <a:stretch/>
        </p:blipFill>
        <p:spPr>
          <a:xfrm>
            <a:off x="3163018" y="4012746"/>
            <a:ext cx="529685" cy="784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" t="19512" r="57154" b="68781"/>
          <a:stretch/>
        </p:blipFill>
        <p:spPr>
          <a:xfrm>
            <a:off x="3736973" y="4161818"/>
            <a:ext cx="1706136" cy="80288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7" t="52324" r="13451" b="39221"/>
          <a:stretch/>
        </p:blipFill>
        <p:spPr>
          <a:xfrm>
            <a:off x="5598011" y="4215822"/>
            <a:ext cx="1869237" cy="57986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" t="35772" r="65328" b="52521"/>
          <a:stretch/>
        </p:blipFill>
        <p:spPr>
          <a:xfrm>
            <a:off x="8370807" y="4161818"/>
            <a:ext cx="1343220" cy="80288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8" t="32422" r="46208" b="52412"/>
          <a:stretch/>
        </p:blipFill>
        <p:spPr>
          <a:xfrm>
            <a:off x="9793608" y="3966470"/>
            <a:ext cx="225219" cy="103998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7" t="31707" r="54058" b="56586"/>
          <a:stretch/>
        </p:blipFill>
        <p:spPr>
          <a:xfrm>
            <a:off x="10206304" y="3898548"/>
            <a:ext cx="562803" cy="80288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4" t="50731" r="48076" b="35407"/>
          <a:stretch/>
        </p:blipFill>
        <p:spPr>
          <a:xfrm>
            <a:off x="3165546" y="5006455"/>
            <a:ext cx="2090706" cy="95068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7" t="52324" r="13451" b="39221"/>
          <a:stretch/>
        </p:blipFill>
        <p:spPr>
          <a:xfrm>
            <a:off x="5545314" y="5108838"/>
            <a:ext cx="1869237" cy="57986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" t="67153" r="50375" b="22962"/>
          <a:stretch/>
        </p:blipFill>
        <p:spPr>
          <a:xfrm>
            <a:off x="7815511" y="5010742"/>
            <a:ext cx="2090706" cy="6779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t="13918" r="42603" b="71773"/>
          <a:stretch/>
        </p:blipFill>
        <p:spPr>
          <a:xfrm>
            <a:off x="3741253" y="1957637"/>
            <a:ext cx="2475570" cy="98130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" t="35252" r="57976" b="55350"/>
          <a:stretch/>
        </p:blipFill>
        <p:spPr>
          <a:xfrm>
            <a:off x="6330776" y="2301855"/>
            <a:ext cx="1752284" cy="64450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1" t="36929" r="39058" b="51527"/>
          <a:stretch/>
        </p:blipFill>
        <p:spPr>
          <a:xfrm>
            <a:off x="8083060" y="2422447"/>
            <a:ext cx="651388" cy="79173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t="51512" r="52900" b="36140"/>
          <a:stretch/>
        </p:blipFill>
        <p:spPr>
          <a:xfrm>
            <a:off x="9019512" y="2334727"/>
            <a:ext cx="1875808" cy="846775"/>
          </a:xfrm>
          <a:prstGeom prst="rect">
            <a:avLst/>
          </a:prstGeom>
        </p:spPr>
      </p:pic>
      <p:sp>
        <p:nvSpPr>
          <p:cNvPr id="3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77686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165546" y="1298889"/>
            <a:ext cx="7570860" cy="50444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Скільки записано речень? </a:t>
            </a:r>
            <a:r>
              <a:rPr lang="uk-UA" sz="2400" b="1" dirty="0" err="1" smtClean="0">
                <a:solidFill>
                  <a:srgbClr val="0070C0"/>
                </a:solidFill>
              </a:rPr>
              <a:t>Спиши</a:t>
            </a:r>
            <a:r>
              <a:rPr lang="uk-UA" sz="2400" b="1" dirty="0" smtClean="0">
                <a:solidFill>
                  <a:srgbClr val="0070C0"/>
                </a:solidFill>
              </a:rPr>
              <a:t> два перші  речення.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1" t="36929" r="39058" b="51527"/>
          <a:stretch/>
        </p:blipFill>
        <p:spPr>
          <a:xfrm>
            <a:off x="6974554" y="3310552"/>
            <a:ext cx="651388" cy="79173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1" t="36929" r="39058" b="51527"/>
          <a:stretch/>
        </p:blipFill>
        <p:spPr>
          <a:xfrm>
            <a:off x="7608276" y="4262009"/>
            <a:ext cx="651388" cy="79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87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03608" y="1625718"/>
            <a:ext cx="2560077" cy="308779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73653" y="469437"/>
            <a:ext cx="10186233" cy="9064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Ґаджик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знайшов в інтернеті цікаву інформацію про </a:t>
            </a:r>
            <a:r>
              <a:rPr lang="uk-UA" sz="3200" b="1" dirty="0" smtClean="0">
                <a:solidFill>
                  <a:schemeClr val="bg1"/>
                </a:solidFill>
              </a:rPr>
              <a:t>сон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ÐÐ°ÑÑÐ¸Ð½ÐºÐ¸ Ð¿Ð¾ Ð·Ð°Ð¿ÑÐ¾ÑÑ ÐºÐ»Ð¸Ð¿Ð°ÑÑ Ð¿Ð»Ð°Ð½ÑÐµÑ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394" y="2181350"/>
            <a:ext cx="6838435" cy="376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26845" y="2707235"/>
            <a:ext cx="58424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2060"/>
                </a:solidFill>
              </a:rPr>
              <a:t>      Дітям необхідно спати 10 годин на добу. Дорослим достатньо 8 годин. Без сну людина може прожити 10 днів. А без їжі – 14 днів.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77686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63686" y="1462433"/>
            <a:ext cx="7130144" cy="71891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Прочитай </a:t>
            </a:r>
            <a:r>
              <a:rPr lang="uk-UA" sz="2400" b="1" dirty="0">
                <a:solidFill>
                  <a:srgbClr val="0070C0"/>
                </a:solidFill>
              </a:rPr>
              <a:t>її. Розкажи, що раніше тобі було відомо.</a:t>
            </a:r>
          </a:p>
        </p:txBody>
      </p:sp>
    </p:spTree>
    <p:extLst>
      <p:ext uri="{BB962C8B-B14F-4D97-AF65-F5344CB8AC3E}">
        <p14:creationId xmlns:p14="http://schemas.microsoft.com/office/powerpoint/2010/main" val="171476972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 клас\1 Українська мова\1 Пономарьова\3 Іменник\№042 -  Розпізнавання слів - назв предметів\2024-11-22_2011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4" b="469"/>
          <a:stretch/>
        </p:blipFill>
        <p:spPr bwMode="auto">
          <a:xfrm>
            <a:off x="856528" y="2013681"/>
            <a:ext cx="5622923" cy="2256486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2 клас\1 Українська мова\1 Пономарьова\3 Іменник\№042 -  Розпізнавання слів - назв предметів\2024-11-22_2015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t="20906" r="10311" b="830"/>
          <a:stretch/>
        </p:blipFill>
        <p:spPr bwMode="auto">
          <a:xfrm>
            <a:off x="5628756" y="4521623"/>
            <a:ext cx="4589512" cy="182689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D:\2 клас\1 Українська мова\1 Пономарьова\3 Іменник\№042 -  Розпізнавання слів - назв предметів\2024-11-22_20131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" t="16254" r="9005" b="648"/>
          <a:stretch/>
        </p:blipFill>
        <p:spPr bwMode="auto">
          <a:xfrm>
            <a:off x="6803572" y="1977652"/>
            <a:ext cx="4517842" cy="245707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856528" y="4344100"/>
            <a:ext cx="4772228" cy="804707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3. Від поданих слів утвори слова, які б відповідали на питання ХТО?, і </a:t>
            </a:r>
            <a:r>
              <a:rPr lang="uk-UA" sz="20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000" b="1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814" y="6057261"/>
            <a:ext cx="858342" cy="8007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29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6529" y="494529"/>
            <a:ext cx="10486386" cy="6166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6529" y="1169046"/>
            <a:ext cx="5622922" cy="7350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1. Назви зображені предмети. Постав питання до цих слів. </a:t>
            </a:r>
            <a:r>
              <a:rPr lang="uk-UA" sz="20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000" b="1" dirty="0" smtClean="0">
                <a:solidFill>
                  <a:schemeClr val="bg1"/>
                </a:solidFill>
              </a:rPr>
              <a:t> їх у дві колонки.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803571" y="1183379"/>
            <a:ext cx="4539343" cy="7206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2. Покажи стрілочкою, на яке питання відповідають подані слова.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15601" y="3275073"/>
            <a:ext cx="1730371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Сніжинка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50285" y="3534126"/>
            <a:ext cx="1795687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рукавички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76497" y="4713795"/>
            <a:ext cx="1296745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шахтар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92027" y="3780843"/>
            <a:ext cx="1033457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лижі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32513" y="3534127"/>
            <a:ext cx="1295858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сорока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76497" y="5026833"/>
            <a:ext cx="1792046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футболіст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85543" y="5278860"/>
            <a:ext cx="1883000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тракторист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158456" y="3275073"/>
            <a:ext cx="1941266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Фігуристка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56812" y="3808502"/>
            <a:ext cx="1371944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собака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32918" y="5587133"/>
            <a:ext cx="1679203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космонавт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832918" y="5821535"/>
            <a:ext cx="1296745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перукар</a:t>
            </a:r>
            <a:endParaRPr lang="uk-UA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97823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8" grpId="0" animBg="1"/>
      <p:bldP spid="34" grpId="0"/>
      <p:bldP spid="25" grpId="0"/>
      <p:bldP spid="26" grpId="0"/>
      <p:bldP spid="28" grpId="0"/>
      <p:bldP spid="29" grpId="0"/>
      <p:bldP spid="30" grpId="0"/>
      <p:bldP spid="31" grpId="0"/>
      <p:bldP spid="33" grpId="0"/>
      <p:bldP spid="35" grpId="0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4791" y="505414"/>
            <a:ext cx="10056866" cy="747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744724" y="5306759"/>
            <a:ext cx="207784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400" b="1" dirty="0" smtClean="0">
                <a:solidFill>
                  <a:schemeClr val="bg1"/>
                </a:solidFill>
              </a:rPr>
              <a:t>З усім впорав/</a:t>
            </a:r>
            <a:r>
              <a:rPr lang="uk-UA" sz="2400" b="1" dirty="0" err="1" smtClean="0">
                <a:solidFill>
                  <a:schemeClr val="bg1"/>
                </a:solidFill>
              </a:rPr>
              <a:t>лася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53123" y="5292245"/>
            <a:ext cx="198374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400" b="1" dirty="0" smtClean="0">
                <a:solidFill>
                  <a:schemeClr val="bg1"/>
                </a:solidFill>
              </a:rPr>
              <a:t>Все було легко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24791" y="5403876"/>
            <a:ext cx="212317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400" b="1" dirty="0" smtClean="0">
                <a:solidFill>
                  <a:schemeClr val="bg1"/>
                </a:solidFill>
              </a:rPr>
              <a:t>Я втомив/</a:t>
            </a:r>
            <a:r>
              <a:rPr lang="uk-UA" sz="2400" b="1" dirty="0" err="1" smtClean="0">
                <a:solidFill>
                  <a:schemeClr val="bg1"/>
                </a:solidFill>
              </a:rPr>
              <a:t>лася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35410" y="5355874"/>
            <a:ext cx="1954423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400" b="1" dirty="0" smtClean="0">
                <a:solidFill>
                  <a:schemeClr val="bg1"/>
                </a:solidFill>
              </a:rPr>
              <a:t>Урок мене здивував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5934" y="1339572"/>
            <a:ext cx="7270124" cy="132343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396875" algn="l"/>
              </a:tabLst>
            </a:pPr>
            <a:r>
              <a:rPr lang="uk-UA" sz="2000" b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Які слова досліджували </a:t>
            </a:r>
            <a:r>
              <a:rPr lang="uk-UA" sz="2000" b="1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на </a:t>
            </a:r>
            <a:r>
              <a:rPr lang="uk-UA" sz="2000" b="1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уроці</a:t>
            </a:r>
            <a:r>
              <a:rPr lang="uk-UA" sz="2000" b="1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396875" algn="l"/>
              </a:tabLst>
            </a:pPr>
            <a:r>
              <a:rPr lang="uk-UA" sz="2000" b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Як </a:t>
            </a:r>
            <a:r>
              <a:rPr lang="uk-UA" sz="2000" b="1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розпізнати слова</a:t>
            </a:r>
            <a:r>
              <a:rPr lang="uk-UA" sz="2000" b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, що відповідають на питання ХТО? і ЩО? </a:t>
            </a:r>
            <a:endParaRPr lang="uk-UA" sz="2000" b="1" dirty="0">
              <a:solidFill>
                <a:srgbClr val="0070C0"/>
              </a:solidFill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396875" algn="l"/>
              </a:tabLst>
            </a:pPr>
            <a:r>
              <a:rPr lang="uk-UA" sz="2000" b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Яка </a:t>
            </a:r>
            <a:r>
              <a:rPr lang="uk-UA" sz="2000" b="1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робота на </a:t>
            </a:r>
            <a:r>
              <a:rPr lang="uk-UA" sz="2000" b="1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уроці</a:t>
            </a:r>
            <a:r>
              <a:rPr lang="uk-UA" sz="2000" b="1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була для тебе найцікавішою? </a:t>
            </a:r>
            <a:r>
              <a:rPr lang="uk-UA" sz="2000" b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Чому?</a:t>
            </a:r>
            <a:endParaRPr lang="uk-UA" sz="2000" b="1" dirty="0" smtClean="0">
              <a:solidFill>
                <a:srgbClr val="0070C0"/>
              </a:solidFill>
              <a:ea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396875" algn="l"/>
              </a:tabLst>
            </a:pPr>
            <a:r>
              <a:rPr lang="ru-RU" sz="2000" b="1" dirty="0" smtClean="0">
                <a:solidFill>
                  <a:srgbClr val="0070C0"/>
                </a:solidFill>
              </a:rPr>
              <a:t>Як </a:t>
            </a:r>
            <a:r>
              <a:rPr lang="ru-RU" sz="2000" b="1" dirty="0" err="1" smtClean="0">
                <a:solidFill>
                  <a:srgbClr val="0070C0"/>
                </a:solidFill>
              </a:rPr>
              <a:t>ти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оцінюєш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rgbClr val="0070C0"/>
                </a:solidFill>
              </a:rPr>
              <a:t>свою </a:t>
            </a:r>
            <a:r>
              <a:rPr lang="ru-RU" sz="2000" b="1" dirty="0" smtClean="0">
                <a:solidFill>
                  <a:srgbClr val="0070C0"/>
                </a:solidFill>
              </a:rPr>
              <a:t>роботу </a:t>
            </a:r>
            <a:r>
              <a:rPr lang="ru-RU" sz="2000" b="1" dirty="0">
                <a:solidFill>
                  <a:srgbClr val="0070C0"/>
                </a:solidFill>
              </a:rPr>
              <a:t>на </a:t>
            </a:r>
            <a:r>
              <a:rPr lang="ru-RU" sz="2000" b="1" dirty="0" err="1">
                <a:solidFill>
                  <a:srgbClr val="0070C0"/>
                </a:solidFill>
              </a:rPr>
              <a:t>уроці</a:t>
            </a:r>
            <a:r>
              <a:rPr lang="ru-RU" sz="2000" b="1" dirty="0">
                <a:solidFill>
                  <a:srgbClr val="0070C0"/>
                </a:solidFill>
              </a:rPr>
              <a:t>?</a:t>
            </a:r>
          </a:p>
        </p:txBody>
      </p:sp>
      <p:pic>
        <p:nvPicPr>
          <p:cNvPr id="11" name="Picture 2" descr="ÐÐ°ÑÑÐ¸Ð½ÐºÐ¸ Ð¿Ð¾ Ð·Ð°Ð¿ÑÐ¾ÑÑ ÐºÐ»Ð¸Ð¿Ð°ÑÑ Ð¾Ð±ÐµÐ·ÑÑÐ½Ðº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12" y="2916213"/>
            <a:ext cx="1716828" cy="2376032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786" y="2917119"/>
            <a:ext cx="1895047" cy="237512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</p:pic>
      <p:pic>
        <p:nvPicPr>
          <p:cNvPr id="13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" t="4261" r="4123" b="1975"/>
          <a:stretch/>
        </p:blipFill>
        <p:spPr bwMode="auto">
          <a:xfrm>
            <a:off x="8716427" y="2945061"/>
            <a:ext cx="2170618" cy="230851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</p:pic>
      <p:pic>
        <p:nvPicPr>
          <p:cNvPr id="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4615" y1="30615" x2="54615" y2="30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258" y="2902326"/>
            <a:ext cx="2199800" cy="234948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223503785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52496" y="574475"/>
            <a:ext cx="9110950" cy="7864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</a:t>
            </a:r>
            <a:r>
              <a:rPr lang="uk-UA" sz="4000" b="1" dirty="0" smtClean="0">
                <a:solidFill>
                  <a:schemeClr val="bg1"/>
                </a:solidFill>
              </a:rPr>
              <a:t>урок. Аутотренінг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618602" y="1484312"/>
            <a:ext cx="5100818" cy="106058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>
                <a:solidFill>
                  <a:srgbClr val="0070C0"/>
                </a:solidFill>
              </a:rPr>
              <a:t>Щоб урок нам розпочати,</a:t>
            </a:r>
            <a:endParaRPr lang="ru-RU" sz="2800" b="1" dirty="0">
              <a:solidFill>
                <a:srgbClr val="0070C0"/>
              </a:solidFill>
            </a:endParaRPr>
          </a:p>
          <a:p>
            <a:r>
              <a:rPr lang="uk-UA" sz="2800" b="1" dirty="0">
                <a:solidFill>
                  <a:srgbClr val="0070C0"/>
                </a:solidFill>
              </a:rPr>
              <a:t>Треба разом промовляти</a:t>
            </a:r>
            <a:r>
              <a:rPr lang="uk-UA" sz="2800" b="1" dirty="0" smtClean="0">
                <a:solidFill>
                  <a:srgbClr val="0070C0"/>
                </a:solidFill>
              </a:rPr>
              <a:t>: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68075" y="7146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uk-UA" dirty="0" smtClean="0"/>
              <a:t> </a:t>
            </a:r>
            <a:endParaRPr lang="ru-RU" dirty="0"/>
          </a:p>
          <a:p>
            <a:r>
              <a:rPr lang="uk-UA" dirty="0"/>
              <a:t> </a:t>
            </a:r>
            <a:endParaRPr lang="ru-RU" dirty="0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5682868" y="2650261"/>
            <a:ext cx="5100818" cy="306749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/>
              <a:t>Я </a:t>
            </a:r>
            <a:r>
              <a:rPr lang="uk-UA" sz="2800" b="1" dirty="0"/>
              <a:t>уважний і серйозний,</a:t>
            </a:r>
            <a:endParaRPr lang="ru-RU" sz="2800" b="1" dirty="0"/>
          </a:p>
          <a:p>
            <a:r>
              <a:rPr lang="uk-UA" sz="2800" b="1" dirty="0"/>
              <a:t>Хоч іще малого зросту.</a:t>
            </a:r>
            <a:endParaRPr lang="ru-RU" sz="2800" b="1" dirty="0"/>
          </a:p>
          <a:p>
            <a:r>
              <a:rPr lang="uk-UA" sz="2800" b="1" dirty="0"/>
              <a:t>Зараз з силами зберусь,</a:t>
            </a:r>
            <a:endParaRPr lang="ru-RU" sz="2800" b="1" dirty="0"/>
          </a:p>
          <a:p>
            <a:r>
              <a:rPr lang="uk-UA" sz="2800" b="1" dirty="0"/>
              <a:t>Я нічого не боюсь.</a:t>
            </a:r>
            <a:endParaRPr lang="ru-RU" sz="2800" b="1" dirty="0"/>
          </a:p>
          <a:p>
            <a:r>
              <a:rPr lang="uk-UA" sz="2800" b="1" dirty="0"/>
              <a:t>Впевнений, кмітливий я,</a:t>
            </a:r>
            <a:endParaRPr lang="ru-RU" sz="2800" b="1" dirty="0"/>
          </a:p>
          <a:p>
            <a:r>
              <a:rPr lang="uk-UA" sz="2800" b="1" dirty="0"/>
              <a:t>Хочу отримати </a:t>
            </a:r>
            <a:r>
              <a:rPr lang="uk-UA" sz="2800" b="1" dirty="0" smtClean="0"/>
              <a:t>знання </a:t>
            </a:r>
            <a:endParaRPr lang="ru-RU" sz="2800" b="1" dirty="0"/>
          </a:p>
        </p:txBody>
      </p:sp>
      <p:pic>
        <p:nvPicPr>
          <p:cNvPr id="2051" name="Picture 3" descr="D:\Картинки до тестів\Людина\Діти з книжкам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496" y="1435440"/>
            <a:ext cx="3823736" cy="419896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00761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55914" y="599721"/>
            <a:ext cx="9960429" cy="65213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Пригадай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055912" y="3473232"/>
            <a:ext cx="5927276" cy="8309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/>
              <a:t>Слова, що є назвами предметів, тобто дають їм імена, називаються </a:t>
            </a:r>
            <a:r>
              <a:rPr lang="uk-UA" sz="2400" b="1" dirty="0" smtClean="0">
                <a:solidFill>
                  <a:srgbClr val="FF0000"/>
                </a:solidFill>
              </a:rPr>
              <a:t>іменниками.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55912" y="1319902"/>
            <a:ext cx="435156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/>
              <a:t>Які</a:t>
            </a:r>
            <a:r>
              <a:rPr lang="ru-RU" sz="2400" b="1" dirty="0" smtClean="0"/>
              <a:t> </a:t>
            </a:r>
            <a:r>
              <a:rPr lang="ru-RU" sz="2400" b="1" dirty="0" err="1"/>
              <a:t>запитання</a:t>
            </a:r>
            <a:r>
              <a:rPr lang="ru-RU" sz="2400" b="1" dirty="0"/>
              <a:t> </a:t>
            </a:r>
            <a:r>
              <a:rPr lang="ru-RU" sz="2400" b="1" dirty="0" err="1" smtClean="0"/>
              <a:t>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ставиш</a:t>
            </a:r>
            <a:r>
              <a:rPr lang="ru-RU" sz="2400" b="1" dirty="0" smtClean="0"/>
              <a:t>, </a:t>
            </a:r>
            <a:r>
              <a:rPr lang="ru-RU" sz="2400" b="1" dirty="0"/>
              <a:t>коли </a:t>
            </a:r>
            <a:r>
              <a:rPr lang="ru-RU" sz="2400" b="1" dirty="0" err="1" smtClean="0"/>
              <a:t>бачиш</a:t>
            </a:r>
            <a:r>
              <a:rPr lang="ru-RU" sz="2400" b="1" dirty="0" smtClean="0"/>
              <a:t> </a:t>
            </a:r>
            <a:r>
              <a:rPr lang="ru-RU" sz="2400" b="1" dirty="0" err="1"/>
              <a:t>незнайомі</a:t>
            </a:r>
            <a:r>
              <a:rPr lang="ru-RU" sz="2400" b="1" dirty="0"/>
              <a:t> </a:t>
            </a:r>
            <a:r>
              <a:rPr lang="ru-RU" sz="2400" b="1" dirty="0" err="1"/>
              <a:t>предмети</a:t>
            </a:r>
            <a:r>
              <a:rPr lang="ru-RU" sz="2400" b="1" dirty="0"/>
              <a:t>?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656670" y="1319901"/>
            <a:ext cx="130650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/>
              <a:t>Хто</a:t>
            </a:r>
            <a:r>
              <a:rPr lang="ru-RU" sz="2400" b="1" dirty="0" smtClean="0"/>
              <a:t> </a:t>
            </a:r>
            <a:r>
              <a:rPr lang="ru-RU" sz="2400" b="1" dirty="0" err="1"/>
              <a:t>це</a:t>
            </a:r>
            <a:r>
              <a:rPr lang="ru-RU" sz="2400" b="1" dirty="0"/>
              <a:t>?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це</a:t>
            </a:r>
            <a:r>
              <a:rPr lang="ru-RU" sz="2400" b="1" dirty="0" smtClean="0"/>
              <a:t>?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7686" y="2218986"/>
            <a:ext cx="5905502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Озирнись </a:t>
            </a:r>
            <a:r>
              <a:rPr lang="uk-UA" sz="2400" b="1" dirty="0"/>
              <a:t>навколо себе. </a:t>
            </a:r>
            <a:r>
              <a:rPr lang="uk-UA" sz="2400" b="1" dirty="0" smtClean="0"/>
              <a:t>Ти бачиш навколо різні предмети</a:t>
            </a:r>
            <a:r>
              <a:rPr lang="uk-UA" sz="2400" b="1" dirty="0"/>
              <a:t>. Кожен із них має свою назву – ім’я. </a:t>
            </a:r>
            <a:r>
              <a:rPr lang="uk-UA" sz="2400" b="1" dirty="0" smtClean="0"/>
              <a:t>Назви </a:t>
            </a:r>
            <a:r>
              <a:rPr lang="uk-UA" sz="2400" b="1" dirty="0"/>
              <a:t>деякі з </a:t>
            </a:r>
            <a:r>
              <a:rPr lang="uk-UA" sz="2400" b="1" dirty="0" smtClean="0"/>
              <a:t>предметів. </a:t>
            </a:r>
            <a:endParaRPr lang="ru-RU" sz="2400" b="1" dirty="0"/>
          </a:p>
        </p:txBody>
      </p:sp>
      <p:pic>
        <p:nvPicPr>
          <p:cNvPr id="1026" name="Picture 2" descr="D:\Картинки до тестів\Емоції Олівці\003-0x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494" y="4345874"/>
            <a:ext cx="1838840" cy="137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Книга\inde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54" y="1324289"/>
            <a:ext cx="1880167" cy="188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Палець\images 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1" b="12854"/>
          <a:stretch/>
        </p:blipFill>
        <p:spPr bwMode="auto">
          <a:xfrm>
            <a:off x="1807253" y="4345874"/>
            <a:ext cx="2223184" cy="165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Людина\Вчителька з дітьми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275" y="3473232"/>
            <a:ext cx="4362492" cy="296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410019" y="5569310"/>
            <a:ext cx="167378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70C0"/>
                </a:solidFill>
              </a:rPr>
              <a:t>Олівці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21857" y="5569310"/>
            <a:ext cx="108539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Руки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590314" y="1324289"/>
            <a:ext cx="1426029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Книжки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зошит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яблуко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987642" y="2764720"/>
            <a:ext cx="1426029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Учитель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Учні</a:t>
            </a:r>
          </a:p>
        </p:txBody>
      </p:sp>
    </p:spTree>
    <p:extLst>
      <p:ext uri="{BB962C8B-B14F-4D97-AF65-F5344CB8AC3E}">
        <p14:creationId xmlns:p14="http://schemas.microsoft.com/office/powerpoint/2010/main" val="233965153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04187" y="599721"/>
            <a:ext cx="8756193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148943" y="1698865"/>
            <a:ext cx="5410200" cy="3439239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rgbClr val="0070C0"/>
                </a:solidFill>
              </a:rPr>
              <a:t>Сьогодні</a:t>
            </a:r>
            <a:r>
              <a:rPr lang="ru-RU" sz="2800" b="1" dirty="0">
                <a:solidFill>
                  <a:srgbClr val="0070C0"/>
                </a:solidFill>
              </a:rPr>
              <a:t> на </a:t>
            </a:r>
            <a:r>
              <a:rPr lang="ru-RU" sz="2800" b="1" dirty="0" err="1">
                <a:solidFill>
                  <a:srgbClr val="0070C0"/>
                </a:solidFill>
              </a:rPr>
              <a:t>уроці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української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мови</a:t>
            </a:r>
            <a:r>
              <a:rPr lang="ru-RU" sz="2800" b="1" dirty="0" smtClean="0">
                <a:solidFill>
                  <a:srgbClr val="0070C0"/>
                </a:solidFill>
              </a:rPr>
              <a:t> ми </a:t>
            </a:r>
            <a:r>
              <a:rPr lang="uk-UA" sz="2800" b="1" dirty="0" smtClean="0">
                <a:solidFill>
                  <a:srgbClr val="0070C0"/>
                </a:solidFill>
              </a:rPr>
              <a:t>будемо досліджувати  слова, які називають предмети; розпізнавати їх за питаннями ХТО? і ЩО?. Складатимемо речення за малюнками. </a:t>
            </a: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b="2098"/>
          <a:stretch/>
        </p:blipFill>
        <p:spPr bwMode="auto">
          <a:xfrm>
            <a:off x="643640" y="1600892"/>
            <a:ext cx="4102531" cy="390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04400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83374" y="526428"/>
            <a:ext cx="9965626" cy="6927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Розглянь ілюстрації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062" r="4160" b="4773"/>
          <a:stretch/>
        </p:blipFill>
        <p:spPr>
          <a:xfrm>
            <a:off x="6066187" y="2094244"/>
            <a:ext cx="2762168" cy="229306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t="1" b="5802"/>
          <a:stretch/>
        </p:blipFill>
        <p:spPr>
          <a:xfrm>
            <a:off x="3111873" y="2117389"/>
            <a:ext cx="2827019" cy="226991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8965607" y="2096574"/>
            <a:ext cx="1713278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u="sng" dirty="0" smtClean="0">
                <a:solidFill>
                  <a:schemeClr val="bg1"/>
                </a:solidFill>
              </a:rPr>
              <a:t>Що</a:t>
            </a:r>
            <a:r>
              <a:rPr lang="uk-UA" sz="2800" b="1" u="sng" dirty="0">
                <a:solidFill>
                  <a:schemeClr val="bg1"/>
                </a:solidFill>
              </a:rPr>
              <a:t>? </a:t>
            </a:r>
            <a:endParaRPr lang="uk-UA" sz="2800" b="1" u="sng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Літак</a:t>
            </a:r>
            <a:r>
              <a:rPr lang="uk-UA" sz="2800" b="1" dirty="0">
                <a:solidFill>
                  <a:schemeClr val="bg1"/>
                </a:solidFill>
              </a:rPr>
              <a:t>,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телефон</a:t>
            </a:r>
            <a:r>
              <a:rPr lang="uk-UA" sz="2800" b="1" dirty="0">
                <a:solidFill>
                  <a:schemeClr val="bg1"/>
                </a:solidFill>
              </a:rPr>
              <a:t>,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яблуко</a:t>
            </a:r>
            <a:r>
              <a:rPr lang="uk-UA" sz="2800" b="1" dirty="0">
                <a:solidFill>
                  <a:schemeClr val="bg1"/>
                </a:solidFill>
              </a:rPr>
              <a:t>,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книга</a:t>
            </a:r>
            <a:r>
              <a:rPr lang="uk-UA" sz="28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3374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399550" y="1256954"/>
            <a:ext cx="9279335" cy="78956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Настав </a:t>
            </a:r>
            <a:r>
              <a:rPr lang="uk-UA" sz="2000" b="1" dirty="0">
                <a:solidFill>
                  <a:srgbClr val="0070C0"/>
                </a:solidFill>
              </a:rPr>
              <a:t>вечір. Друзі полягали спати. Їм снилися дивні сни. </a:t>
            </a:r>
            <a:r>
              <a:rPr lang="uk-UA" sz="2000" b="1" dirty="0" smtClean="0">
                <a:solidFill>
                  <a:srgbClr val="0070C0"/>
                </a:solidFill>
              </a:rPr>
              <a:t>Розкажи, хто </a:t>
            </a:r>
            <a:r>
              <a:rPr lang="uk-UA" sz="2000" b="1" dirty="0">
                <a:solidFill>
                  <a:srgbClr val="0070C0"/>
                </a:solidFill>
              </a:rPr>
              <a:t>снився </a:t>
            </a:r>
            <a:r>
              <a:rPr lang="uk-UA" sz="2000" b="1" dirty="0" err="1" smtClean="0">
                <a:solidFill>
                  <a:srgbClr val="0070C0"/>
                </a:solidFill>
              </a:rPr>
              <a:t>Читалочці</a:t>
            </a:r>
            <a:r>
              <a:rPr lang="uk-UA" sz="2000" b="1" dirty="0">
                <a:solidFill>
                  <a:srgbClr val="0070C0"/>
                </a:solidFill>
              </a:rPr>
              <a:t>.</a:t>
            </a:r>
            <a:r>
              <a:rPr lang="uk-UA" sz="2000" b="1" dirty="0" smtClean="0">
                <a:solidFill>
                  <a:srgbClr val="0070C0"/>
                </a:solidFill>
              </a:rPr>
              <a:t> А </a:t>
            </a:r>
            <a:r>
              <a:rPr lang="uk-UA" sz="2000" b="1" dirty="0">
                <a:solidFill>
                  <a:srgbClr val="0070C0"/>
                </a:solidFill>
              </a:rPr>
              <a:t>що снилося </a:t>
            </a:r>
            <a:r>
              <a:rPr lang="uk-UA" sz="2000" b="1" dirty="0" smtClean="0">
                <a:solidFill>
                  <a:srgbClr val="0070C0"/>
                </a:solidFill>
              </a:rPr>
              <a:t>Щебетунчикові? 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99550" y="2098367"/>
            <a:ext cx="1648450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u="sng" dirty="0" smtClean="0">
                <a:solidFill>
                  <a:schemeClr val="bg1"/>
                </a:solidFill>
              </a:rPr>
              <a:t>Хто</a:t>
            </a:r>
            <a:r>
              <a:rPr lang="uk-UA" sz="2800" b="1" u="sng" dirty="0">
                <a:solidFill>
                  <a:schemeClr val="bg1"/>
                </a:solidFill>
              </a:rPr>
              <a:t>?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Півник</a:t>
            </a:r>
            <a:r>
              <a:rPr lang="uk-UA" sz="2800" b="1" dirty="0">
                <a:solidFill>
                  <a:schemeClr val="bg1"/>
                </a:solidFill>
              </a:rPr>
              <a:t>,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лисиця,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лікарка,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кіт.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26845" y="4410451"/>
            <a:ext cx="9078684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Проведи дослідження!</a:t>
            </a:r>
            <a:endParaRPr lang="ru-RU" sz="2400" b="1" dirty="0">
              <a:solidFill>
                <a:srgbClr val="FFFF00"/>
              </a:solidFill>
            </a:endParaRPr>
          </a:p>
          <a:p>
            <a:pPr marL="358775" indent="-358775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Визнач, у якій колонці слова називають людей і тварин.</a:t>
            </a:r>
          </a:p>
          <a:p>
            <a:pPr marL="358775" indent="-358775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На яке питання відповідають ці слова?</a:t>
            </a:r>
          </a:p>
          <a:p>
            <a:pPr marL="358775" indent="-358775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Прочитай слова, які називають інші предмети.</a:t>
            </a:r>
          </a:p>
          <a:p>
            <a:pPr marL="358775" indent="-358775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На яке питання вони відповідають? Перевір себе  за правилом. </a:t>
            </a:r>
          </a:p>
        </p:txBody>
      </p:sp>
    </p:spTree>
    <p:extLst>
      <p:ext uri="{BB962C8B-B14F-4D97-AF65-F5344CB8AC3E}">
        <p14:creationId xmlns:p14="http://schemas.microsoft.com/office/powerpoint/2010/main" val="349926054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1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1486" y="493771"/>
            <a:ext cx="10025530" cy="6492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>
                <a:solidFill>
                  <a:schemeClr val="bg1"/>
                </a:solidFill>
              </a:rPr>
              <a:t>Перевір</a:t>
            </a:r>
            <a:r>
              <a:rPr lang="uk-UA" sz="4000" b="1" dirty="0">
                <a:solidFill>
                  <a:schemeClr val="bg1"/>
                </a:solidFill>
              </a:rPr>
              <a:t> себе за </a:t>
            </a:r>
            <a:r>
              <a:rPr lang="uk-UA" sz="4000" b="1" dirty="0" smtClean="0">
                <a:solidFill>
                  <a:schemeClr val="bg1"/>
                </a:solidFill>
              </a:rPr>
              <a:t>правилом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062" r="4160" b="4773"/>
          <a:stretch/>
        </p:blipFill>
        <p:spPr>
          <a:xfrm>
            <a:off x="336358" y="3378740"/>
            <a:ext cx="2372388" cy="19694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58" y="1272514"/>
            <a:ext cx="2372388" cy="20222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t="1194" r="53834" b="73832"/>
          <a:stretch/>
        </p:blipFill>
        <p:spPr>
          <a:xfrm>
            <a:off x="2788573" y="3294734"/>
            <a:ext cx="8772056" cy="2412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2" t="47638" r="13593" b="38866"/>
          <a:stretch/>
        </p:blipFill>
        <p:spPr>
          <a:xfrm>
            <a:off x="3173267" y="4063639"/>
            <a:ext cx="1257438" cy="7636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36260" r="48023" b="54146"/>
          <a:stretch/>
        </p:blipFill>
        <p:spPr>
          <a:xfrm>
            <a:off x="6655074" y="3588961"/>
            <a:ext cx="1738946" cy="54284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3" t="51383" r="29091" b="39023"/>
          <a:stretch/>
        </p:blipFill>
        <p:spPr>
          <a:xfrm>
            <a:off x="9742722" y="3520793"/>
            <a:ext cx="1429187" cy="5428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4" t="83577" r="23940" b="3415"/>
          <a:stretch/>
        </p:blipFill>
        <p:spPr>
          <a:xfrm>
            <a:off x="6180733" y="4258997"/>
            <a:ext cx="2134579" cy="7360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8" t="20077" r="54918" b="71305"/>
          <a:stretch/>
        </p:blipFill>
        <p:spPr>
          <a:xfrm>
            <a:off x="4982346" y="4339664"/>
            <a:ext cx="1142547" cy="48764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0" t="18451" r="10309" b="72931"/>
          <a:stretch/>
        </p:blipFill>
        <p:spPr>
          <a:xfrm>
            <a:off x="8301003" y="4237225"/>
            <a:ext cx="1481323" cy="48764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2" t="31105" r="50642" b="52146"/>
          <a:stretch/>
        </p:blipFill>
        <p:spPr>
          <a:xfrm>
            <a:off x="9875893" y="4023914"/>
            <a:ext cx="1615565" cy="9476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47638" r="53832" b="38866"/>
          <a:stretch/>
        </p:blipFill>
        <p:spPr>
          <a:xfrm>
            <a:off x="3188694" y="3299974"/>
            <a:ext cx="1564131" cy="76366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60" t="34831" r="21176" b="56876"/>
          <a:stretch/>
        </p:blipFill>
        <p:spPr>
          <a:xfrm>
            <a:off x="8550374" y="3498740"/>
            <a:ext cx="508718" cy="52948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3" t="34393" r="71457" b="57314"/>
          <a:stretch/>
        </p:blipFill>
        <p:spPr>
          <a:xfrm>
            <a:off x="8854294" y="3498740"/>
            <a:ext cx="352586" cy="52948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0" t="59490" r="60253" b="32217"/>
          <a:stretch/>
        </p:blipFill>
        <p:spPr>
          <a:xfrm>
            <a:off x="9014437" y="3531398"/>
            <a:ext cx="493746" cy="52292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78"/>
          <a:stretch/>
        </p:blipFill>
        <p:spPr>
          <a:xfrm>
            <a:off x="9433975" y="3324631"/>
            <a:ext cx="170187" cy="77451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7" t="31544" r="11125" b="57074"/>
          <a:stretch/>
        </p:blipFill>
        <p:spPr>
          <a:xfrm>
            <a:off x="4430705" y="4063358"/>
            <a:ext cx="629288" cy="71048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53" y="3225007"/>
            <a:ext cx="1830679" cy="870075"/>
          </a:xfrm>
          <a:prstGeom prst="rect">
            <a:avLst/>
          </a:prstGeom>
        </p:spPr>
      </p:pic>
      <p:sp>
        <p:nvSpPr>
          <p:cNvPr id="2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77686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016518" y="2530850"/>
            <a:ext cx="8316166" cy="51551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r>
              <a:rPr lang="uk-UA" sz="2000" b="1" dirty="0">
                <a:solidFill>
                  <a:srgbClr val="0070C0"/>
                </a:solidFill>
              </a:rPr>
              <a:t>у </a:t>
            </a:r>
            <a:r>
              <a:rPr lang="uk-UA" sz="2000" b="1" dirty="0" smtClean="0">
                <a:solidFill>
                  <a:srgbClr val="0070C0"/>
                </a:solidFill>
              </a:rPr>
              <a:t>два рядки</a:t>
            </a:r>
            <a:r>
              <a:rPr lang="uk-UA" sz="2000" b="1" dirty="0">
                <a:solidFill>
                  <a:srgbClr val="0070C0"/>
                </a:solidFill>
              </a:rPr>
              <a:t>, хто снився Читалочці, і що снилося Щебетунчикові.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98926" y="1416829"/>
            <a:ext cx="9312073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Назви </a:t>
            </a:r>
            <a:r>
              <a:rPr lang="uk-UA" sz="2800" b="1" dirty="0">
                <a:solidFill>
                  <a:schemeClr val="bg1"/>
                </a:solidFill>
              </a:rPr>
              <a:t>людей і тварин відповідають на питання </a:t>
            </a:r>
            <a:r>
              <a:rPr lang="uk-UA" sz="2800" b="1" dirty="0" smtClean="0">
                <a:solidFill>
                  <a:schemeClr val="bg1"/>
                </a:solidFill>
              </a:rPr>
              <a:t>____. </a:t>
            </a:r>
            <a:endParaRPr lang="uk-UA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Назви всіх інших предметів відповідають на питання </a:t>
            </a:r>
            <a:r>
              <a:rPr lang="uk-UA" sz="2800" b="1" dirty="0" smtClean="0">
                <a:solidFill>
                  <a:schemeClr val="bg1"/>
                </a:solidFill>
              </a:rPr>
              <a:t>____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345417" y="1353144"/>
            <a:ext cx="1112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FF0000"/>
                </a:solidFill>
              </a:rPr>
              <a:t> </a:t>
            </a:r>
            <a:r>
              <a:rPr lang="uk-UA" sz="3200" b="1" dirty="0">
                <a:solidFill>
                  <a:srgbClr val="FFFF00"/>
                </a:solidFill>
              </a:rPr>
              <a:t>хто?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804485" y="1786161"/>
            <a:ext cx="1006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FF0000"/>
                </a:solidFill>
              </a:rPr>
              <a:t> </a:t>
            </a:r>
            <a:r>
              <a:rPr lang="uk-UA" sz="3200" b="1" dirty="0">
                <a:solidFill>
                  <a:srgbClr val="FFFF00"/>
                </a:solidFill>
              </a:rPr>
              <a:t>що?</a:t>
            </a:r>
          </a:p>
        </p:txBody>
      </p:sp>
    </p:spTree>
    <p:extLst>
      <p:ext uri="{BB962C8B-B14F-4D97-AF65-F5344CB8AC3E}">
        <p14:creationId xmlns:p14="http://schemas.microsoft.com/office/powerpoint/2010/main" val="356243180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404" t="5338" r="4719" b="6660"/>
          <a:stretch/>
        </p:blipFill>
        <p:spPr>
          <a:xfrm>
            <a:off x="1143000" y="1359209"/>
            <a:ext cx="7214632" cy="297330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143000" y="553095"/>
            <a:ext cx="9873343" cy="6878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Розглянь, </a:t>
            </a:r>
            <a:r>
              <a:rPr lang="uk-UA" sz="4000" b="1" dirty="0">
                <a:solidFill>
                  <a:schemeClr val="bg1"/>
                </a:solidFill>
              </a:rPr>
              <a:t>який сон бачила Родзинка.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422946" y="1359210"/>
            <a:ext cx="2656114" cy="202624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Назви предмети, які </a:t>
            </a:r>
            <a:r>
              <a:rPr lang="uk-UA" sz="2000" b="1" dirty="0">
                <a:solidFill>
                  <a:srgbClr val="0070C0"/>
                </a:solidFill>
              </a:rPr>
              <a:t>бачила уві сні </a:t>
            </a:r>
            <a:r>
              <a:rPr lang="uk-UA" sz="2000" b="1" dirty="0" smtClean="0">
                <a:solidFill>
                  <a:srgbClr val="0070C0"/>
                </a:solidFill>
              </a:rPr>
              <a:t>Родзинка, </a:t>
            </a:r>
            <a:r>
              <a:rPr lang="uk-UA" sz="2000" b="1" dirty="0">
                <a:solidFill>
                  <a:srgbClr val="0070C0"/>
                </a:solidFill>
              </a:rPr>
              <a:t>що відповідають на питання ХТО</a:t>
            </a:r>
            <a:r>
              <a:rPr lang="uk-UA" sz="2000" b="1" dirty="0" smtClean="0">
                <a:solidFill>
                  <a:srgbClr val="0070C0"/>
                </a:solidFill>
              </a:rPr>
              <a:t>?, а потім на питання ЩО?.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37446" y="3697846"/>
            <a:ext cx="2310816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ХТО?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Читалочка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Родзинка Щебетунчик Ґаджик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50859" y="3697847"/>
            <a:ext cx="2197715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ЩО?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ролики </a:t>
            </a:r>
            <a:r>
              <a:rPr lang="uk-UA" sz="2800" b="1" dirty="0">
                <a:solidFill>
                  <a:schemeClr val="bg1"/>
                </a:solidFill>
              </a:rPr>
              <a:t>велосипед ворота   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м'яч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77686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60715" y="4505536"/>
            <a:ext cx="5148943" cy="68694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Склади </a:t>
            </a:r>
            <a:r>
              <a:rPr lang="uk-UA" sz="2000" b="1" dirty="0">
                <a:solidFill>
                  <a:srgbClr val="0070C0"/>
                </a:solidFill>
              </a:rPr>
              <a:t>речення про те, хто чим займається уві сні Родзинки. </a:t>
            </a:r>
          </a:p>
        </p:txBody>
      </p:sp>
    </p:spTree>
    <p:extLst>
      <p:ext uri="{BB962C8B-B14F-4D97-AF65-F5344CB8AC3E}">
        <p14:creationId xmlns:p14="http://schemas.microsoft.com/office/powerpoint/2010/main" val="304690872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t="1195" r="53834" b="65628"/>
          <a:stretch/>
        </p:blipFill>
        <p:spPr>
          <a:xfrm>
            <a:off x="2863093" y="1506497"/>
            <a:ext cx="8473099" cy="3204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2" t="20496" r="32137" b="67959"/>
          <a:stretch/>
        </p:blipFill>
        <p:spPr>
          <a:xfrm>
            <a:off x="3116549" y="4058018"/>
            <a:ext cx="619848" cy="6587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0303" y="500744"/>
            <a:ext cx="10480839" cy="7511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речення </a:t>
            </a:r>
            <a:r>
              <a:rPr lang="uk-UA" sz="2800" b="1" dirty="0">
                <a:solidFill>
                  <a:schemeClr val="bg1"/>
                </a:solidFill>
              </a:rPr>
              <a:t>про те, хто чим займається уві сні Родзинки. 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7656" t="13726" r="71900" b="34618"/>
          <a:stretch/>
        </p:blipFill>
        <p:spPr>
          <a:xfrm>
            <a:off x="768464" y="1494504"/>
            <a:ext cx="1919589" cy="27611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8" t="51176" r="32218" b="39718"/>
          <a:stretch/>
        </p:blipFill>
        <p:spPr>
          <a:xfrm>
            <a:off x="5706125" y="1707289"/>
            <a:ext cx="2412367" cy="5195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" t="67437" r="74219" b="23457"/>
          <a:stretch/>
        </p:blipFill>
        <p:spPr>
          <a:xfrm>
            <a:off x="8288784" y="1707289"/>
            <a:ext cx="791751" cy="5195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3" t="64805" r="8608" b="19424"/>
          <a:stretch/>
        </p:blipFill>
        <p:spPr>
          <a:xfrm>
            <a:off x="6912308" y="2333995"/>
            <a:ext cx="2325766" cy="8999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4" t="79859" r="31651" b="8287"/>
          <a:stretch/>
        </p:blipFill>
        <p:spPr>
          <a:xfrm>
            <a:off x="3017143" y="1496857"/>
            <a:ext cx="2377750" cy="6763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7" t="79859" r="27114" b="8287"/>
          <a:stretch/>
        </p:blipFill>
        <p:spPr>
          <a:xfrm>
            <a:off x="11126999" y="1550488"/>
            <a:ext cx="189220" cy="67638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t="84478" r="20209" b="3453"/>
          <a:stretch/>
        </p:blipFill>
        <p:spPr>
          <a:xfrm>
            <a:off x="8981666" y="1749077"/>
            <a:ext cx="2145333" cy="68875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62" t="84478" r="15737" b="3453"/>
          <a:stretch/>
        </p:blipFill>
        <p:spPr>
          <a:xfrm>
            <a:off x="9210652" y="2446828"/>
            <a:ext cx="232809" cy="82778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" t="67437" r="74219" b="23457"/>
          <a:stretch/>
        </p:blipFill>
        <p:spPr>
          <a:xfrm>
            <a:off x="5882724" y="2475157"/>
            <a:ext cx="791751" cy="51958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9" t="47208" r="42585" b="35794"/>
          <a:stretch/>
        </p:blipFill>
        <p:spPr>
          <a:xfrm>
            <a:off x="3676335" y="2249998"/>
            <a:ext cx="1984743" cy="96990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t="30948" r="48922" b="52304"/>
          <a:stretch/>
        </p:blipFill>
        <p:spPr>
          <a:xfrm>
            <a:off x="2996063" y="2995336"/>
            <a:ext cx="1738392" cy="95566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" t="47426" r="41103" b="35826"/>
          <a:stretch/>
        </p:blipFill>
        <p:spPr>
          <a:xfrm>
            <a:off x="5723623" y="2998682"/>
            <a:ext cx="2003331" cy="9433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20008" r="52097" b="68447"/>
          <a:stretch/>
        </p:blipFill>
        <p:spPr>
          <a:xfrm>
            <a:off x="8684659" y="3293741"/>
            <a:ext cx="1605148" cy="65876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" t="31709" r="46165" b="52030"/>
          <a:stretch/>
        </p:blipFill>
        <p:spPr>
          <a:xfrm>
            <a:off x="3948390" y="3791749"/>
            <a:ext cx="1934334" cy="92783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9" t="10786" r="82052" b="81246"/>
          <a:stretch/>
        </p:blipFill>
        <p:spPr>
          <a:xfrm>
            <a:off x="3017143" y="2525803"/>
            <a:ext cx="453578" cy="47287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3" t="47426" r="23923" b="35826"/>
          <a:stretch/>
        </p:blipFill>
        <p:spPr>
          <a:xfrm>
            <a:off x="7724537" y="3009127"/>
            <a:ext cx="674924" cy="94337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2" t="34552" r="72379" b="57481"/>
          <a:stretch/>
        </p:blipFill>
        <p:spPr>
          <a:xfrm>
            <a:off x="4996441" y="3293741"/>
            <a:ext cx="263639" cy="478456"/>
          </a:xfrm>
          <a:prstGeom prst="rect">
            <a:avLst/>
          </a:prstGeom>
        </p:spPr>
      </p:pic>
      <p:sp>
        <p:nvSpPr>
          <p:cNvPr id="2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77686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863093" y="4850453"/>
            <a:ext cx="8077050" cy="87687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Скільки речень записано? Які слова записані з великої літери? Поясни чому? </a:t>
            </a:r>
            <a:r>
              <a:rPr lang="uk-UA" sz="2400" b="1" dirty="0" err="1" smtClean="0">
                <a:solidFill>
                  <a:srgbClr val="0070C0"/>
                </a:solidFill>
              </a:rPr>
              <a:t>Спиши</a:t>
            </a:r>
            <a:r>
              <a:rPr lang="uk-UA" sz="2400" b="1" dirty="0" smtClean="0">
                <a:solidFill>
                  <a:srgbClr val="0070C0"/>
                </a:solidFill>
              </a:rPr>
              <a:t> друге речення. </a:t>
            </a:r>
            <a:endParaRPr lang="uk-U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526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83888" y="511256"/>
            <a:ext cx="10306626" cy="6651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600" b="1" dirty="0">
                <a:solidFill>
                  <a:schemeClr val="bg1"/>
                </a:solidFill>
              </a:rPr>
              <a:t>колискову, яку мама співала Читалочці.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27971" y="1274650"/>
            <a:ext cx="5013214" cy="304698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0070C0"/>
                </a:solidFill>
              </a:rPr>
              <a:t>Спи, </a:t>
            </a:r>
            <a:r>
              <a:rPr lang="uk-UA" sz="3200" b="1" dirty="0">
                <a:solidFill>
                  <a:srgbClr val="0070C0"/>
                </a:solidFill>
              </a:rPr>
              <a:t>дитятко</a:t>
            </a:r>
            <a:r>
              <a:rPr lang="uk-UA" sz="3200" dirty="0">
                <a:solidFill>
                  <a:srgbClr val="0070C0"/>
                </a:solidFill>
              </a:rPr>
              <a:t>, засинай.</a:t>
            </a:r>
          </a:p>
          <a:p>
            <a:r>
              <a:rPr lang="uk-UA" sz="3200" dirty="0">
                <a:solidFill>
                  <a:srgbClr val="0070C0"/>
                </a:solidFill>
              </a:rPr>
              <a:t>Люлі-</a:t>
            </a:r>
            <a:r>
              <a:rPr lang="uk-UA" sz="3200" dirty="0" err="1">
                <a:solidFill>
                  <a:srgbClr val="0070C0"/>
                </a:solidFill>
              </a:rPr>
              <a:t>люленьки</a:t>
            </a:r>
            <a:r>
              <a:rPr lang="uk-UA" sz="3200" dirty="0">
                <a:solidFill>
                  <a:srgbClr val="0070C0"/>
                </a:solidFill>
              </a:rPr>
              <a:t>, бай-бай.</a:t>
            </a:r>
          </a:p>
          <a:p>
            <a:r>
              <a:rPr lang="uk-UA" sz="3200" b="1" dirty="0">
                <a:solidFill>
                  <a:srgbClr val="0070C0"/>
                </a:solidFill>
              </a:rPr>
              <a:t>Звірі</a:t>
            </a:r>
            <a:r>
              <a:rPr lang="uk-UA" sz="3200" dirty="0">
                <a:solidFill>
                  <a:srgbClr val="0070C0"/>
                </a:solidFill>
              </a:rPr>
              <a:t> в лісі вже заснули,</a:t>
            </a:r>
          </a:p>
          <a:p>
            <a:r>
              <a:rPr lang="uk-UA" sz="3200" dirty="0">
                <a:solidFill>
                  <a:srgbClr val="0070C0"/>
                </a:solidFill>
              </a:rPr>
              <a:t>в морі сплять </a:t>
            </a:r>
            <a:r>
              <a:rPr lang="uk-UA" sz="3200" b="1" dirty="0">
                <a:solidFill>
                  <a:srgbClr val="0070C0"/>
                </a:solidFill>
              </a:rPr>
              <a:t>кити</a:t>
            </a:r>
            <a:r>
              <a:rPr lang="uk-UA" sz="3200" dirty="0">
                <a:solidFill>
                  <a:srgbClr val="0070C0"/>
                </a:solidFill>
              </a:rPr>
              <a:t> й </a:t>
            </a:r>
            <a:r>
              <a:rPr lang="uk-UA" sz="3200" b="1" dirty="0">
                <a:solidFill>
                  <a:srgbClr val="0070C0"/>
                </a:solidFill>
              </a:rPr>
              <a:t>акули</a:t>
            </a:r>
            <a:r>
              <a:rPr lang="uk-UA" sz="3200" dirty="0">
                <a:solidFill>
                  <a:srgbClr val="0070C0"/>
                </a:solidFill>
              </a:rPr>
              <a:t>,</a:t>
            </a:r>
          </a:p>
          <a:p>
            <a:r>
              <a:rPr lang="uk-UA" sz="3200" dirty="0">
                <a:solidFill>
                  <a:srgbClr val="0070C0"/>
                </a:solidFill>
              </a:rPr>
              <a:t>у гніздечках сплять </a:t>
            </a:r>
            <a:r>
              <a:rPr lang="uk-UA" sz="3200" b="1" dirty="0">
                <a:solidFill>
                  <a:srgbClr val="0070C0"/>
                </a:solidFill>
              </a:rPr>
              <a:t>птахи</a:t>
            </a:r>
            <a:r>
              <a:rPr lang="uk-UA" sz="3200" dirty="0">
                <a:solidFill>
                  <a:srgbClr val="0070C0"/>
                </a:solidFill>
              </a:rPr>
              <a:t>, </a:t>
            </a:r>
          </a:p>
          <a:p>
            <a:r>
              <a:rPr lang="uk-UA" sz="3200" dirty="0">
                <a:solidFill>
                  <a:srgbClr val="0070C0"/>
                </a:solidFill>
              </a:rPr>
              <a:t>спи, малесенька, і ти.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3074" name="Picture 2" descr="ÐÐ°ÑÑÐ¸Ð½ÐºÐ¸ Ð¿Ð¾ Ð·Ð°Ð¿ÑÐ¾ÑÑ Ð¼Ð°Ð¼Ð° ÐºÐ°ÑÐ°ÐµÑ ÑÐµÐ±ÐµÐ½ÐºÐ° Ð² ÐºÑÐ¾Ð²Ð°ÑÐº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86" y="1274650"/>
            <a:ext cx="4059043" cy="304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417635" y="4424243"/>
            <a:ext cx="6273622" cy="5232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____ Дитятко</a:t>
            </a:r>
            <a:r>
              <a:rPr lang="uk-UA" sz="2800" b="1" dirty="0">
                <a:solidFill>
                  <a:schemeClr val="bg1"/>
                </a:solidFill>
              </a:rPr>
              <a:t>, звірі, кити, акули, птахи.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77686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60088" y="4424243"/>
            <a:ext cx="4291186" cy="53227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Постав </a:t>
            </a:r>
            <a:r>
              <a:rPr lang="uk-UA" sz="2000" b="1" dirty="0">
                <a:solidFill>
                  <a:srgbClr val="0070C0"/>
                </a:solidFill>
              </a:rPr>
              <a:t>питання до виділених </a:t>
            </a:r>
            <a:r>
              <a:rPr lang="uk-UA" sz="2000" b="1" dirty="0" smtClean="0">
                <a:solidFill>
                  <a:srgbClr val="0070C0"/>
                </a:solidFill>
              </a:rPr>
              <a:t>слів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60088" y="4997794"/>
            <a:ext cx="4292712" cy="94678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r>
              <a:rPr lang="uk-UA" sz="2000" b="1" dirty="0">
                <a:solidFill>
                  <a:srgbClr val="0070C0"/>
                </a:solidFill>
              </a:rPr>
              <a:t>Читалочка записала, де спали тварини. </a:t>
            </a:r>
            <a:r>
              <a:rPr lang="uk-UA" sz="2000" b="1" dirty="0" smtClean="0">
                <a:solidFill>
                  <a:srgbClr val="0070C0"/>
                </a:solidFill>
              </a:rPr>
              <a:t>Прочитай </a:t>
            </a:r>
            <a:r>
              <a:rPr lang="uk-UA" sz="2000" b="1" dirty="0">
                <a:solidFill>
                  <a:srgbClr val="0070C0"/>
                </a:solidFill>
              </a:rPr>
              <a:t>ці слова. </a:t>
            </a:r>
            <a:endParaRPr lang="uk-UA" sz="20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Постав </a:t>
            </a:r>
            <a:r>
              <a:rPr lang="uk-UA" sz="2000" b="1" dirty="0">
                <a:solidFill>
                  <a:srgbClr val="0070C0"/>
                </a:solidFill>
              </a:rPr>
              <a:t>до них питання.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17635" y="5062130"/>
            <a:ext cx="5772879" cy="5232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____ Ліс, море</a:t>
            </a:r>
            <a:r>
              <a:rPr lang="uk-UA" sz="2800" b="1" dirty="0">
                <a:solidFill>
                  <a:schemeClr val="bg1"/>
                </a:solidFill>
              </a:rPr>
              <a:t>, гніздечко, </a:t>
            </a:r>
            <a:r>
              <a:rPr lang="uk-UA" sz="2800" b="1" dirty="0" smtClean="0">
                <a:solidFill>
                  <a:schemeClr val="bg1"/>
                </a:solidFill>
              </a:rPr>
              <a:t>ліжко.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17635" y="4375215"/>
            <a:ext cx="1062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Хто? 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417635" y="4983013"/>
            <a:ext cx="1062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</a:rPr>
              <a:t>Що</a:t>
            </a:r>
            <a:r>
              <a:rPr lang="uk-UA" sz="3200" b="1" dirty="0">
                <a:solidFill>
                  <a:srgbClr val="FFFF00"/>
                </a:solidFill>
              </a:rPr>
              <a:t>? 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17635" y="5656873"/>
            <a:ext cx="5772879" cy="50444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Склади речення </a:t>
            </a:r>
            <a:r>
              <a:rPr lang="uk-UA" sz="2000" b="1" dirty="0">
                <a:solidFill>
                  <a:srgbClr val="0070C0"/>
                </a:solidFill>
              </a:rPr>
              <a:t>про те, хто з колискової де спить.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82972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" grpId="0"/>
      <p:bldP spid="18" grpId="0"/>
      <p:bldP spid="1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17158</TotalTime>
  <Words>670</Words>
  <Application>Microsoft Office PowerPoint</Application>
  <PresentationFormat>Произвольный</PresentationFormat>
  <Paragraphs>130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Налаштування на урок. Аутотренінг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1088</cp:revision>
  <dcterms:created xsi:type="dcterms:W3CDTF">2018-01-05T16:38:53Z</dcterms:created>
  <dcterms:modified xsi:type="dcterms:W3CDTF">2024-11-23T12:38:17Z</dcterms:modified>
</cp:coreProperties>
</file>