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572" r:id="rId3"/>
    <p:sldId id="576" r:id="rId4"/>
    <p:sldId id="573" r:id="rId5"/>
    <p:sldId id="560" r:id="rId6"/>
    <p:sldId id="550" r:id="rId7"/>
    <p:sldId id="547" r:id="rId8"/>
    <p:sldId id="564" r:id="rId9"/>
    <p:sldId id="566" r:id="rId10"/>
    <p:sldId id="567" r:id="rId11"/>
    <p:sldId id="569" r:id="rId12"/>
    <p:sldId id="571" r:id="rId13"/>
    <p:sldId id="574" r:id="rId14"/>
    <p:sldId id="575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FF"/>
    <a:srgbClr val="00B050"/>
    <a:srgbClr val="2F3242"/>
    <a:srgbClr val="1694E9"/>
    <a:srgbClr val="FFFF00"/>
    <a:srgbClr val="295FFF"/>
    <a:srgbClr val="FF7C80"/>
    <a:srgbClr val="709E32"/>
    <a:srgbClr val="E3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1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image" Target="../media/image12.png"/><Relationship Id="rId16" Type="http://schemas.openxmlformats.org/officeDocument/2006/relationships/image" Target="../media/image51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microsoft.com/office/2007/relationships/hdphoto" Target="../media/hdphoto4.wdp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77588x9j1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7257" y="4381128"/>
            <a:ext cx="9446943" cy="102155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Розпізнаю </a:t>
            </a:r>
            <a:r>
              <a:rPr lang="uk-UA" sz="5400" b="1" dirty="0" smtClean="0">
                <a:solidFill>
                  <a:srgbClr val="0070C0"/>
                </a:solidFill>
              </a:rPr>
              <a:t>іменники</a:t>
            </a:r>
            <a:endParaRPr lang="uk-UA" sz="5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57" y="1030322"/>
            <a:ext cx="3228969" cy="288853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06812" y="1287081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3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іменники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43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1880" y="551909"/>
            <a:ext cx="10436605" cy="732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Розв'яжи </a:t>
            </a:r>
            <a:r>
              <a:rPr lang="uk-UA" sz="4000" b="1" dirty="0">
                <a:solidFill>
                  <a:schemeClr val="bg1"/>
                </a:solidFill>
              </a:rPr>
              <a:t>мовну задачку </a:t>
            </a:r>
            <a:r>
              <a:rPr lang="uk-UA" sz="4000" b="1" dirty="0" smtClean="0">
                <a:solidFill>
                  <a:schemeClr val="bg1"/>
                </a:solidFill>
              </a:rPr>
              <a:t>боцмана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35299" y="1958024"/>
            <a:ext cx="1586804" cy="5764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чайка</a:t>
            </a:r>
            <a:endParaRPr lang="ru-RU" sz="32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0536" y="3732244"/>
            <a:ext cx="1586804" cy="6034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майка</a:t>
            </a:r>
            <a:endParaRPr lang="ru-RU" sz="32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04276" y="1935875"/>
            <a:ext cx="1655195" cy="5764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мишка</a:t>
            </a:r>
            <a:endParaRPr lang="ru-RU" sz="32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06523" y="3753897"/>
            <a:ext cx="1655195" cy="6034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шишка</a:t>
            </a:r>
            <a:endParaRPr lang="ru-RU" sz="3200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774900" y="1943409"/>
            <a:ext cx="1655195" cy="5764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білка</a:t>
            </a:r>
            <a:endParaRPr lang="ru-RU" sz="3200" b="1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897577" y="3763021"/>
            <a:ext cx="1655195" cy="6034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гілка</a:t>
            </a:r>
            <a:endParaRPr lang="ru-RU" sz="3200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108466" y="1888724"/>
            <a:ext cx="1723326" cy="5764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корова</a:t>
            </a:r>
            <a:endParaRPr lang="ru-RU" sz="3200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066594" y="3753897"/>
            <a:ext cx="1723326" cy="6034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корона</a:t>
            </a:r>
            <a:endParaRPr lang="ru-RU" sz="3200" b="1" dirty="0"/>
          </a:p>
        </p:txBody>
      </p:sp>
      <p:pic>
        <p:nvPicPr>
          <p:cNvPr id="9218" name="Picture 2" descr="ÐÐ°ÑÑÐ¸Ð½ÐºÐ¸ Ð¿Ð¾ Ð·Ð°Ð¿ÑÐ¾ÑÑ ÐºÐ»Ð¸Ð¿Ð°ÑÑ ÑÐ°Ð¹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74" y="2589477"/>
            <a:ext cx="2074352" cy="1164420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0" name="Picture 4" descr="ÐÐ°ÑÑÐ¸Ð½ÐºÐ¸ Ð¿Ð¾ Ð·Ð°Ð¿ÑÐ¾ÑÑ ÐºÐ»Ð¸Ð¿Ð°ÑÑ Ð¼Ð°Ð¹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99" y="4489063"/>
            <a:ext cx="1397279" cy="139727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99" y="2589219"/>
            <a:ext cx="1609895" cy="114302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4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r="8812"/>
          <a:stretch/>
        </p:blipFill>
        <p:spPr bwMode="auto">
          <a:xfrm>
            <a:off x="4553702" y="4451623"/>
            <a:ext cx="1459688" cy="139727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ÐÐ°ÑÑÐ¸Ð½ÐºÐ¸ Ð¿Ð¾ Ð·Ð°Ð¿ÑÐ¾ÑÑ ÐºÐ»Ð¸Ð¿Ð°ÑÑ Ð±ÐµÐ»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26" y="2565774"/>
            <a:ext cx="2030721" cy="1188123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8" name="Picture 12" descr="ÐÐ°ÑÑÐ¸Ð½ÐºÐ¸ Ð¿Ð¾ Ð·Ð°Ð¿ÑÐ¾ÑÑ ÐºÐ»Ð¸Ð¿Ð°ÑÑ Ð²ÐµÑÐºÐ° Ð´ÐµÑÐµÐ²Ð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9"/>
          <a:stretch/>
        </p:blipFill>
        <p:spPr bwMode="auto">
          <a:xfrm>
            <a:off x="6535122" y="4586582"/>
            <a:ext cx="2134753" cy="124382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18" y="2476042"/>
            <a:ext cx="1437421" cy="1260140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36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94" y="4551096"/>
            <a:ext cx="1971404" cy="124382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xtLst/>
        </p:spPr>
      </p:pic>
      <p:sp>
        <p:nvSpPr>
          <p:cNvPr id="22" name="Прямоугольник 21"/>
          <p:cNvSpPr/>
          <p:nvPr/>
        </p:nvSpPr>
        <p:spPr>
          <a:xfrm>
            <a:off x="851879" y="1347388"/>
            <a:ext cx="10436605" cy="4487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Заміни </a:t>
            </a:r>
            <a:r>
              <a:rPr lang="uk-UA" sz="2000" b="1" dirty="0">
                <a:solidFill>
                  <a:srgbClr val="0070C0"/>
                </a:solidFill>
              </a:rPr>
              <a:t>в кожному іменнику одну букву, щоб утворене слово відповідало на запитання що? </a:t>
            </a:r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083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404" y="3732244"/>
            <a:ext cx="1720170" cy="167057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З </a:t>
            </a:r>
            <a:r>
              <a:rPr lang="uk-UA" sz="2400" b="1" dirty="0" smtClean="0">
                <a:solidFill>
                  <a:srgbClr val="0070C0"/>
                </a:solidFill>
              </a:rPr>
              <a:t>двома </a:t>
            </a:r>
            <a:r>
              <a:rPr lang="uk-UA" sz="2400" b="1" dirty="0" smtClean="0">
                <a:solidFill>
                  <a:srgbClr val="0070C0"/>
                </a:solidFill>
              </a:rPr>
              <a:t>з утворених </a:t>
            </a:r>
            <a:r>
              <a:rPr lang="uk-UA" sz="2400" b="1" dirty="0">
                <a:solidFill>
                  <a:srgbClr val="0070C0"/>
                </a:solidFill>
              </a:rPr>
              <a:t>слів </a:t>
            </a:r>
            <a:r>
              <a:rPr lang="uk-UA" sz="2400" b="1" dirty="0" smtClean="0">
                <a:solidFill>
                  <a:srgbClr val="0070C0"/>
                </a:solidFill>
              </a:rPr>
              <a:t>склади речення</a:t>
            </a:r>
            <a:r>
              <a:rPr lang="uk-UA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669449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4" grpId="0" animBg="1"/>
      <p:bldP spid="37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192" r="45779" b="79906"/>
          <a:stretch/>
        </p:blipFill>
        <p:spPr>
          <a:xfrm>
            <a:off x="3121480" y="2259738"/>
            <a:ext cx="8146083" cy="198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07057" y="570731"/>
            <a:ext cx="10407123" cy="6130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речення. </a:t>
            </a:r>
            <a:r>
              <a:rPr lang="uk-UA" sz="4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4000" b="1" dirty="0" smtClean="0">
                <a:solidFill>
                  <a:schemeClr val="bg1"/>
                </a:solidFill>
              </a:rPr>
              <a:t> їх під диктовку.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1481" y="1396233"/>
            <a:ext cx="814608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 </a:t>
            </a:r>
            <a:r>
              <a:rPr lang="uk-UA" sz="2800" b="1" dirty="0">
                <a:solidFill>
                  <a:schemeClr val="bg1"/>
                </a:solidFill>
              </a:rPr>
              <a:t>ялинці росла шишка. </a:t>
            </a:r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дерева впала суха гілка.</a:t>
            </a:r>
          </a:p>
        </p:txBody>
      </p:sp>
      <p:pic>
        <p:nvPicPr>
          <p:cNvPr id="11266" name="Picture 2" descr="ÐÐ°ÑÑÐ¸Ð½ÐºÐ¸ Ð¿Ð¾ Ð·Ð°Ð¿ÑÐ¾ÑÑ ÐºÐ»Ð¸Ð¿Ð°ÑÑ  ÐµÐ»ÐºÐ° Ñ ÑÐ¸ÑÐºÐ°Ð¼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2" y="1396233"/>
            <a:ext cx="2228906" cy="3239993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7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4" y="3694979"/>
            <a:ext cx="585929" cy="5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017" y="2627213"/>
            <a:ext cx="548275" cy="48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5" y="2838098"/>
            <a:ext cx="598416" cy="53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0055" y="1895519"/>
            <a:ext cx="546916" cy="4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5084" y="3681083"/>
            <a:ext cx="599554" cy="5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46844" r="68473" b="39823"/>
          <a:stretch/>
        </p:blipFill>
        <p:spPr>
          <a:xfrm>
            <a:off x="3491798" y="2237966"/>
            <a:ext cx="987169" cy="79251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9" t="51849" r="19195" b="39121"/>
          <a:stretch/>
        </p:blipFill>
        <p:spPr>
          <a:xfrm>
            <a:off x="4732169" y="2540892"/>
            <a:ext cx="1695830" cy="5367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69627" r="55913" b="18928"/>
          <a:stretch/>
        </p:blipFill>
        <p:spPr>
          <a:xfrm>
            <a:off x="6436683" y="2633956"/>
            <a:ext cx="1695829" cy="68026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83896" r="46819" b="8184"/>
          <a:stretch/>
        </p:blipFill>
        <p:spPr>
          <a:xfrm>
            <a:off x="8545370" y="2511494"/>
            <a:ext cx="1883366" cy="47071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64623" r="54858" b="22745"/>
          <a:stretch/>
        </p:blipFill>
        <p:spPr>
          <a:xfrm>
            <a:off x="5875446" y="3144709"/>
            <a:ext cx="1620071" cy="7508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47780" r="78328" b="39588"/>
          <a:stretch/>
        </p:blipFill>
        <p:spPr>
          <a:xfrm>
            <a:off x="3121481" y="3114166"/>
            <a:ext cx="689165" cy="7508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83805" r="56989" b="8926"/>
          <a:stretch/>
        </p:blipFill>
        <p:spPr>
          <a:xfrm>
            <a:off x="9235238" y="3327664"/>
            <a:ext cx="1558298" cy="432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3" t="68131" r="17427" b="19237"/>
          <a:stretch/>
        </p:blipFill>
        <p:spPr>
          <a:xfrm>
            <a:off x="7724934" y="3370287"/>
            <a:ext cx="1358084" cy="75080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48248" r="33982" b="35713"/>
          <a:stretch/>
        </p:blipFill>
        <p:spPr>
          <a:xfrm>
            <a:off x="3899481" y="3140737"/>
            <a:ext cx="1760585" cy="953312"/>
          </a:xfrm>
          <a:prstGeom prst="rect">
            <a:avLst/>
          </a:prstGeom>
        </p:spPr>
      </p:pic>
      <p:pic>
        <p:nvPicPr>
          <p:cNvPr id="34" name="Picture 12" descr="ÐÐ°ÑÑÐ¸Ð½ÐºÐ¸ Ð¿Ð¾ Ð·Ð°Ð¿ÑÐ¾ÑÑ ÐºÐ»Ð¸Ð¿Ð°ÑÑ Ð²ÐµÑÐºÐ° Ð´ÐµÑÐµÐ²Ð°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9"/>
          <a:stretch/>
        </p:blipFill>
        <p:spPr bwMode="auto">
          <a:xfrm>
            <a:off x="5522816" y="4397857"/>
            <a:ext cx="2765619" cy="161139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819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194" r="45779" b="67433"/>
          <a:stretch/>
        </p:blipFill>
        <p:spPr>
          <a:xfrm>
            <a:off x="2666850" y="2858182"/>
            <a:ext cx="8748628" cy="32870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47638" r="53832" b="38866"/>
          <a:stretch/>
        </p:blipFill>
        <p:spPr>
          <a:xfrm>
            <a:off x="2985469" y="2888781"/>
            <a:ext cx="1686904" cy="8236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14067" r="39386" b="72365"/>
          <a:stretch/>
        </p:blipFill>
        <p:spPr>
          <a:xfrm>
            <a:off x="4742867" y="2810282"/>
            <a:ext cx="2298297" cy="827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t="35589" r="64429" b="51842"/>
          <a:stretch/>
        </p:blipFill>
        <p:spPr>
          <a:xfrm>
            <a:off x="7307863" y="3136880"/>
            <a:ext cx="1331760" cy="766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2" t="51262" r="16203" b="35170"/>
          <a:stretch/>
        </p:blipFill>
        <p:spPr>
          <a:xfrm>
            <a:off x="5062458" y="5518619"/>
            <a:ext cx="672116" cy="8279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48689" r="35669" b="36057"/>
          <a:stretch/>
        </p:blipFill>
        <p:spPr>
          <a:xfrm>
            <a:off x="7320642" y="4567623"/>
            <a:ext cx="2401643" cy="9308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67403" r="41702" b="19029"/>
          <a:stretch/>
        </p:blipFill>
        <p:spPr>
          <a:xfrm>
            <a:off x="2679772" y="5528290"/>
            <a:ext cx="2298297" cy="827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83776" r="60150" b="2656"/>
          <a:stretch/>
        </p:blipFill>
        <p:spPr>
          <a:xfrm>
            <a:off x="5781560" y="5555608"/>
            <a:ext cx="1359430" cy="8279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8" t="63660" r="20698" b="22772"/>
          <a:stretch/>
        </p:blipFill>
        <p:spPr>
          <a:xfrm>
            <a:off x="10107414" y="4501712"/>
            <a:ext cx="563741" cy="8279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14067" r="39386" b="72365"/>
          <a:stretch/>
        </p:blipFill>
        <p:spPr>
          <a:xfrm>
            <a:off x="2823976" y="4418044"/>
            <a:ext cx="2298297" cy="82795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51930" r="61577" b="35438"/>
          <a:stretch/>
        </p:blipFill>
        <p:spPr>
          <a:xfrm>
            <a:off x="7071654" y="3136880"/>
            <a:ext cx="218797" cy="86627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47638" r="13593" b="38866"/>
          <a:stretch/>
        </p:blipFill>
        <p:spPr>
          <a:xfrm>
            <a:off x="2823976" y="3692830"/>
            <a:ext cx="1356138" cy="823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14971" r="34870" b="67953"/>
          <a:stretch/>
        </p:blipFill>
        <p:spPr>
          <a:xfrm>
            <a:off x="4472566" y="3690539"/>
            <a:ext cx="2398223" cy="1042086"/>
          </a:xfrm>
          <a:prstGeom prst="rect">
            <a:avLst/>
          </a:prstGeom>
        </p:spPr>
      </p:pic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833" y="1361829"/>
            <a:ext cx="1980378" cy="2194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68113" r="39097" b="19723"/>
          <a:stretch/>
        </p:blipFill>
        <p:spPr>
          <a:xfrm>
            <a:off x="6870789" y="3965313"/>
            <a:ext cx="2355400" cy="7423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83786" r="57376" b="4050"/>
          <a:stretch/>
        </p:blipFill>
        <p:spPr>
          <a:xfrm>
            <a:off x="9226189" y="3965312"/>
            <a:ext cx="1552273" cy="74230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t="35589" r="64429" b="51842"/>
          <a:stretch/>
        </p:blipFill>
        <p:spPr>
          <a:xfrm>
            <a:off x="5795395" y="4751669"/>
            <a:ext cx="1331760" cy="7669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2" t="17809" r="20618" b="69622"/>
          <a:stretch/>
        </p:blipFill>
        <p:spPr>
          <a:xfrm>
            <a:off x="5320726" y="4683342"/>
            <a:ext cx="495837" cy="7669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1" t="81671" r="34631" b="4761"/>
          <a:stretch/>
        </p:blipFill>
        <p:spPr>
          <a:xfrm>
            <a:off x="7302377" y="5450292"/>
            <a:ext cx="790518" cy="827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14971" r="46031" b="68187"/>
          <a:stretch/>
        </p:blipFill>
        <p:spPr>
          <a:xfrm>
            <a:off x="8212654" y="5305591"/>
            <a:ext cx="2027069" cy="102781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14971" r="46031" b="68187"/>
          <a:stretch/>
        </p:blipFill>
        <p:spPr>
          <a:xfrm>
            <a:off x="8627790" y="2756589"/>
            <a:ext cx="207217" cy="1155032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967955" y="1270673"/>
            <a:ext cx="8546225" cy="5094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з поданих слів іменники. Склади з одним із них речення і запиши.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14799" y="1841941"/>
            <a:ext cx="641168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      Корабель, морський, капітан, діти, пливли, запитували, подорож, море.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07057" y="570731"/>
            <a:ext cx="10407123" cy="6130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083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3705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8229601" y="2068647"/>
            <a:ext cx="3363686" cy="15502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Хто?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продавати – продавець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лікувати – ______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учити – _______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847575" y="2091511"/>
            <a:ext cx="2305825" cy="15502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Що?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радіти – радість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сміятися – ____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гратися – ____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34998" y="4249285"/>
            <a:ext cx="5012659" cy="7930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Розгадай ребуси.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слова-відгадки. Постав до них питання.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9452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9" y="1169046"/>
            <a:ext cx="4891128" cy="8774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Прочитай слова. Знайди серед них іменники і </a:t>
            </a:r>
            <a:r>
              <a:rPr lang="uk-UA" sz="2000" b="1" dirty="0" err="1" smtClean="0">
                <a:solidFill>
                  <a:schemeClr val="bg1"/>
                </a:solidFill>
              </a:rPr>
              <a:t>випиши</a:t>
            </a:r>
            <a:r>
              <a:rPr lang="uk-UA" sz="2000" b="1" dirty="0" smtClean="0">
                <a:solidFill>
                  <a:schemeClr val="bg1"/>
                </a:solidFill>
              </a:rPr>
              <a:t> за зразком.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00953" y="1183379"/>
            <a:ext cx="4941962" cy="8631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Утвори іменники від поданих слів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за зразками.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9600" y="2091511"/>
            <a:ext cx="5237975" cy="20559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Зразок: зима (що?)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Завірюха, весело, крижаний, діти, віє, сороки, гірка, мороз, кататися.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________________________________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________________________________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82545" y="2802453"/>
            <a:ext cx="761772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сміх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84573" y="3157219"/>
            <a:ext cx="74022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гра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77513" y="2769793"/>
            <a:ext cx="100137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лікар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9141" y="3157218"/>
            <a:ext cx="127346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учитель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01568" y="3244937"/>
            <a:ext cx="2300525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Завірюха (що?),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02092" y="3237380"/>
            <a:ext cx="1759766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діти (хто?),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0557" y="3624346"/>
            <a:ext cx="2057319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сороки (хто?),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36445" y="3618883"/>
            <a:ext cx="1741632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гірка (що?),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60379" y="5121111"/>
            <a:ext cx="1152912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Стеля 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2 клас\1 Українська мова\1 Пономарьова\3 Іменник\№043 - Розпізнаю іменники\2024-11-28_144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35" y="3855178"/>
            <a:ext cx="5655652" cy="11871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67861" y="5121110"/>
            <a:ext cx="1152912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Риба  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хто?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025288" y="5121111"/>
            <a:ext cx="1152912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Чайка  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хто?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34409" y="5121111"/>
            <a:ext cx="1152912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Ворота  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91042" y="3588958"/>
            <a:ext cx="190868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мороз (що?). 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0254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2" grpId="0" animBg="1"/>
      <p:bldP spid="18" grpId="0" animBg="1"/>
      <p:bldP spid="38" grpId="0"/>
      <p:bldP spid="39" grpId="0"/>
      <p:bldP spid="36" grpId="0"/>
      <p:bldP spid="42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58" grpId="0" animBg="1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4791" y="505414"/>
            <a:ext cx="10056866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4791" y="1368240"/>
            <a:ext cx="7270124" cy="13234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Що називають іменники? На які питання вони відповідають?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 розпізнати слова, що відповідають на питання ХТО? і ЩО? 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 smtClean="0">
              <a:solidFill>
                <a:srgbClr val="0070C0"/>
              </a:solidFill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793" y="2601949"/>
            <a:ext cx="1524614" cy="205822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9" y="2915862"/>
            <a:ext cx="1924957" cy="192495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726244" y="4963886"/>
            <a:ext cx="1924957" cy="7392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Корисна інформація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02793" y="4963886"/>
            <a:ext cx="1657194" cy="69282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Не все зрозуміло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1359" y="4963886"/>
            <a:ext cx="1907670" cy="69282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Час пролетів непомітно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39396" y="4963886"/>
            <a:ext cx="2204797" cy="73926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Працювалось легко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08029" y="4963886"/>
            <a:ext cx="2137800" cy="7392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Непотрібна інформація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324" y="2915862"/>
            <a:ext cx="2321869" cy="180716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23524" r="5956" b="17144"/>
          <a:stretch/>
        </p:blipFill>
        <p:spPr bwMode="auto">
          <a:xfrm>
            <a:off x="5188929" y="3068340"/>
            <a:ext cx="2376000" cy="1620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75" y="2915862"/>
            <a:ext cx="1823093" cy="174431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7463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3751" y="560416"/>
            <a:ext cx="9997906" cy="9853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</a:t>
            </a:r>
            <a:r>
              <a:rPr lang="uk-UA" sz="3200" b="1" dirty="0" smtClean="0">
                <a:solidFill>
                  <a:schemeClr val="bg1"/>
                </a:solidFill>
              </a:rPr>
              <a:t>ля </a:t>
            </a:r>
            <a:r>
              <a:rPr lang="uk-UA" sz="3200" b="1" dirty="0">
                <a:solidFill>
                  <a:schemeClr val="bg1"/>
                </a:solidFill>
              </a:rPr>
              <a:t>відкриття інтерактивного завдання натисніть на оранжевий </a:t>
            </a:r>
            <a:r>
              <a:rPr lang="uk-UA" sz="3200" b="1" dirty="0" smtClean="0">
                <a:solidFill>
                  <a:schemeClr val="bg1"/>
                </a:solidFill>
              </a:rPr>
              <a:t>прямокутник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730785" y="1643743"/>
            <a:ext cx="10703837" cy="4651064"/>
          </a:xfrm>
          <a:prstGeom prst="rect">
            <a:avLst/>
          </a:prstGeom>
          <a:solidFill>
            <a:srgbClr val="C55A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607" y="636044"/>
            <a:ext cx="10282693" cy="6811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71891ECB-C37E-4FC8-A2F4-E8DB089E46AF}"/>
              </a:ext>
            </a:extLst>
          </p:cNvPr>
          <p:cNvSpPr/>
          <p:nvPr/>
        </p:nvSpPr>
        <p:spPr>
          <a:xfrm>
            <a:off x="3051423" y="2236625"/>
            <a:ext cx="5951063" cy="2553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i="1" dirty="0"/>
              <a:t>От і </a:t>
            </a:r>
            <a:r>
              <a:rPr lang="uk-UA" sz="3600" i="1" dirty="0" err="1"/>
              <a:t>все,дзвенить</a:t>
            </a:r>
            <a:r>
              <a:rPr lang="uk-UA" sz="3600" i="1" dirty="0"/>
              <a:t> дзвінок, </a:t>
            </a:r>
            <a:endParaRPr lang="uk-UA" sz="3600" i="1" dirty="0" smtClean="0"/>
          </a:p>
          <a:p>
            <a:pPr algn="ctr"/>
            <a:r>
              <a:rPr lang="uk-UA" sz="3600" i="1" dirty="0" smtClean="0"/>
              <a:t>В </a:t>
            </a:r>
            <a:r>
              <a:rPr lang="uk-UA" sz="3600" i="1" dirty="0"/>
              <a:t>гості йде до нас урок.</a:t>
            </a:r>
            <a:endParaRPr lang="ru-RU" sz="3600" dirty="0"/>
          </a:p>
          <a:p>
            <a:pPr algn="ctr"/>
            <a:r>
              <a:rPr lang="uk-UA" sz="3600" i="1" dirty="0"/>
              <a:t>Спішіть-поспішайте, </a:t>
            </a:r>
            <a:endParaRPr lang="uk-UA" sz="3600" i="1" dirty="0" smtClean="0"/>
          </a:p>
          <a:p>
            <a:pPr algn="ctr"/>
            <a:r>
              <a:rPr lang="uk-UA" sz="3600" i="1" dirty="0" smtClean="0"/>
              <a:t>На </a:t>
            </a:r>
            <a:r>
              <a:rPr lang="uk-UA" sz="3600" i="1" dirty="0"/>
              <a:t>місця сідайте.</a:t>
            </a:r>
            <a:endParaRPr lang="ru-RU" sz="3600" dirty="0"/>
          </a:p>
        </p:txBody>
      </p:sp>
      <p:pic>
        <p:nvPicPr>
          <p:cNvPr id="7" name="Picture 3" descr="D:\Картинки до тестів\Тварини\Рибки в акваріумі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6143" r="5054" b="5505"/>
          <a:stretch/>
        </p:blipFill>
        <p:spPr bwMode="auto">
          <a:xfrm>
            <a:off x="2878002" y="2032450"/>
            <a:ext cx="6297900" cy="442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575904" y="1379831"/>
            <a:ext cx="6902097" cy="715279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Вибери рибку</a:t>
            </a:r>
            <a:r>
              <a:rPr lang="uk-UA" sz="2400" b="1" dirty="0">
                <a:solidFill>
                  <a:srgbClr val="0070C0"/>
                </a:solidFill>
              </a:rPr>
              <a:t>, </a:t>
            </a:r>
            <a:r>
              <a:rPr lang="uk-UA" sz="2400" b="1" dirty="0" smtClean="0">
                <a:solidFill>
                  <a:srgbClr val="0070C0"/>
                </a:solidFill>
              </a:rPr>
              <a:t>з якою хочеш провести урок. </a:t>
            </a: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А я скажу, що тебе очікує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133601" y="2418124"/>
            <a:ext cx="2451144" cy="83670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FF00"/>
                </a:solidFill>
              </a:rPr>
              <a:t>Тебе очікує активна робота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990600" y="3730494"/>
            <a:ext cx="2370029" cy="901569"/>
          </a:xfrm>
          <a:prstGeom prst="roundRect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Виявиш творче мислення</a:t>
            </a:r>
            <a:endParaRPr lang="ru-RU" sz="2400" b="1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8708768" y="4659473"/>
            <a:ext cx="2459531" cy="1093803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Твоя працьовитість радує.</a:t>
            </a:r>
            <a:endParaRPr lang="ru-RU" sz="2400" b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8817628" y="2721659"/>
            <a:ext cx="2459530" cy="10663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Зможеш розв’язати всі завдання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380953" y="5110103"/>
            <a:ext cx="2674691" cy="7473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Здивуєш своїми знаннями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4114426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344" y="494529"/>
            <a:ext cx="10120918" cy="779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«Додай слово»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83952FF5-0322-4E43-AFBD-B2C681966A53}"/>
              </a:ext>
            </a:extLst>
          </p:cNvPr>
          <p:cNvSpPr/>
          <p:nvPr/>
        </p:nvSpPr>
        <p:spPr>
          <a:xfrm>
            <a:off x="1189337" y="1410986"/>
            <a:ext cx="1989925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Летить</a:t>
            </a:r>
            <a:r>
              <a:rPr lang="ru-RU" sz="2800" b="1" dirty="0">
                <a:solidFill>
                  <a:schemeClr val="bg1"/>
                </a:solidFill>
              </a:rPr>
              <a:t> – </a:t>
            </a:r>
            <a:r>
              <a:rPr lang="ru-RU" sz="2800" b="1" dirty="0" smtClean="0">
                <a:solidFill>
                  <a:schemeClr val="bg1"/>
                </a:solidFill>
              </a:rPr>
              <a:t>…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543484D9-B490-4DC2-8B32-97EBA947E78F}"/>
              </a:ext>
            </a:extLst>
          </p:cNvPr>
          <p:cNvSpPr/>
          <p:nvPr/>
        </p:nvSpPr>
        <p:spPr>
          <a:xfrm>
            <a:off x="1196184" y="2077677"/>
            <a:ext cx="1989925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Росте …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кутник: округлені кути 11">
            <a:extLst>
              <a:ext uri="{FF2B5EF4-FFF2-40B4-BE49-F238E27FC236}">
                <a16:creationId xmlns:a16="http://schemas.microsoft.com/office/drawing/2014/main" xmlns="" id="{83952FF5-0322-4E43-AFBD-B2C681966A53}"/>
              </a:ext>
            </a:extLst>
          </p:cNvPr>
          <p:cNvSpPr/>
          <p:nvPr/>
        </p:nvSpPr>
        <p:spPr>
          <a:xfrm>
            <a:off x="3314848" y="1410986"/>
            <a:ext cx="546191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птах</a:t>
            </a:r>
            <a:r>
              <a:rPr lang="ru-RU" sz="2800" b="1" dirty="0">
                <a:solidFill>
                  <a:schemeClr val="bg1"/>
                </a:solidFill>
              </a:rPr>
              <a:t>, л</a:t>
            </a:r>
            <a:r>
              <a:rPr lang="uk-UA" sz="2800" b="1" dirty="0" err="1">
                <a:solidFill>
                  <a:schemeClr val="bg1"/>
                </a:solidFill>
              </a:rPr>
              <a:t>ітак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>
                <a:solidFill>
                  <a:schemeClr val="bg1"/>
                </a:solidFill>
              </a:rPr>
              <a:t>метелик, час, сніг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кутник: округлені кути 13">
            <a:extLst>
              <a:ext uri="{FF2B5EF4-FFF2-40B4-BE49-F238E27FC236}">
                <a16:creationId xmlns:a16="http://schemas.microsoft.com/office/drawing/2014/main" xmlns="" id="{543484D9-B490-4DC2-8B32-97EBA947E78F}"/>
              </a:ext>
            </a:extLst>
          </p:cNvPr>
          <p:cNvSpPr/>
          <p:nvPr/>
        </p:nvSpPr>
        <p:spPr>
          <a:xfrm>
            <a:off x="3218087" y="2090213"/>
            <a:ext cx="626337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гриб, дерево, малюк, хмара, будівля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Тварини\Ключ журав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78" y="4426648"/>
            <a:ext cx="1806754" cy="178266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Тварини\Метел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87" y="4472307"/>
            <a:ext cx="1941705" cy="175481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33" y="1475850"/>
            <a:ext cx="1432620" cy="175719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29" name="Picture 5" descr="D:\Картинки до тестів\Рослини\inde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30" y="4426648"/>
            <a:ext cx="1675424" cy="179123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Учні\Хлоп з ранцем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4556" y="3668487"/>
            <a:ext cx="1666929" cy="254082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Картинки до тестів\Будинок\Дім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57" y="4380991"/>
            <a:ext cx="1724014" cy="184613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1189339" y="2738689"/>
            <a:ext cx="8292118" cy="537907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Що називають додані слова? На які питання відповідають?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189337" y="3385452"/>
            <a:ext cx="7587419" cy="751114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Які зі слів використані в прямому значення? Переносному значенні?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821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8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148943" y="1698865"/>
            <a:ext cx="5410200" cy="296251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досліджувати  слова, які називають предмети і відповідають на питання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ХТО? ЩО?. Вчитимемося складати і записувати речення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643640" y="1600892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6788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35" t="3027" r="1738" b="1204"/>
          <a:stretch/>
        </p:blipFill>
        <p:spPr>
          <a:xfrm>
            <a:off x="3907971" y="1259139"/>
            <a:ext cx="7504029" cy="36405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74396" y="553095"/>
            <a:ext cx="9293604" cy="633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Друзі </a:t>
            </a:r>
            <a:r>
              <a:rPr lang="uk-UA" sz="3600" b="1" dirty="0">
                <a:solidFill>
                  <a:schemeClr val="bg1"/>
                </a:solidFill>
              </a:rPr>
              <a:t>завітали в каюту </a:t>
            </a:r>
            <a:r>
              <a:rPr lang="uk-UA" sz="3600" b="1" dirty="0" smtClean="0">
                <a:solidFill>
                  <a:schemeClr val="bg1"/>
                </a:solidFill>
              </a:rPr>
              <a:t>капітана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</a:t>
            </a:r>
            <a:r>
              <a:rPr lang="en-US" sz="3200" b="1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370" y="1256434"/>
            <a:ext cx="3200401" cy="192219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Розкажи</a:t>
            </a:r>
            <a:r>
              <a:rPr lang="uk-UA" sz="2000" b="1" dirty="0">
                <a:solidFill>
                  <a:srgbClr val="0070C0"/>
                </a:solidFill>
              </a:rPr>
              <a:t>, що вони там розглядають</a:t>
            </a:r>
            <a:r>
              <a:rPr lang="uk-UA" sz="2000" b="1" dirty="0">
                <a:solidFill>
                  <a:srgbClr val="0070C0"/>
                </a:solidFill>
              </a:rPr>
              <a:t>. Спочатку назви ті предмети, які розглядають хлопчики, а потім ті, які розглядають дівчатка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687" y="3259785"/>
            <a:ext cx="3690258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      Хлопчики розглядають компас, бінокль, глобус. 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1198" y="4899708"/>
            <a:ext cx="5391028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Проведи дослідження!</a:t>
            </a:r>
            <a:endParaRPr lang="ru-RU" sz="20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000" b="1" dirty="0">
                <a:solidFill>
                  <a:schemeClr val="bg1"/>
                </a:solidFill>
              </a:rPr>
              <a:t>Визнач, на яке питання відповідають назви предметів, що розглядають хлопчики.</a:t>
            </a:r>
          </a:p>
          <a:p>
            <a:pPr marL="358775" indent="-358775">
              <a:buAutoNum type="arabicPeriod"/>
            </a:pPr>
            <a:r>
              <a:rPr lang="uk-UA" sz="2000" b="1" dirty="0">
                <a:solidFill>
                  <a:schemeClr val="bg1"/>
                </a:solidFill>
              </a:rPr>
              <a:t>Постав питання до назв предметів, які роздивляються дівчатка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574" y="4644780"/>
            <a:ext cx="369025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Дівчатка </a:t>
            </a:r>
            <a:r>
              <a:rPr lang="uk-UA" sz="2800" b="1" dirty="0">
                <a:solidFill>
                  <a:schemeClr val="bg1"/>
                </a:solidFill>
              </a:rPr>
              <a:t>– морську свинку, </a:t>
            </a:r>
            <a:r>
              <a:rPr lang="uk-UA" sz="2800" b="1" dirty="0" smtClean="0">
                <a:solidFill>
                  <a:schemeClr val="bg1"/>
                </a:solidFill>
              </a:rPr>
              <a:t>рибки, </a:t>
            </a:r>
            <a:r>
              <a:rPr lang="uk-UA" sz="2800" b="1" dirty="0">
                <a:solidFill>
                  <a:schemeClr val="bg1"/>
                </a:solidFill>
              </a:rPr>
              <a:t>папугу.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8874" y="4116319"/>
            <a:ext cx="13461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ЩО?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2832" y="5074056"/>
            <a:ext cx="13461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</a:t>
            </a:r>
            <a:r>
              <a:rPr lang="uk-UA" sz="2800" b="1" dirty="0">
                <a:solidFill>
                  <a:schemeClr val="bg1"/>
                </a:solidFill>
              </a:rPr>
              <a:t>?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4533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2767" y="581615"/>
            <a:ext cx="10164462" cy="6385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дізнався, що ці слова називаються </a:t>
            </a:r>
            <a:r>
              <a:rPr lang="uk-UA" sz="3200" b="1" dirty="0">
                <a:solidFill>
                  <a:srgbClr val="FFFF00"/>
                </a:solidFill>
              </a:rPr>
              <a:t>іменниками.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65504" y="1766510"/>
            <a:ext cx="705415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/>
              <a:t>Іменники </a:t>
            </a:r>
            <a:r>
              <a:rPr lang="uk-UA" sz="2800" b="1" dirty="0" smtClean="0"/>
              <a:t>називають __________</a:t>
            </a:r>
            <a:r>
              <a:rPr lang="uk-UA" sz="2800" b="1" dirty="0"/>
              <a:t> </a:t>
            </a:r>
            <a:r>
              <a:rPr lang="uk-UA" sz="2800" b="1" dirty="0" smtClean="0"/>
              <a:t>і </a:t>
            </a:r>
          </a:p>
          <a:p>
            <a:pPr algn="ctr"/>
            <a:r>
              <a:rPr lang="uk-UA" sz="2800" b="1" dirty="0" smtClean="0"/>
              <a:t>відповідають </a:t>
            </a:r>
            <a:r>
              <a:rPr lang="uk-UA" sz="2800" b="1" dirty="0"/>
              <a:t>на </a:t>
            </a:r>
            <a:r>
              <a:rPr lang="uk-UA" sz="2800" b="1" dirty="0" smtClean="0"/>
              <a:t>питання ____  або ____. </a:t>
            </a:r>
            <a:endParaRPr lang="uk-UA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00909" y="2628285"/>
            <a:ext cx="99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FFFF00"/>
                </a:solidFill>
              </a:rPr>
              <a:t>хто?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56915" y="2628285"/>
            <a:ext cx="93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що</a:t>
            </a:r>
            <a:r>
              <a:rPr lang="uk-UA" sz="2800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1686" y="1298793"/>
            <a:ext cx="2304883" cy="278446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367697" y="2167244"/>
            <a:ext cx="199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FFFF00"/>
                </a:solidFill>
              </a:rPr>
              <a:t>предмети </a:t>
            </a: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083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</a:t>
            </a:r>
            <a:r>
              <a:rPr lang="en-US" sz="3200" b="1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84505" y="1287907"/>
            <a:ext cx="8447524" cy="43203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правило про іменники. Поміркуй, чому вони дістали таку назву.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90557" y="3233057"/>
            <a:ext cx="5652893" cy="44042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подані слова в </a:t>
            </a:r>
            <a:r>
              <a:rPr lang="uk-UA" sz="2000" b="1" dirty="0" smtClean="0">
                <a:solidFill>
                  <a:srgbClr val="0070C0"/>
                </a:solidFill>
              </a:rPr>
              <a:t>два рядки</a:t>
            </a:r>
            <a:r>
              <a:rPr lang="uk-UA" sz="2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0344" y="3743798"/>
            <a:ext cx="806652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      Дівчинка, акваріум, вікно, папуга, мавпа, стіл.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194" r="54832" b="80719"/>
          <a:stretch/>
        </p:blipFill>
        <p:spPr>
          <a:xfrm>
            <a:off x="2922149" y="4337775"/>
            <a:ext cx="8436638" cy="183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47638" r="53832" b="38866"/>
          <a:stretch/>
        </p:blipFill>
        <p:spPr>
          <a:xfrm>
            <a:off x="3212507" y="4343595"/>
            <a:ext cx="1599798" cy="7810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47724" r="35776" b="39878"/>
          <a:stretch/>
        </p:blipFill>
        <p:spPr>
          <a:xfrm>
            <a:off x="4895563" y="4343596"/>
            <a:ext cx="2463093" cy="7375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8075" r="50827" b="19527"/>
          <a:stretch/>
        </p:blipFill>
        <p:spPr>
          <a:xfrm>
            <a:off x="7410686" y="4591431"/>
            <a:ext cx="1774262" cy="7375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t="80239" r="48842" b="7363"/>
          <a:stretch/>
        </p:blipFill>
        <p:spPr>
          <a:xfrm>
            <a:off x="9362451" y="4343573"/>
            <a:ext cx="1774262" cy="7375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14249" r="32198" b="67973"/>
          <a:stretch/>
        </p:blipFill>
        <p:spPr>
          <a:xfrm>
            <a:off x="4560175" y="5078421"/>
            <a:ext cx="2574418" cy="10576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47638" r="13593" b="38866"/>
          <a:stretch/>
        </p:blipFill>
        <p:spPr>
          <a:xfrm>
            <a:off x="3081675" y="5131130"/>
            <a:ext cx="1321999" cy="80287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32027" r="63781" b="55978"/>
          <a:stretch/>
        </p:blipFill>
        <p:spPr>
          <a:xfrm>
            <a:off x="7318276" y="5175799"/>
            <a:ext cx="1218004" cy="7135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7" t="14249" r="32198" b="67973"/>
          <a:stretch/>
        </p:blipFill>
        <p:spPr>
          <a:xfrm>
            <a:off x="8497308" y="5081109"/>
            <a:ext cx="131475" cy="10576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2" t="34366" r="22487" b="56156"/>
          <a:stretch/>
        </p:blipFill>
        <p:spPr>
          <a:xfrm>
            <a:off x="8959340" y="5325298"/>
            <a:ext cx="1285205" cy="563846"/>
          </a:xfrm>
          <a:prstGeom prst="rect">
            <a:avLst/>
          </a:prstGeom>
        </p:spPr>
      </p:pic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374" y="4332024"/>
            <a:ext cx="1763196" cy="18516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7875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7825" y="609599"/>
            <a:ext cx="10120918" cy="674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Капітан вирішив пригостити друзів </a:t>
            </a:r>
            <a:r>
              <a:rPr lang="uk-UA" sz="4000" b="1" dirty="0" smtClean="0">
                <a:solidFill>
                  <a:schemeClr val="bg1"/>
                </a:solidFill>
              </a:rPr>
              <a:t>чаєм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08284" y="2056937"/>
            <a:ext cx="5109922" cy="131763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п’ять предметів</a:t>
            </a:r>
            <a:r>
              <a:rPr lang="uk-UA" sz="2400" b="1" dirty="0">
                <a:solidFill>
                  <a:srgbClr val="0070C0"/>
                </a:solidFill>
              </a:rPr>
              <a:t>, які він використав. Визнач, на яке питання вони відповідають.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59" t="3619" r="5582" b="5000"/>
          <a:stretch/>
        </p:blipFill>
        <p:spPr>
          <a:xfrm>
            <a:off x="1067291" y="1371138"/>
            <a:ext cx="4864953" cy="255860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194" r="54832" b="80719"/>
          <a:stretch/>
        </p:blipFill>
        <p:spPr>
          <a:xfrm>
            <a:off x="2922149" y="4043853"/>
            <a:ext cx="8436638" cy="183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083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46663" r="48788" b="40004"/>
          <a:stretch/>
        </p:blipFill>
        <p:spPr>
          <a:xfrm>
            <a:off x="4764576" y="4020235"/>
            <a:ext cx="1734195" cy="760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47638" r="13593" b="38866"/>
          <a:stretch/>
        </p:blipFill>
        <p:spPr>
          <a:xfrm>
            <a:off x="3105494" y="4071462"/>
            <a:ext cx="1267296" cy="7696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83387" r="54781" b="3280"/>
          <a:stretch/>
        </p:blipFill>
        <p:spPr>
          <a:xfrm>
            <a:off x="7695933" y="4268614"/>
            <a:ext cx="1559182" cy="7603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6" t="66779" r="26259" b="23225"/>
          <a:stretch/>
        </p:blipFill>
        <p:spPr>
          <a:xfrm>
            <a:off x="6667327" y="4246842"/>
            <a:ext cx="1028606" cy="5700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19534" r="52807" b="71343"/>
          <a:stretch/>
        </p:blipFill>
        <p:spPr>
          <a:xfrm>
            <a:off x="9501247" y="4302878"/>
            <a:ext cx="1667495" cy="52025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48306" r="40414" b="36087"/>
          <a:stretch/>
        </p:blipFill>
        <p:spPr>
          <a:xfrm>
            <a:off x="5254721" y="4896336"/>
            <a:ext cx="2087214" cy="8900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31642" r="45397" b="51984"/>
          <a:stretch/>
        </p:blipFill>
        <p:spPr>
          <a:xfrm>
            <a:off x="3105494" y="4885329"/>
            <a:ext cx="1886295" cy="933796"/>
          </a:xfrm>
          <a:prstGeom prst="rect">
            <a:avLst/>
          </a:prstGeom>
        </p:spPr>
      </p:pic>
      <p:pic>
        <p:nvPicPr>
          <p:cNvPr id="27" name="Picture 10" descr="ÐÐ°ÑÑÐ¸Ð½ÐºÐ¸ Ð¿Ð¾ Ð·Ð°Ð¿ÑÐ¾ÑÑ ÐºÐ»Ð¸Ð¿Ð°ÑÑ ÑÐ°Ð¹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668" y="4071462"/>
            <a:ext cx="1907338" cy="19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6037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 bwMode="auto">
          <a:xfrm flipH="1">
            <a:off x="648143" y="2020666"/>
            <a:ext cx="2416010" cy="279650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8142" y="498666"/>
            <a:ext cx="10888265" cy="6325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 </a:t>
            </a:r>
            <a:r>
              <a:rPr lang="uk-UA" sz="3600" b="1" dirty="0">
                <a:solidFill>
                  <a:schemeClr val="bg1"/>
                </a:solidFill>
              </a:rPr>
              <a:t>чаєм капітан розповів про цікавий </a:t>
            </a:r>
            <a:r>
              <a:rPr lang="uk-UA" sz="3600" b="1" dirty="0" smtClean="0">
                <a:solidFill>
                  <a:schemeClr val="bg1"/>
                </a:solidFill>
              </a:rPr>
              <a:t>випадок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692" y="1218318"/>
            <a:ext cx="8349716" cy="440120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rgbClr val="0070C0"/>
                </a:solidFill>
              </a:rPr>
              <a:t>      Спека стояла незвичайна. Палуба була розпечена.</a:t>
            </a:r>
            <a:r>
              <a:rPr lang="uk-UA" sz="2800" dirty="0">
                <a:solidFill>
                  <a:srgbClr val="0070C0"/>
                </a:solidFill>
              </a:rPr>
              <a:t> Боцман* вийшов, щоб полити її морською водою. У руках у нього — міцна труба насоса. З неї ллється вода.</a:t>
            </a:r>
          </a:p>
          <a:p>
            <a:pPr algn="just"/>
            <a:r>
              <a:rPr lang="uk-UA" sz="2800" dirty="0">
                <a:solidFill>
                  <a:srgbClr val="0070C0"/>
                </a:solidFill>
              </a:rPr>
              <a:t>      Боцман вийшов без бриля. </a:t>
            </a:r>
            <a:r>
              <a:rPr lang="uk-UA" sz="2800" b="1" dirty="0">
                <a:solidFill>
                  <a:srgbClr val="0070C0"/>
                </a:solidFill>
              </a:rPr>
              <a:t>Сонце </a:t>
            </a:r>
            <a:r>
              <a:rPr lang="uk-UA" sz="2800" b="1" dirty="0" err="1">
                <a:solidFill>
                  <a:srgbClr val="0070C0"/>
                </a:solidFill>
              </a:rPr>
              <a:t>напекло</a:t>
            </a:r>
            <a:r>
              <a:rPr lang="uk-UA" sz="2800" b="1" dirty="0">
                <a:solidFill>
                  <a:srgbClr val="0070C0"/>
                </a:solidFill>
              </a:rPr>
              <a:t> голову. Боцман зомлів і впав. Це побачили мавпочки.</a:t>
            </a:r>
            <a:r>
              <a:rPr lang="uk-UA" sz="2800" dirty="0">
                <a:solidFill>
                  <a:srgbClr val="0070C0"/>
                </a:solidFill>
              </a:rPr>
              <a:t> Вони схопили трубу насоса й почали бавитись. Пустуючи, бризнули на лежачого моряка водою. Від води боцман опритомнів.</a:t>
            </a:r>
          </a:p>
          <a:p>
            <a:pPr algn="r"/>
            <a:r>
              <a:rPr lang="uk-UA" sz="2800" i="1" dirty="0">
                <a:solidFill>
                  <a:srgbClr val="0070C0"/>
                </a:solidFill>
              </a:rPr>
              <a:t>За Миколою Трублаїні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083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143" y="1218318"/>
            <a:ext cx="2416010" cy="7193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його </a:t>
            </a:r>
            <a:r>
              <a:rPr lang="uk-UA" sz="2400" b="1" dirty="0" smtClean="0">
                <a:solidFill>
                  <a:srgbClr val="0070C0"/>
                </a:solidFill>
              </a:rPr>
              <a:t>розповідь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292" y="5164003"/>
            <a:ext cx="528996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БОЦМАН </a:t>
            </a:r>
            <a:r>
              <a:rPr lang="uk-UA" sz="2400" b="1" dirty="0"/>
              <a:t>– помічник капітана, який стежить за порядком на кораблі.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63665" y="5691612"/>
            <a:ext cx="5072743" cy="4261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виділені в тексті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9777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27521" y="374785"/>
            <a:ext cx="9168529" cy="6367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4000" b="1" dirty="0" smtClean="0">
                <a:solidFill>
                  <a:schemeClr val="bg1"/>
                </a:solidFill>
              </a:rPr>
              <a:t> списані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194" r="45779" b="67433"/>
          <a:stretch/>
        </p:blipFill>
        <p:spPr>
          <a:xfrm>
            <a:off x="2177143" y="2083610"/>
            <a:ext cx="9371256" cy="32870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63626" r="56813" b="23977"/>
          <a:stretch/>
        </p:blipFill>
        <p:spPr>
          <a:xfrm>
            <a:off x="2629285" y="2067055"/>
            <a:ext cx="1536563" cy="7611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81871" r="48207" b="5732"/>
          <a:stretch/>
        </p:blipFill>
        <p:spPr>
          <a:xfrm>
            <a:off x="4238648" y="2209181"/>
            <a:ext cx="1910152" cy="761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15089" r="28103" b="68537"/>
          <a:stretch/>
        </p:blipFill>
        <p:spPr>
          <a:xfrm>
            <a:off x="6325327" y="2072305"/>
            <a:ext cx="2828997" cy="10052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7603" r="63281" b="36023"/>
          <a:stretch/>
        </p:blipFill>
        <p:spPr>
          <a:xfrm>
            <a:off x="2153626" y="2921600"/>
            <a:ext cx="1301836" cy="100522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31463" r="44914" b="52163"/>
          <a:stretch/>
        </p:blipFill>
        <p:spPr>
          <a:xfrm>
            <a:off x="9154324" y="2087116"/>
            <a:ext cx="2070508" cy="10052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80117" r="56334" b="7193"/>
          <a:stretch/>
        </p:blipFill>
        <p:spPr>
          <a:xfrm>
            <a:off x="6214617" y="2921192"/>
            <a:ext cx="1488549" cy="77906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65381" r="32073" b="19883"/>
          <a:stretch/>
        </p:blipFill>
        <p:spPr>
          <a:xfrm>
            <a:off x="3397566" y="3014253"/>
            <a:ext cx="2828996" cy="904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18538" r="48583" b="72573"/>
          <a:stretch/>
        </p:blipFill>
        <p:spPr>
          <a:xfrm>
            <a:off x="7870662" y="3118826"/>
            <a:ext cx="1881212" cy="54569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32214" r="48252" b="52580"/>
          <a:stretch/>
        </p:blipFill>
        <p:spPr>
          <a:xfrm>
            <a:off x="9838316" y="2965299"/>
            <a:ext cx="1881212" cy="9334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47311" r="41513" b="38990"/>
          <a:stretch/>
        </p:blipFill>
        <p:spPr>
          <a:xfrm>
            <a:off x="2306174" y="3685125"/>
            <a:ext cx="2231195" cy="8409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80994" r="59865" b="7239"/>
          <a:stretch/>
        </p:blipFill>
        <p:spPr>
          <a:xfrm>
            <a:off x="8273051" y="3789659"/>
            <a:ext cx="1333974" cy="72239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6" t="68071" r="30795" b="23216"/>
          <a:stretch/>
        </p:blipFill>
        <p:spPr>
          <a:xfrm>
            <a:off x="7494130" y="3979753"/>
            <a:ext cx="427576" cy="5348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64305" r="47878" b="18853"/>
          <a:stretch/>
        </p:blipFill>
        <p:spPr>
          <a:xfrm>
            <a:off x="4909320" y="3747501"/>
            <a:ext cx="2053536" cy="103394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8" t="79591" r="31107" b="5984"/>
          <a:stretch/>
        </p:blipFill>
        <p:spPr>
          <a:xfrm>
            <a:off x="9942519" y="3695688"/>
            <a:ext cx="931009" cy="8856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15731" r="39420" b="72105"/>
          <a:stretch/>
        </p:blipFill>
        <p:spPr>
          <a:xfrm>
            <a:off x="2306174" y="4563232"/>
            <a:ext cx="2312022" cy="74674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2106" r="33842" b="55730"/>
          <a:stretch/>
        </p:blipFill>
        <p:spPr>
          <a:xfrm>
            <a:off x="4812064" y="4563230"/>
            <a:ext cx="2525488" cy="746741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083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0" y="337661"/>
            <a:ext cx="1752026" cy="21530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629285" y="2828156"/>
            <a:ext cx="132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9256959" y="2815131"/>
            <a:ext cx="1879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259800" y="3640612"/>
            <a:ext cx="132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902603" y="3627588"/>
            <a:ext cx="16934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306174" y="4406585"/>
            <a:ext cx="2135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892388" y="5212128"/>
            <a:ext cx="2292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3373772" y="1099713"/>
            <a:ext cx="7034251" cy="75085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Які слова називають </a:t>
            </a:r>
            <a:r>
              <a:rPr lang="uk-UA" sz="2400" b="1" dirty="0">
                <a:solidFill>
                  <a:srgbClr val="0070C0"/>
                </a:solidFill>
              </a:rPr>
              <a:t>іменниками?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іменники. Постав до них запитання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8612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17883</TotalTime>
  <Words>742</Words>
  <Application>Microsoft Office PowerPoint</Application>
  <PresentationFormat>Произвольный</PresentationFormat>
  <Paragraphs>142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1127</cp:revision>
  <dcterms:created xsi:type="dcterms:W3CDTF">2018-01-05T16:38:53Z</dcterms:created>
  <dcterms:modified xsi:type="dcterms:W3CDTF">2024-11-30T15:40:13Z</dcterms:modified>
</cp:coreProperties>
</file>