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663" r:id="rId3"/>
    <p:sldId id="666" r:id="rId4"/>
    <p:sldId id="631" r:id="rId5"/>
    <p:sldId id="528" r:id="rId6"/>
    <p:sldId id="651" r:id="rId7"/>
    <p:sldId id="668" r:id="rId8"/>
    <p:sldId id="669" r:id="rId9"/>
    <p:sldId id="670" r:id="rId10"/>
    <p:sldId id="652" r:id="rId11"/>
    <p:sldId id="671" r:id="rId12"/>
    <p:sldId id="672" r:id="rId13"/>
    <p:sldId id="27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663"/>
            <p14:sldId id="666"/>
            <p14:sldId id="631"/>
            <p14:sldId id="528"/>
            <p14:sldId id="651"/>
            <p14:sldId id="668"/>
            <p14:sldId id="669"/>
            <p14:sldId id="670"/>
            <p14:sldId id="652"/>
            <p14:sldId id="671"/>
            <p14:sldId id="672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0F6"/>
    <a:srgbClr val="C6109F"/>
    <a:srgbClr val="2F3242"/>
    <a:srgbClr val="FFFF00"/>
    <a:srgbClr val="0D0D0D"/>
    <a:srgbClr val="9E0000"/>
    <a:srgbClr val="00B050"/>
    <a:srgbClr val="295FFF"/>
    <a:srgbClr val="FF313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0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7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864805AA-88F6-4A3C-93F4-4B09AB422F8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Віднімання </a:t>
          </a:r>
          <a:r>
            <a:rPr lang="uk-UA" sz="3200" b="1" dirty="0" err="1" smtClean="0">
              <a:solidFill>
                <a:schemeClr val="bg1"/>
              </a:solidFill>
            </a:rPr>
            <a:t>двоцифро-вих</a:t>
          </a:r>
          <a:r>
            <a:rPr lang="uk-UA" sz="3200" b="1" dirty="0" smtClean="0">
              <a:solidFill>
                <a:schemeClr val="bg1"/>
              </a:solidFill>
            </a:rPr>
            <a:t> чисел виду 34-21</a:t>
          </a:r>
        </a:p>
      </dgm:t>
    </dgm:pt>
    <dgm:pt modelId="{378242A1-173F-473A-BC39-914572792538}" type="parTrans" cxnId="{36EE06CB-6F9A-456D-8285-0C0B33F85E03}">
      <dgm:prSet/>
      <dgm:spPr/>
      <dgm:t>
        <a:bodyPr/>
        <a:lstStyle/>
        <a:p>
          <a:endParaRPr lang="ru-RU"/>
        </a:p>
      </dgm:t>
    </dgm:pt>
    <dgm:pt modelId="{A492715F-516D-4451-A8F1-CD5252CC1F5D}" type="sibTrans" cxnId="{36EE06CB-6F9A-456D-8285-0C0B33F85E03}">
      <dgm:prSet/>
      <dgm:spPr/>
      <dgm:t>
        <a:bodyPr/>
        <a:lstStyle/>
        <a:p>
          <a:endParaRPr lang="ru-RU"/>
        </a:p>
      </dgm:t>
    </dgm:pt>
    <dgm:pt modelId="{7BC2FB55-276F-4C1D-BFBB-3A50DD827BBF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err="1" smtClean="0"/>
            <a:t>Розв’язува-ння</a:t>
          </a:r>
          <a:r>
            <a:rPr lang="uk-UA" b="1" dirty="0" smtClean="0"/>
            <a:t> задач </a:t>
          </a:r>
          <a:endParaRPr lang="ru-RU" b="1" dirty="0"/>
        </a:p>
      </dgm:t>
    </dgm:pt>
    <dgm:pt modelId="{10F22396-31E4-46BD-A036-0AD493B4BD02}" type="parTrans" cxnId="{E7DEA6F4-7643-4912-99A1-6F7EC7453F44}">
      <dgm:prSet/>
      <dgm:spPr/>
      <dgm:t>
        <a:bodyPr/>
        <a:lstStyle/>
        <a:p>
          <a:endParaRPr lang="ru-RU"/>
        </a:p>
      </dgm:t>
    </dgm:pt>
    <dgm:pt modelId="{B95EECFE-FE31-45D1-A038-038628DDB99A}" type="sibTrans" cxnId="{E7DEA6F4-7643-4912-99A1-6F7EC7453F44}">
      <dgm:prSet/>
      <dgm:spPr/>
      <dgm:t>
        <a:bodyPr/>
        <a:lstStyle/>
        <a:p>
          <a:endParaRPr lang="ru-RU"/>
        </a:p>
      </dgm:t>
    </dgm:pt>
    <dgm:pt modelId="{17FCBCD0-5166-44EF-A995-697AB50FC98B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Складання, обчислення </a:t>
          </a:r>
          <a:r>
            <a:rPr lang="uk-UA" b="1" dirty="0" smtClean="0">
              <a:solidFill>
                <a:schemeClr val="bg1"/>
              </a:solidFill>
            </a:rPr>
            <a:t>виразів </a:t>
          </a:r>
          <a:endParaRPr lang="ru-RU" dirty="0"/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66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7516" custLinFactX="76236" custLinFactNeighborX="100000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3DA009A1-1AA7-499A-8D2D-0D4140462CC8}" type="pres">
      <dgm:prSet presAssocID="{7BC2FB55-276F-4C1D-BFBB-3A50DD827BBF}" presName="node" presStyleLbl="node1" presStyleIdx="2" presStyleCnt="4" custScaleX="83860" custLinFactX="100000" custLinFactNeighborX="118696" custLinFactNeighborY="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5E85A-39A8-420E-9465-894FAB3CD337}" type="pres">
      <dgm:prSet presAssocID="{B95EECFE-FE31-45D1-A038-038628DDB99A}" presName="sibTrans" presStyleCnt="0"/>
      <dgm:spPr/>
    </dgm:pt>
    <dgm:pt modelId="{74B25163-4895-40AC-9024-595BFDBFC9D3}" type="pres">
      <dgm:prSet presAssocID="{864805AA-88F6-4A3C-93F4-4B09AB422F89}" presName="node" presStyleLbl="node1" presStyleIdx="3" presStyleCnt="4" custScaleX="76223" custLinFactX="-162775" custLinFactNeighborX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A79775-3E78-4235-8DEB-3194A3458F2A}" type="presOf" srcId="{17FCBCD0-5166-44EF-A995-697AB50FC98B}" destId="{8C93B566-6306-40C5-A3D5-B84E788E517B}" srcOrd="0" destOrd="0" presId="urn:microsoft.com/office/officeart/2005/8/layout/hList6"/>
    <dgm:cxn modelId="{36EE06CB-6F9A-456D-8285-0C0B33F85E03}" srcId="{289AA968-9F58-4A6E-B11C-582CA574AD65}" destId="{864805AA-88F6-4A3C-93F4-4B09AB422F89}" srcOrd="3" destOrd="0" parTransId="{378242A1-173F-473A-BC39-914572792538}" sibTransId="{A492715F-516D-4451-A8F1-CD5252CC1F5D}"/>
    <dgm:cxn modelId="{FA1CA788-7058-4B1E-B9F7-E8F3E75B7231}" type="presOf" srcId="{864805AA-88F6-4A3C-93F4-4B09AB422F89}" destId="{74B25163-4895-40AC-9024-595BFDBFC9D3}" srcOrd="0" destOrd="0" presId="urn:microsoft.com/office/officeart/2005/8/layout/hList6"/>
    <dgm:cxn modelId="{E7DEA6F4-7643-4912-99A1-6F7EC7453F44}" srcId="{289AA968-9F58-4A6E-B11C-582CA574AD65}" destId="{7BC2FB55-276F-4C1D-BFBB-3A50DD827BBF}" srcOrd="2" destOrd="0" parTransId="{10F22396-31E4-46BD-A036-0AD493B4BD02}" sibTransId="{B95EECFE-FE31-45D1-A038-038628DDB99A}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BA24CAD1-DCAA-4D5E-ADC7-0AB3E474638C}" type="presOf" srcId="{7BC2FB55-276F-4C1D-BFBB-3A50DD827BBF}" destId="{3DA009A1-1AA7-499A-8D2D-0D4140462CC8}" srcOrd="0" destOrd="0" presId="urn:microsoft.com/office/officeart/2005/8/layout/hList6"/>
    <dgm:cxn modelId="{E1F99BC4-2152-494A-81D9-D196FBDD81C3}" type="presOf" srcId="{289AA968-9F58-4A6E-B11C-582CA574AD65}" destId="{6408D3F1-0C0E-4F5D-B5D5-053E6D4B4C50}" srcOrd="0" destOrd="0" presId="urn:microsoft.com/office/officeart/2005/8/layout/hList6"/>
    <dgm:cxn modelId="{193A6781-12D7-415E-BEF8-4E3C7C4B6220}" type="presOf" srcId="{6EE47331-2253-406E-9CB5-953C9128E5FC}" destId="{783C5BBC-E083-4F12-B4A9-616A8F9530EC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BF42C7C4-5423-4DC5-BEBD-626122E0F9D4}" type="presParOf" srcId="{6408D3F1-0C0E-4F5D-B5D5-053E6D4B4C50}" destId="{783C5BBC-E083-4F12-B4A9-616A8F9530EC}" srcOrd="0" destOrd="0" presId="urn:microsoft.com/office/officeart/2005/8/layout/hList6"/>
    <dgm:cxn modelId="{55D4B994-AD66-49A2-9125-B52970CEE0E4}" type="presParOf" srcId="{6408D3F1-0C0E-4F5D-B5D5-053E6D4B4C50}" destId="{903EF99B-E600-4B60-96C8-658D7EF2F880}" srcOrd="1" destOrd="0" presId="urn:microsoft.com/office/officeart/2005/8/layout/hList6"/>
    <dgm:cxn modelId="{B6AD8BBD-0173-4C5B-884E-A285F5795680}" type="presParOf" srcId="{6408D3F1-0C0E-4F5D-B5D5-053E6D4B4C50}" destId="{8C93B566-6306-40C5-A3D5-B84E788E517B}" srcOrd="2" destOrd="0" presId="urn:microsoft.com/office/officeart/2005/8/layout/hList6"/>
    <dgm:cxn modelId="{A057C103-A784-4AC2-A9CE-D4EC41D88DE6}" type="presParOf" srcId="{6408D3F1-0C0E-4F5D-B5D5-053E6D4B4C50}" destId="{B4E8D5E2-E5AE-41CC-80D3-5A0016AFADCC}" srcOrd="3" destOrd="0" presId="urn:microsoft.com/office/officeart/2005/8/layout/hList6"/>
    <dgm:cxn modelId="{FF6B0C17-02A3-4FD2-9336-9F4CB18A9A67}" type="presParOf" srcId="{6408D3F1-0C0E-4F5D-B5D5-053E6D4B4C50}" destId="{3DA009A1-1AA7-499A-8D2D-0D4140462CC8}" srcOrd="4" destOrd="0" presId="urn:microsoft.com/office/officeart/2005/8/layout/hList6"/>
    <dgm:cxn modelId="{0DE45195-B596-4A7D-BB37-20921EEE601A}" type="presParOf" srcId="{6408D3F1-0C0E-4F5D-B5D5-053E6D4B4C50}" destId="{4CC5E85A-39A8-420E-9465-894FAB3CD337}" srcOrd="5" destOrd="0" presId="urn:microsoft.com/office/officeart/2005/8/layout/hList6"/>
    <dgm:cxn modelId="{6A7536A7-C567-48C7-ACB9-E54B0A3DCA1F}" type="presParOf" srcId="{6408D3F1-0C0E-4F5D-B5D5-053E6D4B4C50}" destId="{74B25163-4895-40AC-9024-595BFDBFC9D3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37739" y="1038594"/>
          <a:ext cx="4272497" cy="2195308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855" y="854499"/>
        <a:ext cx="2195308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4352329" y="856455"/>
          <a:ext cx="4272497" cy="255958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Складання, обчислення </a:t>
          </a:r>
          <a:r>
            <a:rPr lang="uk-UA" sz="3200" b="1" kern="1200" dirty="0" smtClean="0">
              <a:solidFill>
                <a:schemeClr val="bg1"/>
              </a:solidFill>
            </a:rPr>
            <a:t>виразів </a:t>
          </a:r>
          <a:endParaRPr lang="ru-RU" sz="3200" kern="1200" dirty="0"/>
        </a:p>
      </dsp:txBody>
      <dsp:txXfrm rot="5400000">
        <a:off x="5208784" y="854499"/>
        <a:ext cx="2559586" cy="2563499"/>
      </dsp:txXfrm>
    </dsp:sp>
    <dsp:sp modelId="{3DA009A1-1AA7-499A-8D2D-0D4140462CC8}">
      <dsp:nvSpPr>
        <dsp:cNvPr id="0" name=""/>
        <dsp:cNvSpPr/>
      </dsp:nvSpPr>
      <dsp:spPr>
        <a:xfrm rot="16200000">
          <a:off x="7264731" y="751715"/>
          <a:ext cx="4272497" cy="2769065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4391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Розв’язува-ння</a:t>
          </a:r>
          <a:r>
            <a:rPr lang="uk-UA" sz="3200" b="1" kern="1200" dirty="0" smtClean="0"/>
            <a:t> задач </a:t>
          </a:r>
          <a:endParaRPr lang="ru-RU" sz="3200" b="1" kern="1200" dirty="0"/>
        </a:p>
      </dsp:txBody>
      <dsp:txXfrm rot="5400000">
        <a:off x="8016447" y="854498"/>
        <a:ext cx="2769065" cy="2563499"/>
      </dsp:txXfrm>
    </dsp:sp>
    <dsp:sp modelId="{74B25163-4895-40AC-9024-595BFDBFC9D3}">
      <dsp:nvSpPr>
        <dsp:cNvPr id="0" name=""/>
        <dsp:cNvSpPr/>
      </dsp:nvSpPr>
      <dsp:spPr>
        <a:xfrm rot="16200000">
          <a:off x="1519815" y="877802"/>
          <a:ext cx="4272497" cy="2516891"/>
        </a:xfrm>
        <a:prstGeom prst="flowChartManualOperation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Віднімання </a:t>
          </a:r>
          <a:r>
            <a:rPr lang="uk-UA" sz="3200" b="1" kern="1200" dirty="0" err="1" smtClean="0">
              <a:solidFill>
                <a:schemeClr val="bg1"/>
              </a:solidFill>
            </a:rPr>
            <a:t>двоцифро-вих</a:t>
          </a:r>
          <a:r>
            <a:rPr lang="uk-UA" sz="3200" b="1" kern="1200" dirty="0" smtClean="0">
              <a:solidFill>
                <a:schemeClr val="bg1"/>
              </a:solidFill>
            </a:rPr>
            <a:t> чисел виду 34-21</a:t>
          </a:r>
        </a:p>
      </dsp:txBody>
      <dsp:txXfrm rot="5400000">
        <a:off x="2397618" y="854498"/>
        <a:ext cx="2516891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5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qrpgruvj1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3498" y="4064676"/>
            <a:ext cx="9984615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Віднімання двоцифрових чисел </a:t>
            </a:r>
            <a:endParaRPr lang="uk-UA" sz="4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виду 34-21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79C356C-72AC-4F93-8770-7858AF370E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98" y="1113260"/>
            <a:ext cx="3257011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674428" y="1113260"/>
            <a:ext cx="3363685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Розділ 3. Додавання і віднімання двоцифрових чисел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43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5029" y="614273"/>
            <a:ext cx="10065711" cy="8117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Котру </a:t>
            </a:r>
            <a:r>
              <a:rPr lang="uk-UA" sz="4000" b="1" dirty="0">
                <a:solidFill>
                  <a:schemeClr val="bg1"/>
                </a:solidFill>
              </a:rPr>
              <a:t>годину показує </a:t>
            </a:r>
            <a:r>
              <a:rPr lang="uk-UA" sz="4000" b="1" dirty="0" smtClean="0">
                <a:solidFill>
                  <a:schemeClr val="bg1"/>
                </a:solidFill>
              </a:rPr>
              <a:t>кожний годинник</a:t>
            </a:r>
            <a:r>
              <a:rPr lang="uk-UA" sz="40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623931-B2E8-449F-BA35-999476899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5" t="51777"/>
          <a:stretch/>
        </p:blipFill>
        <p:spPr>
          <a:xfrm>
            <a:off x="1041400" y="1919315"/>
            <a:ext cx="3340608" cy="2583942"/>
          </a:xfrm>
          <a:prstGeom prst="round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65CA142-B8B6-42F0-9AFC-91BF8F7164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62" t="21178" r="21025" b="22451"/>
          <a:stretch/>
        </p:blipFill>
        <p:spPr>
          <a:xfrm>
            <a:off x="4731612" y="2232857"/>
            <a:ext cx="3127971" cy="3127971"/>
          </a:xfrm>
          <a:prstGeom prst="ellipse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FD07FD2-0A8F-4162-AA74-8857A45AAA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77" t="13668" r="10619" b="11618"/>
          <a:stretch/>
        </p:blipFill>
        <p:spPr>
          <a:xfrm>
            <a:off x="8105914" y="1875772"/>
            <a:ext cx="2916000" cy="1836000"/>
          </a:xfrm>
          <a:prstGeom prst="rect">
            <a:avLst/>
          </a:prstGeom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479" y="440690"/>
            <a:ext cx="8828463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892478" y="2209706"/>
            <a:ext cx="2884865" cy="40011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2. Обчисли</a:t>
            </a:r>
            <a:endParaRPr lang="uk-UA" sz="2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199" y="362324"/>
            <a:ext cx="2116529" cy="16602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892480" y="1110343"/>
            <a:ext cx="2884864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1. </a:t>
            </a:r>
            <a:r>
              <a:rPr lang="uk-UA" sz="2000" b="1" dirty="0" smtClean="0">
                <a:solidFill>
                  <a:srgbClr val="7030A0"/>
                </a:solidFill>
              </a:rPr>
              <a:t>Виконай додавання, скориставшись схемою.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AAFA592-84F2-43D1-84DB-9DD0BF73FB35}"/>
              </a:ext>
            </a:extLst>
          </p:cNvPr>
          <p:cNvSpPr txBox="1"/>
          <p:nvPr/>
        </p:nvSpPr>
        <p:spPr>
          <a:xfrm>
            <a:off x="892478" y="3782947"/>
            <a:ext cx="5283433" cy="70788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4. </a:t>
            </a:r>
            <a:r>
              <a:rPr lang="uk-UA" sz="2000" b="1" dirty="0" smtClean="0">
                <a:solidFill>
                  <a:srgbClr val="7030A0"/>
                </a:solidFill>
              </a:rPr>
              <a:t>Розв’яжи задачу, скориставшись поданою схемою. </a:t>
            </a:r>
            <a:endParaRPr lang="uk-UA" sz="2000" b="1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D:\2 клас\3 Математика\1 Листопад\4 Дод і відн двоцифр без переходу через 10\№043 - Віднімання двоцифрових чисел виду 34-21\2024-11-19_2219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73" y="1192438"/>
            <a:ext cx="4905375" cy="173355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4 Дод і відн двоцифр без переходу через 10\№043 - Віднімання двоцифрових чисел виду 34-21\2024-11-19_2220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2" y="2975135"/>
            <a:ext cx="5758543" cy="75989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 клас\3 Математика\1 Листопад\4 Дод і відн двоцифр без переходу через 10\№043 - Віднімання двоцифрових чисел виду 34-21\2024-11-19_2221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52" y="2628900"/>
            <a:ext cx="5129938" cy="353241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2 клас\3 Математика\1 Листопад\4 Дод і відн двоцифр без переходу через 10\№043 - Віднімання двоцифрових чисел виду 34-21\2024-11-19_22220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8" b="209"/>
          <a:stretch/>
        </p:blipFill>
        <p:spPr bwMode="auto">
          <a:xfrm>
            <a:off x="654922" y="4474346"/>
            <a:ext cx="5814038" cy="139305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343" y="1321644"/>
            <a:ext cx="8505803" cy="8309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Як ти відчуваєш, на скільки добре ти засвоїв/ла тему уроку? </a:t>
            </a:r>
          </a:p>
          <a:p>
            <a:r>
              <a:rPr lang="uk-UA" sz="2400" dirty="0" smtClean="0">
                <a:solidFill>
                  <a:srgbClr val="7030A0"/>
                </a:solidFill>
              </a:rPr>
              <a:t>Вибери позначку відповідного кольору світлофора.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9369" y="2335618"/>
            <a:ext cx="6281393" cy="134165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ЧЕРВОНИЙ</a:t>
            </a:r>
            <a:r>
              <a:rPr lang="uk-UA" sz="2800" dirty="0" smtClean="0"/>
              <a:t>  - Стоп! Мені потрібно вивчити це знову.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6044" y="575596"/>
            <a:ext cx="9982350" cy="669653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9369" y="3688072"/>
            <a:ext cx="6281393" cy="1341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ЖОВТИЙ</a:t>
            </a:r>
            <a:r>
              <a:rPr lang="uk-UA" sz="2800" dirty="0" smtClean="0">
                <a:solidFill>
                  <a:schemeClr val="bg1"/>
                </a:solidFill>
              </a:rPr>
              <a:t> – Мені потрібна допомога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4531" y="5025634"/>
            <a:ext cx="6186231" cy="1341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ЗЕЛЕНИЙ </a:t>
            </a:r>
            <a:r>
              <a:rPr lang="uk-UA" sz="2800" dirty="0" smtClean="0">
                <a:solidFill>
                  <a:schemeClr val="bg1"/>
                </a:solidFill>
              </a:rPr>
              <a:t>– Мені все зрозуміло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7" t="-223" r="31641" b="223"/>
          <a:stretch/>
        </p:blipFill>
        <p:spPr bwMode="auto">
          <a:xfrm>
            <a:off x="1491344" y="2209219"/>
            <a:ext cx="1865742" cy="429936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32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2492" y="593074"/>
            <a:ext cx="10436516" cy="100712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:a16="http://schemas.microsoft.com/office/drawing/2014/main" xmlns="" id="{8643C996-07F1-4E83-B056-0B2B0A2B5055}"/>
              </a:ext>
            </a:extLst>
          </p:cNvPr>
          <p:cNvSpPr/>
          <p:nvPr/>
        </p:nvSpPr>
        <p:spPr>
          <a:xfrm>
            <a:off x="1126474" y="1730829"/>
            <a:ext cx="9728551" cy="3954378"/>
          </a:xfrm>
          <a:prstGeom prst="rect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онлайнове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0438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4652" y="603387"/>
            <a:ext cx="9652833" cy="82264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="" xmlns:a16="http://schemas.microsoft.com/office/drawing/2014/main" id="{C4EE4BE1-144E-4946-B413-D677E72D2D9F}"/>
              </a:ext>
            </a:extLst>
          </p:cNvPr>
          <p:cNvSpPr/>
          <p:nvPr/>
        </p:nvSpPr>
        <p:spPr>
          <a:xfrm>
            <a:off x="4626428" y="2363476"/>
            <a:ext cx="6041571" cy="2281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І сувора, й солов’їна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Математики країна.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Праця тут іде завзята,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Вмій лиш спритно працювати.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FE9F5E9-1FE1-4AFC-B143-F61112C9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52" y="1773011"/>
            <a:ext cx="3092120" cy="3248025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98795" y="1773011"/>
            <a:ext cx="4740005" cy="132802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Як ти відчуваєш, яким буде урок? </a:t>
            </a:r>
          </a:p>
          <a:p>
            <a:r>
              <a:rPr lang="uk-UA" sz="2400" dirty="0" smtClean="0">
                <a:solidFill>
                  <a:srgbClr val="7030A0"/>
                </a:solidFill>
              </a:rPr>
              <a:t>Вибери позначку відповідного кольору світлофора.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199" y="1715444"/>
            <a:ext cx="2830285" cy="134165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буде цікавим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7" t="-223" r="31641" b="223"/>
          <a:stretch/>
        </p:blipFill>
        <p:spPr bwMode="auto">
          <a:xfrm>
            <a:off x="5812542" y="1780503"/>
            <a:ext cx="1692000" cy="389899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77199" y="3067898"/>
            <a:ext cx="2830285" cy="1341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буде нудним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35333" y="4405460"/>
            <a:ext cx="2772152" cy="13416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Урок буде швидким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42394609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22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8AEF49-4C27-4F36-B2A6-63342621C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521" y="1830801"/>
            <a:ext cx="1652953" cy="17362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95205" y="1405365"/>
            <a:ext cx="4900795" cy="65525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Додай число 11 шість разів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E0C122-3A3A-4E63-8C81-A3FFD4535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55" r="14696"/>
          <a:stretch/>
        </p:blipFill>
        <p:spPr>
          <a:xfrm>
            <a:off x="10283120" y="3498048"/>
            <a:ext cx="1481509" cy="293050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32A4B53-396D-49CA-BEB0-ABD2C92119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52" t="14312" r="52490" b="46913"/>
          <a:stretch/>
        </p:blipFill>
        <p:spPr>
          <a:xfrm>
            <a:off x="2393251" y="2137387"/>
            <a:ext cx="1363355" cy="143642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47045053-9A7F-41E7-BE5E-2F4B512C84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74" t="14312" r="9868" b="46913"/>
          <a:stretch/>
        </p:blipFill>
        <p:spPr>
          <a:xfrm>
            <a:off x="1018949" y="2121590"/>
            <a:ext cx="1363355" cy="1436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B8014C-9246-4E5A-B187-96BA5F2ABB59}"/>
              </a:ext>
            </a:extLst>
          </p:cNvPr>
          <p:cNvSpPr txBox="1"/>
          <p:nvPr/>
        </p:nvSpPr>
        <p:spPr>
          <a:xfrm>
            <a:off x="1322454" y="2411698"/>
            <a:ext cx="101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FB145E5-E2F8-44B5-B80F-5CD37E3E224C}"/>
              </a:ext>
            </a:extLst>
          </p:cNvPr>
          <p:cNvSpPr txBox="1"/>
          <p:nvPr/>
        </p:nvSpPr>
        <p:spPr>
          <a:xfrm>
            <a:off x="2542503" y="2427495"/>
            <a:ext cx="111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B8AEB3AB-28C9-464A-9BAE-871AE88AFC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74" t="14312" r="9868" b="46913"/>
          <a:stretch/>
        </p:blipFill>
        <p:spPr>
          <a:xfrm>
            <a:off x="3753659" y="2141915"/>
            <a:ext cx="1363355" cy="143642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36633D6-F99D-42F2-A05A-66E824C2602C}"/>
              </a:ext>
            </a:extLst>
          </p:cNvPr>
          <p:cNvSpPr txBox="1"/>
          <p:nvPr/>
        </p:nvSpPr>
        <p:spPr>
          <a:xfrm>
            <a:off x="4097690" y="2432023"/>
            <a:ext cx="104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B645543F-EA16-458D-916B-A283579898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74" t="14312" r="9868" b="46913"/>
          <a:stretch/>
        </p:blipFill>
        <p:spPr>
          <a:xfrm>
            <a:off x="6439844" y="2121590"/>
            <a:ext cx="1363355" cy="143642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0FA788F-855F-430A-BE38-AF635F1DC121}"/>
              </a:ext>
            </a:extLst>
          </p:cNvPr>
          <p:cNvSpPr txBox="1"/>
          <p:nvPr/>
        </p:nvSpPr>
        <p:spPr>
          <a:xfrm>
            <a:off x="6783875" y="2411698"/>
            <a:ext cx="1011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C599FF41-4551-4BD9-A721-17EEAF2E90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52" t="14312" r="52490" b="46913"/>
          <a:stretch/>
        </p:blipFill>
        <p:spPr>
          <a:xfrm>
            <a:off x="5117014" y="2121590"/>
            <a:ext cx="1363355" cy="14364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56DF94A-7AF6-4DDC-9007-E5ED55E7F009}"/>
              </a:ext>
            </a:extLst>
          </p:cNvPr>
          <p:cNvSpPr txBox="1"/>
          <p:nvPr/>
        </p:nvSpPr>
        <p:spPr>
          <a:xfrm>
            <a:off x="5266266" y="2411698"/>
            <a:ext cx="1031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6974367D-202D-4C63-8502-4BBAB89D0E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52" t="14312" r="52490" b="46913"/>
          <a:stretch/>
        </p:blipFill>
        <p:spPr>
          <a:xfrm>
            <a:off x="7803199" y="2137387"/>
            <a:ext cx="1363355" cy="143642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4C1EDA5-8E95-409D-91C0-B3FF1A685848}"/>
              </a:ext>
            </a:extLst>
          </p:cNvPr>
          <p:cNvSpPr txBox="1"/>
          <p:nvPr/>
        </p:nvSpPr>
        <p:spPr>
          <a:xfrm>
            <a:off x="8001527" y="2427495"/>
            <a:ext cx="890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5A2FC08-3E94-42CB-B2DA-F82D8CE42201}"/>
              </a:ext>
            </a:extLst>
          </p:cNvPr>
          <p:cNvSpPr txBox="1"/>
          <p:nvPr/>
        </p:nvSpPr>
        <p:spPr>
          <a:xfrm>
            <a:off x="9689699" y="2411698"/>
            <a:ext cx="834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32A4B53-396D-49CA-BEB0-ABD2C92119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52" t="14312" r="52490" b="46913"/>
          <a:stretch/>
        </p:blipFill>
        <p:spPr>
          <a:xfrm>
            <a:off x="2393251" y="4260885"/>
            <a:ext cx="1363355" cy="143642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7045053-9A7F-41E7-BE5E-2F4B512C84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74" t="14312" r="9868" b="46913"/>
          <a:stretch/>
        </p:blipFill>
        <p:spPr>
          <a:xfrm>
            <a:off x="1018949" y="4245088"/>
            <a:ext cx="1363355" cy="14364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2B8014C-9246-4E5A-B187-96BA5F2ABB59}"/>
              </a:ext>
            </a:extLst>
          </p:cNvPr>
          <p:cNvSpPr txBox="1"/>
          <p:nvPr/>
        </p:nvSpPr>
        <p:spPr>
          <a:xfrm>
            <a:off x="1322454" y="4535196"/>
            <a:ext cx="1019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FB145E5-E2F8-44B5-B80F-5CD37E3E224C}"/>
              </a:ext>
            </a:extLst>
          </p:cNvPr>
          <p:cNvSpPr txBox="1"/>
          <p:nvPr/>
        </p:nvSpPr>
        <p:spPr>
          <a:xfrm>
            <a:off x="2542503" y="4550993"/>
            <a:ext cx="1117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12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8AEB3AB-28C9-464A-9BAE-871AE88AFC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74" t="14312" r="9868" b="46913"/>
          <a:stretch/>
        </p:blipFill>
        <p:spPr>
          <a:xfrm>
            <a:off x="3753659" y="4265413"/>
            <a:ext cx="1363355" cy="14364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36633D6-F99D-42F2-A05A-66E824C2602C}"/>
              </a:ext>
            </a:extLst>
          </p:cNvPr>
          <p:cNvSpPr txBox="1"/>
          <p:nvPr/>
        </p:nvSpPr>
        <p:spPr>
          <a:xfrm>
            <a:off x="4097690" y="4555521"/>
            <a:ext cx="1045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12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599FF41-4551-4BD9-A721-17EEAF2E90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52" t="14312" r="52490" b="46913"/>
          <a:stretch/>
        </p:blipFill>
        <p:spPr>
          <a:xfrm>
            <a:off x="5117014" y="4245088"/>
            <a:ext cx="1363355" cy="143642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56DF94A-7AF6-4DDC-9007-E5ED55E7F009}"/>
              </a:ext>
            </a:extLst>
          </p:cNvPr>
          <p:cNvSpPr txBox="1"/>
          <p:nvPr/>
        </p:nvSpPr>
        <p:spPr>
          <a:xfrm>
            <a:off x="5266266" y="4535196"/>
            <a:ext cx="1031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12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8AEF49-4C27-4F36-B2A6-63342621C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874" y="3961016"/>
            <a:ext cx="1652953" cy="173629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5A2FC08-3E94-42CB-B2DA-F82D8CE42201}"/>
              </a:ext>
            </a:extLst>
          </p:cNvPr>
          <p:cNvSpPr txBox="1"/>
          <p:nvPr/>
        </p:nvSpPr>
        <p:spPr>
          <a:xfrm>
            <a:off x="7255052" y="4514024"/>
            <a:ext cx="834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48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95204" y="3573813"/>
            <a:ext cx="4900795" cy="655256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Додай число </a:t>
            </a:r>
            <a:r>
              <a:rPr lang="uk-UA" sz="2400" b="1" dirty="0" smtClean="0">
                <a:solidFill>
                  <a:srgbClr val="7030A0"/>
                </a:solidFill>
              </a:rPr>
              <a:t>12 чотири рази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1" grpId="0"/>
      <p:bldP spid="23" grpId="0"/>
      <p:bldP spid="26" grpId="0"/>
      <p:bldP spid="30" grpId="0"/>
      <p:bldP spid="33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72" y="2308893"/>
            <a:ext cx="1470059" cy="2042523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737F6DF-AA00-4469-B686-16A02C12F054}"/>
              </a:ext>
            </a:extLst>
          </p:cNvPr>
          <p:cNvSpPr/>
          <p:nvPr/>
        </p:nvSpPr>
        <p:spPr>
          <a:xfrm>
            <a:off x="4106359" y="3412140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64013772-A68B-451B-891E-B48B37243AF4}"/>
              </a:ext>
            </a:extLst>
          </p:cNvPr>
          <p:cNvSpPr/>
          <p:nvPr/>
        </p:nvSpPr>
        <p:spPr>
          <a:xfrm>
            <a:off x="4489039" y="3412140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AF2BC05B-852F-44B8-BD70-2C48B9C77334}"/>
              </a:ext>
            </a:extLst>
          </p:cNvPr>
          <p:cNvSpPr/>
          <p:nvPr/>
        </p:nvSpPr>
        <p:spPr>
          <a:xfrm>
            <a:off x="4109826" y="299120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2891C8C9-331C-4178-B5E5-AFD3EB937B4E}"/>
              </a:ext>
            </a:extLst>
          </p:cNvPr>
          <p:cNvSpPr/>
          <p:nvPr/>
        </p:nvSpPr>
        <p:spPr>
          <a:xfrm>
            <a:off x="4492506" y="2991202"/>
            <a:ext cx="382680" cy="37933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BEB32A5B-8028-4023-BDD3-B212B37E884A}"/>
              </a:ext>
            </a:extLst>
          </p:cNvPr>
          <p:cNvSpPr txBox="1"/>
          <p:nvPr/>
        </p:nvSpPr>
        <p:spPr>
          <a:xfrm>
            <a:off x="1361198" y="4676635"/>
            <a:ext cx="2389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34 </a:t>
            </a:r>
            <a:r>
              <a:rPr lang="uk-UA" sz="4000" b="1" dirty="0" smtClean="0">
                <a:solidFill>
                  <a:srgbClr val="7030A0"/>
                </a:solidFill>
              </a:rPr>
              <a:t>– 21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408729D4-D865-405D-8365-EB688F943699}"/>
              </a:ext>
            </a:extLst>
          </p:cNvPr>
          <p:cNvSpPr txBox="1"/>
          <p:nvPr/>
        </p:nvSpPr>
        <p:spPr>
          <a:xfrm>
            <a:off x="1117492" y="5553241"/>
            <a:ext cx="1323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30  4</a:t>
            </a:r>
            <a:endParaRPr lang="uk-UA" sz="3200" b="1" dirty="0">
              <a:solidFill>
                <a:srgbClr val="7030A0"/>
              </a:solidFill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7DEE643A-5D91-4388-A71F-7EEB9FA8D466}"/>
              </a:ext>
            </a:extLst>
          </p:cNvPr>
          <p:cNvCxnSpPr>
            <a:cxnSpLocks/>
          </p:cNvCxnSpPr>
          <p:nvPr/>
        </p:nvCxnSpPr>
        <p:spPr>
          <a:xfrm flipH="1">
            <a:off x="1560693" y="5218960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>
            <a:extLst>
              <a:ext uri="{FF2B5EF4-FFF2-40B4-BE49-F238E27FC236}">
                <a16:creationId xmlns:a16="http://schemas.microsoft.com/office/drawing/2014/main" xmlns="" id="{9494E012-D2F1-413A-8AFD-060578CA9684}"/>
              </a:ext>
            </a:extLst>
          </p:cNvPr>
          <p:cNvCxnSpPr>
            <a:cxnSpLocks/>
          </p:cNvCxnSpPr>
          <p:nvPr/>
        </p:nvCxnSpPr>
        <p:spPr>
          <a:xfrm>
            <a:off x="1880317" y="5218960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1B932516-9607-4E44-9AFE-9AB40F5C99A9}"/>
              </a:ext>
            </a:extLst>
          </p:cNvPr>
          <p:cNvSpPr txBox="1"/>
          <p:nvPr/>
        </p:nvSpPr>
        <p:spPr>
          <a:xfrm>
            <a:off x="3437133" y="4676635"/>
            <a:ext cx="4350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(</a:t>
            </a:r>
            <a:r>
              <a:rPr lang="uk-UA" sz="4000" b="1" dirty="0" smtClean="0">
                <a:solidFill>
                  <a:srgbClr val="7030A0"/>
                </a:solidFill>
              </a:rPr>
              <a:t>30 – 20) + (4 – 1) =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68496FF5-5360-454B-B321-67C294FA5116}"/>
              </a:ext>
            </a:extLst>
          </p:cNvPr>
          <p:cNvSpPr txBox="1"/>
          <p:nvPr/>
        </p:nvSpPr>
        <p:spPr>
          <a:xfrm>
            <a:off x="7520244" y="4720296"/>
            <a:ext cx="2853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10 + 3 = 13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6" name="Облачко с текстом: овальное 15">
            <a:extLst>
              <a:ext uri="{FF2B5EF4-FFF2-40B4-BE49-F238E27FC236}">
                <a16:creationId xmlns:a16="http://schemas.microsoft.com/office/drawing/2014/main" xmlns="" id="{73B4D07E-E795-42C3-9E9D-A145AFF4E114}"/>
              </a:ext>
            </a:extLst>
          </p:cNvPr>
          <p:cNvSpPr/>
          <p:nvPr/>
        </p:nvSpPr>
        <p:spPr>
          <a:xfrm>
            <a:off x="7304484" y="1812125"/>
            <a:ext cx="3947091" cy="2378875"/>
          </a:xfrm>
          <a:prstGeom prst="wedgeEllipseCallout">
            <a:avLst>
              <a:gd name="adj1" fmla="val -71519"/>
              <a:gd name="adj2" fmla="val 158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Десятки віднімаю від десятків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uk-UA" sz="2800" dirty="0">
                <a:solidFill>
                  <a:schemeClr val="bg1"/>
                </a:solidFill>
              </a:rPr>
              <a:t>одиниці від одиниць.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F742551D-2DE5-47C3-9587-199E905C66CE}"/>
              </a:ext>
            </a:extLst>
          </p:cNvPr>
          <p:cNvGrpSpPr/>
          <p:nvPr/>
        </p:nvGrpSpPr>
        <p:grpSpPr>
          <a:xfrm>
            <a:off x="3245793" y="1718710"/>
            <a:ext cx="765360" cy="2072763"/>
            <a:chOff x="7284945" y="1192292"/>
            <a:chExt cx="765360" cy="2072763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xmlns="" id="{BEB04996-2BE7-49BA-85A8-A2F529BF921D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xmlns="" id="{F7844B93-4415-43A4-B68D-15193BD2EE38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DD57C4F0-5157-434B-8CFB-AEE9539DC0DF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C9BBD1F4-FDC8-4C68-B9E1-5F68B11FD87D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:a16="http://schemas.microsoft.com/office/drawing/2014/main" xmlns="" id="{7E98C11C-8293-41FE-AD94-60002EE812CC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2F4B1F71-6404-4697-9E27-403A99F0382C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xmlns="" id="{CAF9136E-BE98-4387-B700-D2956130DF17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xmlns="" id="{2877E7DC-ADC9-420D-99AD-5964FE2A928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68B28539-97A0-4806-BDAD-2475BF957BBF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xmlns="" id="{4C09A186-DA5B-4948-8381-3260EB3CA93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B32BE6EE-8A40-45C1-B80E-32F34E06BDB4}"/>
              </a:ext>
            </a:extLst>
          </p:cNvPr>
          <p:cNvGrpSpPr/>
          <p:nvPr/>
        </p:nvGrpSpPr>
        <p:grpSpPr>
          <a:xfrm>
            <a:off x="2364812" y="1718710"/>
            <a:ext cx="765360" cy="2072763"/>
            <a:chOff x="7284945" y="1192292"/>
            <a:chExt cx="765360" cy="2072763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xmlns="" id="{2F622D99-3123-41B4-911B-CCDF8E9E8098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xmlns="" id="{0809C54D-0365-4D69-81A5-60976C388D93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xmlns="" id="{BF32743A-AD2F-40DA-9491-81F46EFEE488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xmlns="" id="{3E414D61-4491-408E-B167-F5A491045EAB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xmlns="" id="{75E23ACE-BBE7-476F-9B3E-5C5499830735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xmlns="" id="{3491F26D-67C8-42DC-95B0-C540AA329510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xmlns="" id="{0209E385-977A-47F6-A61D-90FA35E35F02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xmlns="" id="{92A24C73-13C4-49E2-8F81-684E7A0DDC49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33BDFF9F-92B0-4B70-B937-9C093555BF07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xmlns="" id="{E7A99949-F6B4-4E48-89CD-C83CAE08E437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xmlns="" id="{4566EB1B-2437-41FE-AE37-CE84CD95B3A5}"/>
              </a:ext>
            </a:extLst>
          </p:cNvPr>
          <p:cNvGrpSpPr/>
          <p:nvPr/>
        </p:nvGrpSpPr>
        <p:grpSpPr>
          <a:xfrm>
            <a:off x="1497637" y="1718710"/>
            <a:ext cx="765360" cy="2072763"/>
            <a:chOff x="7284945" y="1192292"/>
            <a:chExt cx="765360" cy="2072763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xmlns="" id="{396E1BDB-D4D6-4F3A-ACD1-BB8CBF3C5B7C}"/>
                </a:ext>
              </a:extLst>
            </p:cNvPr>
            <p:cNvSpPr/>
            <p:nvPr/>
          </p:nvSpPr>
          <p:spPr>
            <a:xfrm>
              <a:off x="728494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xmlns="" id="{44249789-CD86-4263-9FAE-6EBF9659AE3F}"/>
                </a:ext>
              </a:extLst>
            </p:cNvPr>
            <p:cNvSpPr/>
            <p:nvPr/>
          </p:nvSpPr>
          <p:spPr>
            <a:xfrm>
              <a:off x="7667625" y="119229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xmlns="" id="{4111BC31-B640-4705-9976-79FD7D48C982}"/>
                </a:ext>
              </a:extLst>
            </p:cNvPr>
            <p:cNvSpPr/>
            <p:nvPr/>
          </p:nvSpPr>
          <p:spPr>
            <a:xfrm>
              <a:off x="728494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xmlns="" id="{9DF49962-7AAE-42E4-8204-4707A18702CE}"/>
                </a:ext>
              </a:extLst>
            </p:cNvPr>
            <p:cNvSpPr/>
            <p:nvPr/>
          </p:nvSpPr>
          <p:spPr>
            <a:xfrm>
              <a:off x="7667625" y="1612959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xmlns="" id="{97FC0CA1-3D6A-4022-A734-8BCC263DF449}"/>
                </a:ext>
              </a:extLst>
            </p:cNvPr>
            <p:cNvSpPr/>
            <p:nvPr/>
          </p:nvSpPr>
          <p:spPr>
            <a:xfrm>
              <a:off x="728494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xmlns="" id="{B9A523A9-08F1-4575-820F-F9061696C8F7}"/>
                </a:ext>
              </a:extLst>
            </p:cNvPr>
            <p:cNvSpPr/>
            <p:nvPr/>
          </p:nvSpPr>
          <p:spPr>
            <a:xfrm>
              <a:off x="7667625" y="2033626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Прямоугольник 88">
              <a:extLst>
                <a:ext uri="{FF2B5EF4-FFF2-40B4-BE49-F238E27FC236}">
                  <a16:creationId xmlns:a16="http://schemas.microsoft.com/office/drawing/2014/main" xmlns="" id="{16C712AA-FC78-4FE7-A7C1-8DD61B40B7F0}"/>
                </a:ext>
              </a:extLst>
            </p:cNvPr>
            <p:cNvSpPr/>
            <p:nvPr/>
          </p:nvSpPr>
          <p:spPr>
            <a:xfrm>
              <a:off x="728494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xmlns="" id="{AE75FFE5-9550-4925-AA12-A8FDBB14D651}"/>
                </a:ext>
              </a:extLst>
            </p:cNvPr>
            <p:cNvSpPr/>
            <p:nvPr/>
          </p:nvSpPr>
          <p:spPr>
            <a:xfrm>
              <a:off x="7667625" y="2454293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Прямоугольник 90">
              <a:extLst>
                <a:ext uri="{FF2B5EF4-FFF2-40B4-BE49-F238E27FC236}">
                  <a16:creationId xmlns:a16="http://schemas.microsoft.com/office/drawing/2014/main" xmlns="" id="{0420F0F8-1C61-4C16-BB96-07D71B4162B3}"/>
                </a:ext>
              </a:extLst>
            </p:cNvPr>
            <p:cNvSpPr/>
            <p:nvPr/>
          </p:nvSpPr>
          <p:spPr>
            <a:xfrm>
              <a:off x="728494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xmlns="" id="{1190009B-7BBD-4286-9B6B-DFAA2835011D}"/>
                </a:ext>
              </a:extLst>
            </p:cNvPr>
            <p:cNvSpPr/>
            <p:nvPr/>
          </p:nvSpPr>
          <p:spPr>
            <a:xfrm>
              <a:off x="7667625" y="2885722"/>
              <a:ext cx="382680" cy="379333"/>
            </a:xfrm>
            <a:prstGeom prst="rect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BEBF4BA6-CDC4-4C0F-A458-71C6024CB63E}"/>
              </a:ext>
            </a:extLst>
          </p:cNvPr>
          <p:cNvCxnSpPr/>
          <p:nvPr/>
        </p:nvCxnSpPr>
        <p:spPr>
          <a:xfrm>
            <a:off x="1295400" y="1649630"/>
            <a:ext cx="967597" cy="23675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xmlns="" id="{9A296C6D-749B-454F-88BB-FAB4F09105C4}"/>
              </a:ext>
            </a:extLst>
          </p:cNvPr>
          <p:cNvCxnSpPr/>
          <p:nvPr/>
        </p:nvCxnSpPr>
        <p:spPr>
          <a:xfrm>
            <a:off x="2270596" y="1562453"/>
            <a:ext cx="967597" cy="23675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xmlns="" id="{681A3591-499B-4F40-AF00-89101BCE8A16}"/>
              </a:ext>
            </a:extLst>
          </p:cNvPr>
          <p:cNvCxnSpPr>
            <a:cxnSpLocks/>
          </p:cNvCxnSpPr>
          <p:nvPr/>
        </p:nvCxnSpPr>
        <p:spPr>
          <a:xfrm>
            <a:off x="4435860" y="2862315"/>
            <a:ext cx="534532" cy="5666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C2A5A23-4722-40AA-899E-BDB142F4F1A2}"/>
              </a:ext>
            </a:extLst>
          </p:cNvPr>
          <p:cNvSpPr txBox="1"/>
          <p:nvPr/>
        </p:nvSpPr>
        <p:spPr>
          <a:xfrm>
            <a:off x="2149731" y="5540828"/>
            <a:ext cx="1372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20 </a:t>
            </a:r>
            <a:r>
              <a:rPr lang="uk-UA" sz="3200" b="1" dirty="0" smtClean="0">
                <a:solidFill>
                  <a:srgbClr val="7030A0"/>
                </a:solidFill>
              </a:rPr>
              <a:t>  1</a:t>
            </a:r>
            <a:endParaRPr lang="uk-UA" sz="3200" b="1" dirty="0">
              <a:solidFill>
                <a:srgbClr val="7030A0"/>
              </a:solidFill>
            </a:endParaRPr>
          </a:p>
        </p:txBody>
      </p: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xmlns="" id="{DF84DB34-C300-4C32-B2A8-93CA1F89794A}"/>
              </a:ext>
            </a:extLst>
          </p:cNvPr>
          <p:cNvCxnSpPr>
            <a:cxnSpLocks/>
          </p:cNvCxnSpPr>
          <p:nvPr/>
        </p:nvCxnSpPr>
        <p:spPr>
          <a:xfrm flipH="1">
            <a:off x="2616237" y="5210947"/>
            <a:ext cx="226531" cy="4451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xmlns="" id="{B58980BF-DF4D-4E10-A2BC-8D0543BC2D79}"/>
              </a:ext>
            </a:extLst>
          </p:cNvPr>
          <p:cNvCxnSpPr>
            <a:cxnSpLocks/>
          </p:cNvCxnSpPr>
          <p:nvPr/>
        </p:nvCxnSpPr>
        <p:spPr>
          <a:xfrm>
            <a:off x="2935861" y="5210947"/>
            <a:ext cx="269414" cy="43712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704712" y="560105"/>
            <a:ext cx="10546863" cy="10023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За малюнком і записом поясни, як знайшли </a:t>
            </a:r>
            <a:endParaRPr lang="uk-UA" sz="32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різницю 34 – 21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2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  <p:bldP spid="165" grpId="0"/>
      <p:bldP spid="166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877" r="58943" b="63342"/>
          <a:stretch/>
        </p:blipFill>
        <p:spPr>
          <a:xfrm>
            <a:off x="936000" y="1332000"/>
            <a:ext cx="9000000" cy="4824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90371" y="2059616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86637" y="2780341"/>
            <a:ext cx="394062" cy="3550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2D08173F-5868-48A8-85A9-F9F48B1227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3477265" y="1930200"/>
            <a:ext cx="690484" cy="552012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23AAEB4E-BA29-4556-8AFD-8E7D57504D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7959653" y="4273253"/>
            <a:ext cx="555762" cy="452689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DDC5E28A-00DE-4A5B-9EC3-555D7D575A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43178" y="2721567"/>
            <a:ext cx="455016" cy="567661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AA867A53-326D-4026-A8A8-9C34D947DF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08384" y="3535672"/>
            <a:ext cx="394062" cy="355057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09010833-0685-4A47-9847-73648E747F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1640539" y="2040094"/>
            <a:ext cx="555762" cy="45268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0951850F-EB33-4643-9141-5A3E966CE6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87541" y="2069505"/>
            <a:ext cx="394062" cy="35505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EEE0974E-826F-4674-920F-8625D1F9074F}"/>
              </a:ext>
            </a:extLst>
          </p:cNvPr>
          <p:cNvSpPr txBox="1"/>
          <p:nvPr/>
        </p:nvSpPr>
        <p:spPr>
          <a:xfrm>
            <a:off x="6814016" y="3380517"/>
            <a:ext cx="39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otype Corsiva" panose="03010101010201010101" pitchFamily="66" charset="0"/>
              </a:rPr>
              <a:t>(</a:t>
            </a:r>
            <a:endParaRPr lang="uk-UA" sz="3600" b="1" dirty="0">
              <a:latin typeface="Monotype Corsiva" panose="03010101010201010101" pitchFamily="66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1580221F-A01D-4D6F-80D5-08D72FF5F6FB}"/>
              </a:ext>
            </a:extLst>
          </p:cNvPr>
          <p:cNvSpPr txBox="1"/>
          <p:nvPr/>
        </p:nvSpPr>
        <p:spPr>
          <a:xfrm>
            <a:off x="8543856" y="4166555"/>
            <a:ext cx="24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B1E790B5-F48F-4591-B801-684118843B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703001" y="3525653"/>
            <a:ext cx="555762" cy="45268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07BA560F-980E-405F-97E0-2A8F92756D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287020" y="2708875"/>
            <a:ext cx="455016" cy="56766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0CAD40E-351F-45E6-AB69-18292F340C39}"/>
              </a:ext>
            </a:extLst>
          </p:cNvPr>
          <p:cNvSpPr txBox="1"/>
          <p:nvPr/>
        </p:nvSpPr>
        <p:spPr>
          <a:xfrm>
            <a:off x="6814197" y="4149618"/>
            <a:ext cx="31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Monotype Corsiva" panose="03010101010201010101" pitchFamily="66" charset="0"/>
              </a:rPr>
              <a:t>(</a:t>
            </a:r>
            <a:endParaRPr lang="uk-UA" sz="3600" b="1" dirty="0">
              <a:latin typeface="Monotype Corsiva" panose="03010101010201010101" pitchFamily="66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79E219D3-0E82-4EB7-8C78-9CD8F013B5C6}"/>
              </a:ext>
            </a:extLst>
          </p:cNvPr>
          <p:cNvSpPr txBox="1"/>
          <p:nvPr/>
        </p:nvSpPr>
        <p:spPr>
          <a:xfrm>
            <a:off x="8580040" y="3452172"/>
            <a:ext cx="39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72A11863-5A4B-499E-8B52-414BBB531D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2370455" y="1941616"/>
            <a:ext cx="690484" cy="55201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20DDFE0-C43D-4DB3-BD9F-9C118821632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568265" y="3634848"/>
            <a:ext cx="440143" cy="28893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24291" y="3565488"/>
            <a:ext cx="394062" cy="35505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E76761A4-CC00-4311-98DC-ED22B8CD95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2272458" y="3527001"/>
            <a:ext cx="555762" cy="452689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DA8C1D1F-7B1D-4D68-A1CA-1DE4DBD943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170665" y="3454056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99EE1B31-E777-4823-A63B-CFF8DDC883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376945" y="3459187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BB3118C8-8D47-4C0C-94D6-455B19F8FF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872354" y="1967869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CB37524B-4226-49A9-99A3-34CE3829EFE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17630" y="2780342"/>
            <a:ext cx="394062" cy="355057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FB39B635-8267-4EB4-9960-3D6FA3E3071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26173" y="2049411"/>
            <a:ext cx="394062" cy="355057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DD67DDE9-8496-43E5-86EA-9D146FA31C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22979" y="2079223"/>
            <a:ext cx="394062" cy="35505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8DA0762A-F009-4980-BA4B-FFB73A215C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361681" y="4214568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7B9EC24D-05CA-45DB-923A-F2B30D71C7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177236" y="2708875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040D7421-F0DB-433B-8D1A-B6E2F956B82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7622979" y="2805074"/>
            <a:ext cx="394062" cy="355057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7218003-F168-46F9-91E9-D4E662D201C2}"/>
              </a:ext>
            </a:extLst>
          </p:cNvPr>
          <p:cNvGrpSpPr/>
          <p:nvPr/>
        </p:nvGrpSpPr>
        <p:grpSpPr>
          <a:xfrm>
            <a:off x="3561631" y="3456602"/>
            <a:ext cx="797325" cy="567661"/>
            <a:chOff x="2889909" y="3814118"/>
            <a:chExt cx="797325" cy="567661"/>
          </a:xfrm>
        </p:grpSpPr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503F8EC4-96D2-4833-AD36-E9656C7D3B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2889909" y="3814118"/>
              <a:ext cx="455016" cy="567661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xmlns="" id="{A1CEB626-CA84-4412-B550-5FA78F62B6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3" t="2056" r="50144" b="89795"/>
            <a:stretch/>
          </p:blipFill>
          <p:spPr>
            <a:xfrm>
              <a:off x="3131472" y="3883672"/>
              <a:ext cx="555762" cy="452689"/>
            </a:xfrm>
            <a:prstGeom prst="rect">
              <a:avLst/>
            </a:prstGeom>
          </p:spPr>
        </p:pic>
      </p:grpSp>
      <p:pic>
        <p:nvPicPr>
          <p:cNvPr id="136" name="Рисунок 135">
            <a:extLst>
              <a:ext uri="{FF2B5EF4-FFF2-40B4-BE49-F238E27FC236}">
                <a16:creationId xmlns:a16="http://schemas.microsoft.com/office/drawing/2014/main" xmlns="" id="{20E49ABA-8782-4C88-84C0-3E75AD911B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813401" y="2708875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B792CCC5-6DB3-4B9E-A8B8-757A3703EE3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79828" y="2780343"/>
            <a:ext cx="394062" cy="355057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F6F8A068-E270-43B2-A309-72ECAD76DF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32810" y="4295256"/>
            <a:ext cx="394062" cy="355057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D6CDA811-22D2-420C-B26A-EA6FC8BE57EC}"/>
              </a:ext>
            </a:extLst>
          </p:cNvPr>
          <p:cNvGrpSpPr/>
          <p:nvPr/>
        </p:nvGrpSpPr>
        <p:grpSpPr>
          <a:xfrm>
            <a:off x="8085739" y="1972920"/>
            <a:ext cx="809119" cy="577347"/>
            <a:chOff x="7414017" y="2330436"/>
            <a:chExt cx="809119" cy="5773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BCDA03F6-B445-4029-8062-52002F120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414017" y="2340122"/>
              <a:ext cx="455016" cy="567661"/>
            </a:xfrm>
            <a:prstGeom prst="rect">
              <a:avLst/>
            </a:prstGeom>
          </p:spPr>
        </p:pic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xmlns="" id="{9BD75EE8-2290-420A-A17D-0BC893152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768120" y="2330436"/>
              <a:ext cx="455016" cy="567661"/>
            </a:xfrm>
            <a:prstGeom prst="rect">
              <a:avLst/>
            </a:prstGeom>
          </p:spPr>
        </p:pic>
      </p:grpSp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AAC38A8C-B922-48BB-92B0-E83A8785DE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14299" y="1967870"/>
            <a:ext cx="455016" cy="567661"/>
          </a:xfrm>
          <a:prstGeom prst="rect">
            <a:avLst/>
          </a:prstGeom>
        </p:spPr>
      </p:pic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xmlns="" id="{F6340062-C6FA-41A5-A398-3147132F77EC}"/>
              </a:ext>
            </a:extLst>
          </p:cNvPr>
          <p:cNvGrpSpPr/>
          <p:nvPr/>
        </p:nvGrpSpPr>
        <p:grpSpPr>
          <a:xfrm>
            <a:off x="5680330" y="2048525"/>
            <a:ext cx="906305" cy="452976"/>
            <a:chOff x="2762077" y="2389133"/>
            <a:chExt cx="906305" cy="452976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xmlns="" id="{A56366C5-A0D4-4118-8686-E4BC29CED1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3" t="2056" r="50144" b="89795"/>
            <a:stretch/>
          </p:blipFill>
          <p:spPr>
            <a:xfrm>
              <a:off x="2762077" y="2389420"/>
              <a:ext cx="555762" cy="452689"/>
            </a:xfrm>
            <a:prstGeom prst="rect">
              <a:avLst/>
            </a:prstGeom>
          </p:spPr>
        </p:pic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xmlns="" id="{BBD8BC6D-9D4B-4234-990A-EAB0771BCB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3" t="2056" r="50144" b="89795"/>
            <a:stretch/>
          </p:blipFill>
          <p:spPr>
            <a:xfrm>
              <a:off x="3112620" y="2389133"/>
              <a:ext cx="555762" cy="452689"/>
            </a:xfrm>
            <a:prstGeom prst="rect">
              <a:avLst/>
            </a:prstGeom>
          </p:spPr>
        </p:pic>
      </p:grp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xmlns="" id="{2F118FD6-392C-40FF-8A77-1C1359F984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309574" y="3454057"/>
            <a:ext cx="455016" cy="567661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xmlns="" id="{CD155F05-1B95-4B0E-B6CA-34CB0F6955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44407" y="1977529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203B1DF9-84EE-43FE-9F0D-B2E538C83F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3" t="2056" r="50144" b="89795"/>
          <a:stretch/>
        </p:blipFill>
        <p:spPr>
          <a:xfrm>
            <a:off x="5678656" y="4269619"/>
            <a:ext cx="555762" cy="45268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AEF69C3C-D7B7-4E83-BB1A-57417B307E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903424" y="4207280"/>
            <a:ext cx="455016" cy="567661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79C4B009-AB9B-4E1F-AAE3-3469011558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08384" y="4286289"/>
            <a:ext cx="394062" cy="355057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:a16="http://schemas.microsoft.com/office/drawing/2014/main" xmlns="" id="{762BAB2E-D036-4284-83BC-E4745C2939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659345" y="3459492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6C1C5F41-E194-4271-9FB8-7851E47CA5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739434" y="2708875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63ADC95E-CD02-4827-9709-912D5F7811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420447" y="2708875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2B155D42-D435-46C0-A29D-C27FC4F171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2674469" y="2693142"/>
            <a:ext cx="690484" cy="55201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AEC1388-63D3-402A-B144-00282B4C80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3428122" y="2691494"/>
            <a:ext cx="690484" cy="55201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2CE846BD-5B1E-4D48-B4A0-56150512F7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765689" y="3459187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EF5FA234-5B46-4711-823D-966CFC917C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306152" y="4188955"/>
            <a:ext cx="455016" cy="567661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B1E61311-55C4-4F7A-8144-67993F6716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659345" y="4183520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43A9B0D7-16BC-41D9-B0E7-5BBCF695A0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746643" y="4198826"/>
            <a:ext cx="455016" cy="567661"/>
          </a:xfrm>
          <a:prstGeom prst="rect">
            <a:avLst/>
          </a:prstGeom>
        </p:spPr>
      </p:pic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xmlns="" id="{9D803932-484E-4C69-9602-BDCA53A198C3}"/>
              </a:ext>
            </a:extLst>
          </p:cNvPr>
          <p:cNvGrpSpPr/>
          <p:nvPr/>
        </p:nvGrpSpPr>
        <p:grpSpPr>
          <a:xfrm>
            <a:off x="3545856" y="4211842"/>
            <a:ext cx="797325" cy="567661"/>
            <a:chOff x="2889909" y="3814118"/>
            <a:chExt cx="797325" cy="567661"/>
          </a:xfrm>
        </p:grpSpPr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64F10F22-0253-4F76-97D3-74257B3BC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6" t="43000" r="66693" b="43158"/>
            <a:stretch/>
          </p:blipFill>
          <p:spPr>
            <a:xfrm>
              <a:off x="2889909" y="3814118"/>
              <a:ext cx="455016" cy="567661"/>
            </a:xfrm>
            <a:prstGeom prst="rect">
              <a:avLst/>
            </a:prstGeom>
          </p:spPr>
        </p:pic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xmlns="" id="{F2BEE54B-CDBD-4B20-83A2-90AE7606CD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3" t="2056" r="50144" b="89795"/>
            <a:stretch/>
          </p:blipFill>
          <p:spPr>
            <a:xfrm>
              <a:off x="3131472" y="3883672"/>
              <a:ext cx="555762" cy="452689"/>
            </a:xfrm>
            <a:prstGeom prst="rect">
              <a:avLst/>
            </a:prstGeom>
          </p:spPr>
        </p:pic>
      </p:grp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0622FEAB-BC32-4B94-A593-549D99ABEB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880682" y="1973944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10F8E4DD-0E59-421C-A2B5-D3488A12AC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241479" y="1982606"/>
            <a:ext cx="455016" cy="567661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xmlns="" id="{527AA8DD-13E3-4EE2-BDF9-B2C368AF2E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809740" y="2691494"/>
            <a:ext cx="690484" cy="552012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B3FEED8F-8766-4FBB-92CF-9DBA786426E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7187772" y="2691494"/>
            <a:ext cx="690484" cy="552012"/>
          </a:xfrm>
          <a:prstGeom prst="rect">
            <a:avLst/>
          </a:prstGeom>
        </p:spPr>
      </p:pic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xmlns="" id="{1DAA920B-1FDE-4827-A31C-6D11D42BC707}"/>
              </a:ext>
            </a:extLst>
          </p:cNvPr>
          <p:cNvGrpSpPr/>
          <p:nvPr/>
        </p:nvGrpSpPr>
        <p:grpSpPr>
          <a:xfrm>
            <a:off x="8058452" y="2707703"/>
            <a:ext cx="809119" cy="577347"/>
            <a:chOff x="7414017" y="2330436"/>
            <a:chExt cx="809119" cy="577347"/>
          </a:xfrm>
        </p:grpSpPr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xmlns="" id="{255C3248-7869-4C81-8A9D-74CA48C94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414017" y="2340122"/>
              <a:ext cx="455016" cy="567661"/>
            </a:xfrm>
            <a:prstGeom prst="rect">
              <a:avLst/>
            </a:prstGeom>
          </p:spPr>
        </p:pic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xmlns="" id="{363F6694-C6F7-4595-8494-5C0DFB52B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7768120" y="2330436"/>
              <a:ext cx="455016" cy="567661"/>
            </a:xfrm>
            <a:prstGeom prst="rect">
              <a:avLst/>
            </a:prstGeom>
          </p:spPr>
        </p:pic>
      </p:grpSp>
      <p:pic>
        <p:nvPicPr>
          <p:cNvPr id="135" name="Рисунок 134">
            <a:extLst>
              <a:ext uri="{FF2B5EF4-FFF2-40B4-BE49-F238E27FC236}">
                <a16:creationId xmlns:a16="http://schemas.microsoft.com/office/drawing/2014/main" xmlns="" id="{60946301-3FE8-48C6-A0B4-5C6308AF738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18139" y="3535671"/>
            <a:ext cx="394062" cy="355057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010A8F2B-B60B-4501-9053-7666A300C1D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6809740" y="3445191"/>
            <a:ext cx="690484" cy="55201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678D9B6B-75F2-4B34-B1ED-41462E8871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308916" y="3454030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B878938F-1589-4485-BB72-4A8FF95697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040632" y="3452172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6B095580-B96C-434C-A400-4C31E8BC346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63968" y="3565793"/>
            <a:ext cx="394062" cy="355057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7761352D-5058-4968-B434-88BC1A24A37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8" t="576" r="74858" b="90037"/>
          <a:stretch/>
        </p:blipFill>
        <p:spPr>
          <a:xfrm>
            <a:off x="9060999" y="3445190"/>
            <a:ext cx="690484" cy="552012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:a16="http://schemas.microsoft.com/office/drawing/2014/main" xmlns="" id="{E7CEBE3B-C4DB-4E27-B8DD-10F970B22C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500260" y="3459187"/>
            <a:ext cx="455016" cy="56766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:a16="http://schemas.microsoft.com/office/drawing/2014/main" xmlns="" id="{6BE763CE-E6AC-437A-B56A-7F57855E2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5041" y="4202385"/>
            <a:ext cx="455016" cy="567661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:a16="http://schemas.microsoft.com/office/drawing/2014/main" xmlns="" id="{2C552D0D-B0D2-44EA-B320-C39F01C2978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526346" y="4287617"/>
            <a:ext cx="394062" cy="355057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:a16="http://schemas.microsoft.com/office/drawing/2014/main" xmlns="" id="{591E1C41-C13E-483D-9F84-202D17214D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238744" y="4204959"/>
            <a:ext cx="455016" cy="567661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:a16="http://schemas.microsoft.com/office/drawing/2014/main" xmlns="" id="{A22EA1A6-8A84-4E66-A20A-6E718C0FF2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631099" y="4268096"/>
            <a:ext cx="394062" cy="355057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BFFB9B55-CB63-4A49-AA1E-8A71098217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309731" y="4211484"/>
            <a:ext cx="455016" cy="567661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F88E5BC9-B9CE-495F-A3EA-F446A76295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63968" y="4305127"/>
            <a:ext cx="394062" cy="355057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744940E7-BDA5-477C-A543-D7E3945D02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147132" y="4183520"/>
            <a:ext cx="455016" cy="567661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07DFAF1D-67EB-457C-835E-9997828425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517193" y="4199180"/>
            <a:ext cx="455016" cy="567661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936001" y="494529"/>
            <a:ext cx="10386798" cy="71934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327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0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-23"/>
          <a:stretch/>
        </p:blipFill>
        <p:spPr>
          <a:xfrm>
            <a:off x="10011092" y="2967068"/>
            <a:ext cx="1710798" cy="28951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F5503832-F797-4A8F-B375-622C8435874B}"/>
              </a:ext>
            </a:extLst>
          </p:cNvPr>
          <p:cNvSpPr txBox="1"/>
          <p:nvPr/>
        </p:nvSpPr>
        <p:spPr>
          <a:xfrm>
            <a:off x="9258030" y="1336465"/>
            <a:ext cx="1710799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400" b="1" dirty="0" smtClean="0">
                <a:solidFill>
                  <a:srgbClr val="7030A0"/>
                </a:solidFill>
              </a:rPr>
              <a:t> і обчисли  вирази з дужками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3D74329E-5CAA-490F-9A8E-9A7F5460A785}"/>
              </a:ext>
            </a:extLst>
          </p:cNvPr>
          <p:cNvSpPr/>
          <p:nvPr/>
        </p:nvSpPr>
        <p:spPr>
          <a:xfrm>
            <a:off x="1066800" y="494529"/>
            <a:ext cx="10047514" cy="73555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600" b="1" dirty="0" smtClean="0">
                <a:solidFill>
                  <a:schemeClr val="bg1"/>
                </a:solidFill>
              </a:rPr>
              <a:t> й обчисли вирази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="" xmlns:a16="http://schemas.microsoft.com/office/drawing/2014/main" id="{5187C475-46B6-44D7-B5B6-1DE6C89890A1}"/>
              </a:ext>
            </a:extLst>
          </p:cNvPr>
          <p:cNvSpPr/>
          <p:nvPr/>
        </p:nvSpPr>
        <p:spPr>
          <a:xfrm>
            <a:off x="973090" y="1421946"/>
            <a:ext cx="5645426" cy="10775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 числа 34 додай суму чисел 12 і 13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10">
            <a:extLst>
              <a:ext uri="{FF2B5EF4-FFF2-40B4-BE49-F238E27FC236}">
                <a16:creationId xmlns="" xmlns:a16="http://schemas.microsoft.com/office/drawing/2014/main" id="{6905F778-C0C7-4546-A0AF-C54C57176B52}"/>
              </a:ext>
            </a:extLst>
          </p:cNvPr>
          <p:cNvSpPr/>
          <p:nvPr/>
        </p:nvSpPr>
        <p:spPr>
          <a:xfrm>
            <a:off x="6849419" y="1541690"/>
            <a:ext cx="3165438" cy="6558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34 + (12 + 13)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: округлені кути 10">
            <a:extLst>
              <a:ext uri="{FF2B5EF4-FFF2-40B4-BE49-F238E27FC236}">
                <a16:creationId xmlns="" xmlns:a16="http://schemas.microsoft.com/office/drawing/2014/main" id="{EAAE66A3-D974-4AEE-9D55-1F99029B24BE}"/>
              </a:ext>
            </a:extLst>
          </p:cNvPr>
          <p:cNvSpPr/>
          <p:nvPr/>
        </p:nvSpPr>
        <p:spPr>
          <a:xfrm>
            <a:off x="973090" y="2611355"/>
            <a:ext cx="5841370" cy="10804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 числа 79 відніми суму чисел 56 і 12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6830401" y="2706322"/>
            <a:ext cx="3165438" cy="6558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79 – (56 + 12)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10014857" y="1538361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59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9938646" y="3912247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9995839" y="2702993"/>
            <a:ext cx="740229" cy="6592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11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8340752" y="1078640"/>
            <a:ext cx="650848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25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8296061" y="3362197"/>
            <a:ext cx="740229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кутник: округлені кути 9">
            <a:extLst>
              <a:ext uri="{FF2B5EF4-FFF2-40B4-BE49-F238E27FC236}">
                <a16:creationId xmlns="" xmlns:a16="http://schemas.microsoft.com/office/drawing/2014/main" id="{1EBFB924-D6F4-456A-BD18-40C2F4435249}"/>
              </a:ext>
            </a:extLst>
          </p:cNvPr>
          <p:cNvSpPr/>
          <p:nvPr/>
        </p:nvSpPr>
        <p:spPr>
          <a:xfrm>
            <a:off x="8263774" y="2169918"/>
            <a:ext cx="740229" cy="65920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68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кутник: округлені кути 10">
            <a:extLst>
              <a:ext uri="{FF2B5EF4-FFF2-40B4-BE49-F238E27FC236}">
                <a16:creationId xmlns="" xmlns:a16="http://schemas.microsoft.com/office/drawing/2014/main" id="{5187C475-46B6-44D7-B5B6-1DE6C89890A1}"/>
              </a:ext>
            </a:extLst>
          </p:cNvPr>
          <p:cNvSpPr/>
          <p:nvPr/>
        </p:nvSpPr>
        <p:spPr>
          <a:xfrm>
            <a:off x="1035957" y="3770027"/>
            <a:ext cx="5773060" cy="105234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Число 21 збільш на різницю </a:t>
            </a:r>
            <a:r>
              <a:rPr lang="uk-UA" sz="3200" b="1" dirty="0">
                <a:solidFill>
                  <a:schemeClr val="bg1"/>
                </a:solidFill>
              </a:rPr>
              <a:t>чисел </a:t>
            </a:r>
            <a:r>
              <a:rPr lang="uk-UA" sz="3200" b="1" dirty="0" smtClean="0">
                <a:solidFill>
                  <a:schemeClr val="bg1"/>
                </a:solidFill>
              </a:rPr>
              <a:t>45 </a:t>
            </a:r>
            <a:r>
              <a:rPr lang="uk-UA" sz="3200" b="1" dirty="0">
                <a:solidFill>
                  <a:schemeClr val="bg1"/>
                </a:solidFill>
              </a:rPr>
              <a:t>і </a:t>
            </a:r>
            <a:r>
              <a:rPr lang="uk-UA" sz="3200" b="1" dirty="0" smtClean="0">
                <a:solidFill>
                  <a:schemeClr val="bg1"/>
                </a:solidFill>
              </a:rPr>
              <a:t>32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10">
            <a:extLst>
              <a:ext uri="{FF2B5EF4-FFF2-40B4-BE49-F238E27FC236}">
                <a16:creationId xmlns="" xmlns:a16="http://schemas.microsoft.com/office/drawing/2014/main" id="{65854664-F8D3-4A80-844A-29F68E65D253}"/>
              </a:ext>
            </a:extLst>
          </p:cNvPr>
          <p:cNvSpPr/>
          <p:nvPr/>
        </p:nvSpPr>
        <p:spPr>
          <a:xfrm>
            <a:off x="6849419" y="3915576"/>
            <a:ext cx="3089227" cy="6558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21 + (45 – 32) =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3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" t="618" r="64500" b="58315"/>
          <a:stretch/>
        </p:blipFill>
        <p:spPr>
          <a:xfrm>
            <a:off x="545827" y="1358660"/>
            <a:ext cx="6912000" cy="45640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876109" y="5174030"/>
            <a:ext cx="6745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12 дітей залишилось.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619424" y="1367456"/>
            <a:ext cx="4855289" cy="2247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На ковзанці </a:t>
            </a:r>
            <a:r>
              <a:rPr lang="uk-UA" sz="2800" dirty="0">
                <a:solidFill>
                  <a:srgbClr val="FFFF00"/>
                </a:solidFill>
              </a:rPr>
              <a:t>катались 25 дітей. 8 хлопчиків та 5 </a:t>
            </a:r>
            <a:r>
              <a:rPr lang="uk-UA" sz="2800" dirty="0" err="1">
                <a:solidFill>
                  <a:srgbClr val="FFFF00"/>
                </a:solidFill>
              </a:rPr>
              <a:t>дівчаток</a:t>
            </a:r>
            <a:r>
              <a:rPr lang="uk-UA" sz="2800" dirty="0">
                <a:solidFill>
                  <a:srgbClr val="FFFF00"/>
                </a:solidFill>
              </a:rPr>
              <a:t> пішли</a:t>
            </a:r>
            <a:r>
              <a:rPr lang="uk-UA" sz="2800" dirty="0"/>
              <a:t> додому. </a:t>
            </a:r>
            <a:r>
              <a:rPr lang="uk-UA" sz="2800" dirty="0">
                <a:solidFill>
                  <a:srgbClr val="FFFF00"/>
                </a:solidFill>
              </a:rPr>
              <a:t>Скільки дітей залишилось</a:t>
            </a:r>
            <a:r>
              <a:rPr lang="uk-UA" sz="2800" dirty="0"/>
              <a:t> на ковзанці?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08098" y="3973133"/>
            <a:ext cx="2176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  </a:t>
            </a:r>
            <a:r>
              <a:rPr lang="uk-UA" sz="3600" dirty="0" smtClean="0">
                <a:solidFill>
                  <a:srgbClr val="7030A0"/>
                </a:solidFill>
              </a:rPr>
              <a:t>8 + 5 =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84300" y="4557677"/>
            <a:ext cx="2628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  </a:t>
            </a:r>
            <a:r>
              <a:rPr lang="uk-UA" sz="3600" dirty="0" smtClean="0">
                <a:solidFill>
                  <a:srgbClr val="7030A0"/>
                </a:solidFill>
              </a:rPr>
              <a:t>25 </a:t>
            </a:r>
            <a:r>
              <a:rPr lang="uk-UA" sz="3600" dirty="0" smtClean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13</a:t>
            </a:r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635191" y="3971870"/>
            <a:ext cx="4822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13 (д.) – пішли додому.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302101" y="4557677"/>
            <a:ext cx="153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12 (д.)</a:t>
            </a:r>
            <a:endParaRPr lang="ru-RU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53F7B10-4445-4198-A028-E2AE9377C20E}"/>
              </a:ext>
            </a:extLst>
          </p:cNvPr>
          <p:cNvSpPr txBox="1"/>
          <p:nvPr/>
        </p:nvSpPr>
        <p:spPr>
          <a:xfrm>
            <a:off x="784301" y="2108462"/>
            <a:ext cx="39292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Б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25 </a:t>
            </a:r>
            <a:r>
              <a:rPr lang="uk-UA" sz="3600" dirty="0">
                <a:solidFill>
                  <a:srgbClr val="7030A0"/>
                </a:solidFill>
              </a:rPr>
              <a:t>д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</a:p>
          <a:p>
            <a:endParaRPr lang="uk-UA" sz="6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П </a:t>
            </a:r>
            <a:r>
              <a:rPr lang="uk-UA" sz="3600" dirty="0">
                <a:solidFill>
                  <a:srgbClr val="7030A0"/>
                </a:solidFill>
              </a:rPr>
              <a:t>– ?, </a:t>
            </a:r>
            <a:r>
              <a:rPr lang="uk-UA" sz="3600" dirty="0" smtClean="0">
                <a:solidFill>
                  <a:srgbClr val="7030A0"/>
                </a:solidFill>
              </a:rPr>
              <a:t>8 </a:t>
            </a:r>
            <a:r>
              <a:rPr lang="uk-UA" sz="3600" dirty="0" err="1" smtClean="0">
                <a:solidFill>
                  <a:srgbClr val="7030A0"/>
                </a:solidFill>
              </a:rPr>
              <a:t>хл</a:t>
            </a:r>
            <a:r>
              <a:rPr lang="uk-UA" sz="3600" dirty="0" smtClean="0">
                <a:solidFill>
                  <a:srgbClr val="7030A0"/>
                </a:solidFill>
              </a:rPr>
              <a:t>. і 5 д.</a:t>
            </a:r>
            <a:endParaRPr lang="uk-UA" sz="4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З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FF0000"/>
                </a:solidFill>
              </a:rPr>
              <a:t>? д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2272" y="494529"/>
            <a:ext cx="10471528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329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7A6F9B27-7D35-437A-AF07-191749BBDD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8604" y="3568425"/>
            <a:ext cx="2375940" cy="24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4" grpId="0"/>
      <p:bldP spid="45" grpId="0"/>
      <p:bldP spid="4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47D0732-F5B0-4FB9-B0FE-6DAF7C1326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" t="618" r="59213" b="58315"/>
          <a:stretch/>
        </p:blipFill>
        <p:spPr>
          <a:xfrm>
            <a:off x="545827" y="1358660"/>
            <a:ext cx="7956000" cy="456408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A2076DD-4D61-4B5D-BE9B-F922EC19D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258" y="1150836"/>
            <a:ext cx="2705164" cy="138136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F6E863E-7C85-4BA0-AEDA-4C5106583D2C}"/>
              </a:ext>
            </a:extLst>
          </p:cNvPr>
          <p:cNvSpPr txBox="1"/>
          <p:nvPr/>
        </p:nvSpPr>
        <p:spPr>
          <a:xfrm>
            <a:off x="876109" y="5174030"/>
            <a:ext cx="635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7030A0"/>
                </a:solidFill>
              </a:rPr>
              <a:t>Відповідь: </a:t>
            </a:r>
            <a:r>
              <a:rPr lang="uk-UA" sz="3600" dirty="0" smtClean="0">
                <a:solidFill>
                  <a:srgbClr val="7030A0"/>
                </a:solidFill>
              </a:rPr>
              <a:t>3 слоника у Настусі.</a:t>
            </a:r>
            <a:endParaRPr lang="uk-UA" sz="3600" dirty="0">
              <a:solidFill>
                <a:srgbClr val="7030A0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8A2120-B6E2-4C75-AADB-6C9B88001D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9A88D09-0357-48CC-B348-2CB67C27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013BE5C-B52A-4F5B-8B89-7952786A5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669B4B7-5A1D-493C-8D47-A7E57046EA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EC967A1-53D5-4102-8E1D-460835841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6DD503D7-DD9C-4769-BAD0-B8BFEAB1D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F8292A9-6640-4257-A3B0-B08DC932A12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707B1E59-E738-4026-A128-9D9CBB093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36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-12700" y="5845629"/>
            <a:ext cx="1054100" cy="101237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: скругленные углы 7">
            <a:extLst>
              <a:ext uri="{FF2B5EF4-FFF2-40B4-BE49-F238E27FC236}">
                <a16:creationId xmlns:a16="http://schemas.microsoft.com/office/drawing/2014/main" xmlns="" id="{20F3DC87-8650-411D-8F0A-74E162DE7613}"/>
              </a:ext>
            </a:extLst>
          </p:cNvPr>
          <p:cNvSpPr/>
          <p:nvPr/>
        </p:nvSpPr>
        <p:spPr>
          <a:xfrm>
            <a:off x="6619424" y="1367456"/>
            <a:ext cx="4855289" cy="22479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Настусі </a:t>
            </a:r>
            <a:r>
              <a:rPr lang="uk-UA" sz="2800" dirty="0">
                <a:solidFill>
                  <a:srgbClr val="FFFF00"/>
                </a:solidFill>
              </a:rPr>
              <a:t>15 </a:t>
            </a:r>
            <a:r>
              <a:rPr lang="uk-UA" sz="2800" dirty="0"/>
              <a:t>м’яких </a:t>
            </a:r>
            <a:r>
              <a:rPr lang="uk-UA" sz="2800" dirty="0">
                <a:solidFill>
                  <a:srgbClr val="FFFF00"/>
                </a:solidFill>
              </a:rPr>
              <a:t>іграшок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Із них – 7 собак і 5 ведмедиків</a:t>
            </a:r>
            <a:r>
              <a:rPr lang="uk-UA" sz="2800" dirty="0"/>
              <a:t>, а </a:t>
            </a:r>
            <a:r>
              <a:rPr lang="uk-UA" sz="2800" dirty="0">
                <a:solidFill>
                  <a:srgbClr val="FFFF00"/>
                </a:solidFill>
              </a:rPr>
              <a:t>решта – слоники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FF00"/>
                </a:solidFill>
              </a:rPr>
              <a:t>Скільки слоників у Настусі</a:t>
            </a:r>
            <a:r>
              <a:rPr lang="uk-UA" sz="2800" dirty="0"/>
              <a:t>?  </a:t>
            </a:r>
            <a:endParaRPr lang="uk-UA" sz="2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08098" y="3973133"/>
            <a:ext cx="2176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1)  </a:t>
            </a:r>
            <a:r>
              <a:rPr lang="uk-UA" sz="3600" dirty="0" smtClean="0">
                <a:solidFill>
                  <a:srgbClr val="7030A0"/>
                </a:solidFill>
              </a:rPr>
              <a:t>7 + 5 =</a:t>
            </a:r>
            <a:endParaRPr lang="ru-RU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84300" y="4557677"/>
            <a:ext cx="2628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2)  </a:t>
            </a:r>
            <a:r>
              <a:rPr lang="uk-UA" sz="3600" dirty="0" smtClean="0">
                <a:solidFill>
                  <a:srgbClr val="7030A0"/>
                </a:solidFill>
              </a:rPr>
              <a:t>15 </a:t>
            </a:r>
            <a:r>
              <a:rPr lang="uk-UA" sz="3600" dirty="0" smtClean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12</a:t>
            </a:r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=</a:t>
            </a:r>
            <a:endParaRPr lang="ru-RU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635192" y="3971870"/>
            <a:ext cx="6076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 smtClean="0">
                <a:solidFill>
                  <a:srgbClr val="7030A0"/>
                </a:solidFill>
              </a:rPr>
              <a:t>12 (</a:t>
            </a:r>
            <a:r>
              <a:rPr lang="uk-UA" sz="3600" dirty="0" err="1" smtClean="0">
                <a:solidFill>
                  <a:srgbClr val="7030A0"/>
                </a:solidFill>
              </a:rPr>
              <a:t>ігр</a:t>
            </a:r>
            <a:r>
              <a:rPr lang="uk-UA" sz="3600" dirty="0" smtClean="0">
                <a:solidFill>
                  <a:srgbClr val="7030A0"/>
                </a:solidFill>
              </a:rPr>
              <a:t>.) – собак і ведмедиків.</a:t>
            </a:r>
            <a:endParaRPr lang="ru-RU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302100" y="4557677"/>
            <a:ext cx="1727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3 (</a:t>
            </a:r>
            <a:r>
              <a:rPr lang="uk-UA" sz="3600" dirty="0" err="1" smtClean="0">
                <a:solidFill>
                  <a:srgbClr val="7030A0"/>
                </a:solidFill>
              </a:rPr>
              <a:t>сл</a:t>
            </a:r>
            <a:r>
              <a:rPr lang="uk-UA" sz="3600" dirty="0" smtClean="0">
                <a:solidFill>
                  <a:srgbClr val="7030A0"/>
                </a:solidFill>
              </a:rPr>
              <a:t>.)</a:t>
            </a:r>
            <a:endParaRPr lang="ru-RU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53F7B10-4445-4198-A028-E2AE9377C20E}"/>
              </a:ext>
            </a:extLst>
          </p:cNvPr>
          <p:cNvSpPr txBox="1"/>
          <p:nvPr/>
        </p:nvSpPr>
        <p:spPr>
          <a:xfrm>
            <a:off x="784301" y="2108462"/>
            <a:ext cx="22528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С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7030A0"/>
                </a:solidFill>
              </a:rPr>
              <a:t>7 </a:t>
            </a:r>
            <a:r>
              <a:rPr lang="uk-UA" sz="3600" dirty="0" err="1" smtClean="0">
                <a:solidFill>
                  <a:srgbClr val="7030A0"/>
                </a:solidFill>
              </a:rPr>
              <a:t>ігр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  <a:endParaRPr lang="uk-UA" sz="3600" dirty="0" smtClean="0">
              <a:solidFill>
                <a:srgbClr val="7030A0"/>
              </a:solidFill>
            </a:endParaRPr>
          </a:p>
          <a:p>
            <a:endParaRPr lang="uk-UA" sz="600" dirty="0">
              <a:solidFill>
                <a:srgbClr val="7030A0"/>
              </a:solidFill>
            </a:endParaRPr>
          </a:p>
          <a:p>
            <a:r>
              <a:rPr lang="uk-UA" sz="3600" dirty="0" smtClean="0">
                <a:solidFill>
                  <a:srgbClr val="7030A0"/>
                </a:solidFill>
              </a:rPr>
              <a:t>В – 5 </a:t>
            </a:r>
            <a:r>
              <a:rPr lang="uk-UA" sz="3600" dirty="0" err="1" smtClean="0">
                <a:solidFill>
                  <a:srgbClr val="7030A0"/>
                </a:solidFill>
              </a:rPr>
              <a:t>ігр</a:t>
            </a:r>
            <a:r>
              <a:rPr lang="uk-UA" sz="3600" dirty="0" smtClean="0">
                <a:solidFill>
                  <a:srgbClr val="7030A0"/>
                </a:solidFill>
              </a:rPr>
              <a:t>.</a:t>
            </a:r>
            <a:endParaRPr lang="uk-UA" sz="400" dirty="0">
              <a:solidFill>
                <a:srgbClr val="7030A0"/>
              </a:solidFill>
            </a:endParaRPr>
          </a:p>
          <a:p>
            <a:r>
              <a:rPr lang="uk-UA" sz="3600" dirty="0" err="1" smtClean="0">
                <a:solidFill>
                  <a:srgbClr val="7030A0"/>
                </a:solidFill>
              </a:rPr>
              <a:t>Сл</a:t>
            </a:r>
            <a:r>
              <a:rPr lang="uk-UA" sz="3600" dirty="0" smtClean="0">
                <a:solidFill>
                  <a:srgbClr val="7030A0"/>
                </a:solidFill>
              </a:rPr>
              <a:t> </a:t>
            </a:r>
            <a:r>
              <a:rPr lang="uk-UA" sz="3600" dirty="0">
                <a:solidFill>
                  <a:srgbClr val="7030A0"/>
                </a:solidFill>
              </a:rPr>
              <a:t>– </a:t>
            </a:r>
            <a:r>
              <a:rPr lang="uk-UA" sz="3600" dirty="0" smtClean="0">
                <a:solidFill>
                  <a:srgbClr val="FF0000"/>
                </a:solidFill>
              </a:rPr>
              <a:t>? </a:t>
            </a:r>
            <a:r>
              <a:rPr lang="uk-UA" sz="3600" dirty="0" err="1" smtClean="0">
                <a:solidFill>
                  <a:srgbClr val="FF0000"/>
                </a:solidFill>
              </a:rPr>
              <a:t>ігр</a:t>
            </a:r>
            <a:r>
              <a:rPr lang="uk-UA" sz="3600" dirty="0" smtClean="0">
                <a:solidFill>
                  <a:srgbClr val="FF0000"/>
                </a:solidFill>
              </a:rPr>
              <a:t>.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82272" y="494529"/>
            <a:ext cx="10471528" cy="7557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Розв’яжи задачу </a:t>
            </a:r>
            <a:r>
              <a:rPr lang="uk-UA" sz="4000" b="1" dirty="0" smtClean="0">
                <a:solidFill>
                  <a:schemeClr val="bg1"/>
                </a:solidFill>
              </a:rPr>
              <a:t>330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4AD8CAB-2996-4487-B290-6A1588C02D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8429" y="3685314"/>
            <a:ext cx="2276284" cy="2391055"/>
          </a:xfrm>
          <a:prstGeom prst="rect">
            <a:avLst/>
          </a:prstGeom>
        </p:spPr>
      </p:pic>
      <p:sp>
        <p:nvSpPr>
          <p:cNvPr id="2" name="Правая фигурная скобка 1"/>
          <p:cNvSpPr/>
          <p:nvPr/>
        </p:nvSpPr>
        <p:spPr>
          <a:xfrm>
            <a:off x="3111770" y="2242456"/>
            <a:ext cx="382541" cy="1620211"/>
          </a:xfrm>
          <a:prstGeom prst="rightBrac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13288" y="2739403"/>
            <a:ext cx="1382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</a:rPr>
              <a:t>15 </a:t>
            </a:r>
            <a:r>
              <a:rPr lang="uk-UA" sz="3600" dirty="0" err="1">
                <a:solidFill>
                  <a:srgbClr val="FF0000"/>
                </a:solidFill>
              </a:rPr>
              <a:t>ігр</a:t>
            </a:r>
            <a:r>
              <a:rPr lang="uk-UA" sz="3600" dirty="0">
                <a:solidFill>
                  <a:srgbClr val="FF0000"/>
                </a:solidFill>
              </a:rPr>
              <a:t>.</a:t>
            </a:r>
            <a:endParaRPr lang="uk-U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4" grpId="0"/>
      <p:bldP spid="45" grpId="0"/>
      <p:bldP spid="46" grpId="0"/>
      <p:bldP spid="24" grpId="0"/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3382</TotalTime>
  <Words>488</Words>
  <Application>Microsoft Office PowerPoint</Application>
  <PresentationFormat>Произвольный</PresentationFormat>
  <Paragraphs>122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588</cp:revision>
  <dcterms:created xsi:type="dcterms:W3CDTF">2018-01-05T16:38:53Z</dcterms:created>
  <dcterms:modified xsi:type="dcterms:W3CDTF">2024-11-19T20:40:13Z</dcterms:modified>
</cp:coreProperties>
</file>