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591" r:id="rId3"/>
    <p:sldId id="590" r:id="rId4"/>
    <p:sldId id="587" r:id="rId5"/>
    <p:sldId id="564" r:id="rId6"/>
    <p:sldId id="560" r:id="rId7"/>
    <p:sldId id="573" r:id="rId8"/>
    <p:sldId id="575" r:id="rId9"/>
    <p:sldId id="577" r:id="rId10"/>
    <p:sldId id="578" r:id="rId11"/>
    <p:sldId id="584" r:id="rId12"/>
    <p:sldId id="58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00B050"/>
    <a:srgbClr val="C55A11"/>
    <a:srgbClr val="1694E9"/>
    <a:srgbClr val="FFFF00"/>
    <a:srgbClr val="FF66FF"/>
    <a:srgbClr val="295FFF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6913" y="4613336"/>
            <a:ext cx="9252857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Добираю </a:t>
            </a:r>
            <a:r>
              <a:rPr lang="uk-UA" sz="4800" b="1" dirty="0" smtClean="0">
                <a:solidFill>
                  <a:srgbClr val="0070C0"/>
                </a:solidFill>
              </a:rPr>
              <a:t>іменники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2383" y="1301735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іменники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4</a:t>
            </a:r>
            <a:r>
              <a:rPr lang="uk-UA" sz="2400" b="1" dirty="0" smtClean="0">
                <a:solidFill>
                  <a:srgbClr val="0070C0"/>
                </a:solidFill>
              </a:rPr>
              <a:t>4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8684" y="872423"/>
            <a:ext cx="2710543" cy="300389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286" y="487867"/>
            <a:ext cx="9838469" cy="578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ÐÐ°ÑÑÐ¸Ð½ÐºÐ¸ Ð¿Ð¾ Ð·Ð°Ð¿ÑÐ¾ÑÑ ÑÐ°Ð´Ð¾Ð²Ð½Ð¸Ðº Ð² ÑÐ°Ð´Ñ ÑÐ±Ð»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78" y="2003406"/>
            <a:ext cx="2844140" cy="18988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04405" y="1997653"/>
            <a:ext cx="16956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ХТО?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4405" y="2643984"/>
            <a:ext cx="16956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ЩО?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5285" y="1116781"/>
            <a:ext cx="9838469" cy="74467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Добери </a:t>
            </a:r>
            <a:r>
              <a:rPr lang="uk-UA" sz="2000" b="1" dirty="0">
                <a:solidFill>
                  <a:srgbClr val="0070C0"/>
                </a:solidFill>
              </a:rPr>
              <a:t>за кожним малюнком по два іменники і запиши. </a:t>
            </a:r>
            <a:r>
              <a:rPr lang="uk-UA" sz="2000" b="1" dirty="0" smtClean="0">
                <a:solidFill>
                  <a:srgbClr val="0070C0"/>
                </a:solidFill>
              </a:rPr>
              <a:t>Усно </a:t>
            </a:r>
            <a:r>
              <a:rPr lang="uk-UA" sz="2000" b="1" dirty="0">
                <a:solidFill>
                  <a:srgbClr val="0070C0"/>
                </a:solidFill>
              </a:rPr>
              <a:t>постав до них питання</a:t>
            </a:r>
            <a:r>
              <a:rPr lang="uk-UA" sz="2000" b="1" dirty="0">
                <a:solidFill>
                  <a:srgbClr val="0070C0"/>
                </a:solidFill>
              </a:rPr>
              <a:t>. Пофантазуй і розкажи, чим пахнуть такі професії.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17" name="Picture 2" descr="ÐÐ°ÑÑÐ¸Ð½ÐºÐ¸ Ð¿Ð¾ Ð·Ð°Ð¿ÑÐ¾ÑÑ ÐºÐ¾Ð½Ð´Ð¸ÑÐµÑ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/>
          <a:stretch/>
        </p:blipFill>
        <p:spPr bwMode="auto">
          <a:xfrm>
            <a:off x="7315201" y="1999793"/>
            <a:ext cx="2763344" cy="190248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193" r="59454" b="79903"/>
          <a:stretch/>
        </p:blipFill>
        <p:spPr>
          <a:xfrm>
            <a:off x="2244520" y="4080197"/>
            <a:ext cx="6250159" cy="22124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63740" r="39002" b="19769"/>
          <a:stretch/>
        </p:blipFill>
        <p:spPr>
          <a:xfrm>
            <a:off x="2911002" y="4079228"/>
            <a:ext cx="2562727" cy="11309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80231" r="47808" b="3278"/>
          <a:stretch/>
        </p:blipFill>
        <p:spPr>
          <a:xfrm>
            <a:off x="5750308" y="4094444"/>
            <a:ext cx="2147662" cy="11309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15330" r="30279" b="67828"/>
          <a:stretch/>
        </p:blipFill>
        <p:spPr>
          <a:xfrm>
            <a:off x="2244520" y="5002640"/>
            <a:ext cx="3043990" cy="11550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36031" r="32760" b="52039"/>
          <a:stretch/>
        </p:blipFill>
        <p:spPr>
          <a:xfrm>
            <a:off x="5450689" y="5317752"/>
            <a:ext cx="3043990" cy="8181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718645" y="4292684"/>
            <a:ext cx="2450097" cy="1358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Напиши </a:t>
            </a:r>
            <a:r>
              <a:rPr lang="uk-UA" sz="2000" b="1" dirty="0" smtClean="0">
                <a:solidFill>
                  <a:schemeClr val="bg1"/>
                </a:solidFill>
              </a:rPr>
              <a:t>речення </a:t>
            </a:r>
            <a:r>
              <a:rPr lang="uk-UA" sz="2000" b="1" dirty="0">
                <a:solidFill>
                  <a:schemeClr val="bg1"/>
                </a:solidFill>
              </a:rPr>
              <a:t>про те, ким працюють твої батьки.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682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1193" r="57066" b="71896"/>
          <a:stretch/>
        </p:blipFill>
        <p:spPr>
          <a:xfrm>
            <a:off x="3667168" y="2983618"/>
            <a:ext cx="7668000" cy="314963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314" name="Picture 2" descr="ÐÐ°ÑÑÐ¸Ð½ÐºÐ¸ Ð¿Ð¾ Ð·Ð°Ð¿ÑÐ¾ÑÑ Ð²ÑÐ°Ñ Ð²ÑÐ¿Ð¸ÑÑÐ²Ð°ÐµÑ ÑÐµÑÐµÐ¿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0" y="1413052"/>
            <a:ext cx="2641889" cy="18990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7408" y="500104"/>
            <a:ext cx="10282496" cy="762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відповіді на запитання </a:t>
            </a:r>
            <a:r>
              <a:rPr lang="uk-UA" sz="4000" b="1" dirty="0" err="1" smtClean="0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9" y="3440915"/>
            <a:ext cx="2641889" cy="17568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13684" r="39728" b="67894"/>
          <a:stretch/>
        </p:blipFill>
        <p:spPr>
          <a:xfrm>
            <a:off x="3667841" y="2888919"/>
            <a:ext cx="2646948" cy="12633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34786" r="59601" b="51227"/>
          <a:stretch/>
        </p:blipFill>
        <p:spPr>
          <a:xfrm>
            <a:off x="6313177" y="3244073"/>
            <a:ext cx="1562889" cy="9592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t="50576" r="54825" b="35880"/>
          <a:stretch/>
        </p:blipFill>
        <p:spPr>
          <a:xfrm>
            <a:off x="8001193" y="3203123"/>
            <a:ext cx="1794529" cy="9288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80752" r="51164" b="5261"/>
          <a:stretch/>
        </p:blipFill>
        <p:spPr>
          <a:xfrm>
            <a:off x="7307462" y="3964300"/>
            <a:ext cx="2044290" cy="9592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7" t="61980" r="16161" b="19662"/>
          <a:stretch/>
        </p:blipFill>
        <p:spPr>
          <a:xfrm>
            <a:off x="5084742" y="3792625"/>
            <a:ext cx="1937083" cy="12590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66015" r="63462" b="19998"/>
          <a:stretch/>
        </p:blipFill>
        <p:spPr>
          <a:xfrm>
            <a:off x="3708726" y="4078011"/>
            <a:ext cx="1363578" cy="959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19473" r="43227" b="70351"/>
          <a:stretch/>
        </p:blipFill>
        <p:spPr>
          <a:xfrm>
            <a:off x="3782141" y="5111901"/>
            <a:ext cx="2418347" cy="6978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31756" r="56161" b="56842"/>
          <a:stretch/>
        </p:blipFill>
        <p:spPr>
          <a:xfrm>
            <a:off x="6361607" y="4828655"/>
            <a:ext cx="1755003" cy="781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6" t="50576" r="35665" b="35880"/>
          <a:stretch/>
        </p:blipFill>
        <p:spPr>
          <a:xfrm>
            <a:off x="9795722" y="3203123"/>
            <a:ext cx="909757" cy="928826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6314789" y="3792625"/>
            <a:ext cx="14291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804779" y="4710650"/>
            <a:ext cx="1015874" cy="53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300517" y="4716002"/>
            <a:ext cx="1505531" cy="20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446411" y="5606648"/>
            <a:ext cx="1055668" cy="785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65162" y="1885532"/>
            <a:ext cx="566224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/>
              <a:t> Що призначає хворим лікар?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 Що випікає пекар?</a:t>
            </a:r>
            <a:endParaRPr lang="ru-RU" sz="2800" dirty="0"/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35006" y="1323873"/>
            <a:ext cx="7674962" cy="48985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000" b="1" dirty="0">
                <a:solidFill>
                  <a:srgbClr val="0070C0"/>
                </a:solidFill>
              </a:rPr>
              <a:t>в записаних реченнях іменники. </a:t>
            </a:r>
            <a:r>
              <a:rPr lang="uk-UA" sz="2000" b="1" dirty="0" smtClean="0">
                <a:solidFill>
                  <a:srgbClr val="0070C0"/>
                </a:solidFill>
              </a:rPr>
              <a:t>Постав </a:t>
            </a:r>
            <a:r>
              <a:rPr lang="uk-UA" sz="2000" b="1" dirty="0">
                <a:solidFill>
                  <a:srgbClr val="0070C0"/>
                </a:solidFill>
              </a:rPr>
              <a:t>до них питання.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85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791" y="505414"/>
            <a:ext cx="10056866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791" y="1368240"/>
            <a:ext cx="7270124" cy="132343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Що називають іменники? На які питання вони відповідають?</a:t>
            </a:r>
            <a:endParaRPr lang="uk-UA" sz="20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 розпізнати слова, що відповідають на питання ХТО? і ЩО? </a:t>
            </a:r>
            <a:endParaRPr lang="uk-UA" sz="20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Яка 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</a:t>
            </a:r>
            <a:r>
              <a:rPr lang="uk-UA" sz="20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уроці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була для тебе найцікавішою? </a:t>
            </a: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000" b="1" dirty="0" smtClean="0">
              <a:solidFill>
                <a:srgbClr val="0070C0"/>
              </a:solidFill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Як </a:t>
            </a:r>
            <a:r>
              <a:rPr lang="ru-RU" sz="2000" b="1" dirty="0" err="1" smtClean="0">
                <a:solidFill>
                  <a:srgbClr val="0070C0"/>
                </a:solidFill>
              </a:rPr>
              <a:t>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оцінюєш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свою </a:t>
            </a:r>
            <a:r>
              <a:rPr lang="ru-RU" sz="2000" b="1" dirty="0" smtClean="0">
                <a:solidFill>
                  <a:srgbClr val="0070C0"/>
                </a:solidFill>
              </a:rPr>
              <a:t>роботу </a:t>
            </a:r>
            <a:r>
              <a:rPr lang="ru-RU" sz="2000" b="1" dirty="0">
                <a:solidFill>
                  <a:srgbClr val="0070C0"/>
                </a:solidFill>
              </a:rPr>
              <a:t>на </a:t>
            </a:r>
            <a:r>
              <a:rPr lang="ru-RU" sz="2000" b="1" dirty="0" err="1">
                <a:solidFill>
                  <a:srgbClr val="0070C0"/>
                </a:solidFill>
              </a:rPr>
              <a:t>уроці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793" y="2601949"/>
            <a:ext cx="1524614" cy="205822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9" y="2915862"/>
            <a:ext cx="1924957" cy="192495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726244" y="4963886"/>
            <a:ext cx="1924957" cy="7392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Корисна інформація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02793" y="4963886"/>
            <a:ext cx="1657194" cy="6928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Не все зрозуміло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1359" y="4963886"/>
            <a:ext cx="1907670" cy="6928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Час пролетів непомітно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9396" y="4963886"/>
            <a:ext cx="2204797" cy="7392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Працювалось легко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08029" y="4963886"/>
            <a:ext cx="2137800" cy="7392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Непотрібна інформація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24" y="2915862"/>
            <a:ext cx="2321869" cy="180716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3524" r="5956" b="17144"/>
          <a:stretch/>
        </p:blipFill>
        <p:spPr bwMode="auto">
          <a:xfrm>
            <a:off x="5188929" y="3068340"/>
            <a:ext cx="2376000" cy="1620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75" y="2915862"/>
            <a:ext cx="1823093" cy="174431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296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607" y="636044"/>
            <a:ext cx="10282693" cy="6811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3051423" y="2236625"/>
            <a:ext cx="5951063" cy="2553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i="1" dirty="0"/>
              <a:t>От і </a:t>
            </a:r>
            <a:r>
              <a:rPr lang="uk-UA" sz="3600" i="1" dirty="0" err="1"/>
              <a:t>все,дзвенить</a:t>
            </a:r>
            <a:r>
              <a:rPr lang="uk-UA" sz="3600" i="1" dirty="0"/>
              <a:t> дзвінок, </a:t>
            </a:r>
            <a:endParaRPr lang="uk-UA" sz="3600" i="1" dirty="0" smtClean="0"/>
          </a:p>
          <a:p>
            <a:pPr algn="ctr"/>
            <a:r>
              <a:rPr lang="uk-UA" sz="3600" i="1" dirty="0" smtClean="0"/>
              <a:t>В </a:t>
            </a:r>
            <a:r>
              <a:rPr lang="uk-UA" sz="3600" i="1" dirty="0"/>
              <a:t>гості йде до нас урок.</a:t>
            </a:r>
            <a:endParaRPr lang="ru-RU" sz="3600" dirty="0"/>
          </a:p>
          <a:p>
            <a:pPr algn="ctr"/>
            <a:r>
              <a:rPr lang="uk-UA" sz="3600" i="1" dirty="0"/>
              <a:t>Спішіть-поспішайте, </a:t>
            </a:r>
            <a:endParaRPr lang="uk-UA" sz="3600" i="1" dirty="0" smtClean="0"/>
          </a:p>
          <a:p>
            <a:pPr algn="ctr"/>
            <a:r>
              <a:rPr lang="uk-UA" sz="3600" i="1" dirty="0" smtClean="0"/>
              <a:t>На </a:t>
            </a:r>
            <a:r>
              <a:rPr lang="uk-UA" sz="3600" i="1" dirty="0"/>
              <a:t>місця сідайте.</a:t>
            </a:r>
            <a:endParaRPr lang="ru-RU" sz="3600" dirty="0"/>
          </a:p>
        </p:txBody>
      </p:sp>
      <p:pic>
        <p:nvPicPr>
          <p:cNvPr id="7" name="Picture 3" descr="D:\Картинки до тестів\Тварини\Рибки в акваріумі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6143" r="5054" b="5505"/>
          <a:stretch/>
        </p:blipFill>
        <p:spPr bwMode="auto">
          <a:xfrm>
            <a:off x="2878002" y="2032450"/>
            <a:ext cx="6297900" cy="44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575904" y="1379831"/>
            <a:ext cx="6902097" cy="715279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Вибери рибку</a:t>
            </a:r>
            <a:r>
              <a:rPr lang="uk-UA" sz="2400" b="1" dirty="0">
                <a:solidFill>
                  <a:srgbClr val="0070C0"/>
                </a:solidFill>
              </a:rPr>
              <a:t>, </a:t>
            </a:r>
            <a:r>
              <a:rPr lang="uk-UA" sz="2400" b="1" dirty="0" smtClean="0">
                <a:solidFill>
                  <a:srgbClr val="0070C0"/>
                </a:solidFill>
              </a:rPr>
              <a:t>з якою хочеш провести урок. </a:t>
            </a:r>
          </a:p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А я скажу, що тебе очікує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481943" y="2418124"/>
            <a:ext cx="2102801" cy="836705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bg1"/>
                </a:solidFill>
              </a:rPr>
              <a:t>Тебе очікує активна робота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273628" y="3730494"/>
            <a:ext cx="2087001" cy="901569"/>
          </a:xfrm>
          <a:prstGeom prst="round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Виявиш творче мислення</a:t>
            </a:r>
            <a:endParaRPr lang="ru-RU" sz="20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9002485" y="4936867"/>
            <a:ext cx="2165815" cy="1093803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Твоя працьовитість радує.</a:t>
            </a:r>
            <a:endParaRPr lang="ru-RU" sz="2000" b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002486" y="2972261"/>
            <a:ext cx="2165814" cy="10663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bg1"/>
                </a:solidFill>
              </a:rPr>
              <a:t>Зможеш розв’язати всі завдання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700364" y="5110103"/>
            <a:ext cx="2355280" cy="7473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Здивуєш своїми знаннями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792917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339" y="494529"/>
            <a:ext cx="9663718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«Додай слово»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xmlns="" id="{DB08F1B8-F33A-47B0-9B4C-597952525498}"/>
              </a:ext>
            </a:extLst>
          </p:cNvPr>
          <p:cNvSpPr/>
          <p:nvPr/>
        </p:nvSpPr>
        <p:spPr>
          <a:xfrm>
            <a:off x="1189342" y="1349849"/>
            <a:ext cx="184777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Пливе …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xmlns="" id="{0C752DEC-737C-4E3D-A229-7E586C01A9F9}"/>
              </a:ext>
            </a:extLst>
          </p:cNvPr>
          <p:cNvSpPr/>
          <p:nvPr/>
        </p:nvSpPr>
        <p:spPr>
          <a:xfrm>
            <a:off x="1189339" y="2033773"/>
            <a:ext cx="184777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Іде …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4">
            <a:extLst>
              <a:ext uri="{FF2B5EF4-FFF2-40B4-BE49-F238E27FC236}">
                <a16:creationId xmlns:a16="http://schemas.microsoft.com/office/drawing/2014/main" xmlns="" id="{DB08F1B8-F33A-47B0-9B4C-597952525498}"/>
              </a:ext>
            </a:extLst>
          </p:cNvPr>
          <p:cNvSpPr/>
          <p:nvPr/>
        </p:nvSpPr>
        <p:spPr>
          <a:xfrm>
            <a:off x="3086246" y="1349849"/>
            <a:ext cx="604156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риба, човен, хмара, людина, качка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5">
            <a:extLst>
              <a:ext uri="{FF2B5EF4-FFF2-40B4-BE49-F238E27FC236}">
                <a16:creationId xmlns:a16="http://schemas.microsoft.com/office/drawing/2014/main" xmlns="" id="{0C752DEC-737C-4E3D-A229-7E586C01A9F9}"/>
              </a:ext>
            </a:extLst>
          </p:cNvPr>
          <p:cNvSpPr/>
          <p:nvPr/>
        </p:nvSpPr>
        <p:spPr>
          <a:xfrm>
            <a:off x="3086245" y="2019260"/>
            <a:ext cx="604156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дощ, школяр, корабель, урок, кіт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D:\Картинки до тестів\Тварини\Рибка Нем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61" y="4985952"/>
            <a:ext cx="1826718" cy="102296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Картинки до тестів\Учні\Хлоп з ранце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6771" y="1374585"/>
            <a:ext cx="1722736" cy="272820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21" y="4675527"/>
            <a:ext cx="3282456" cy="1444281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Гумова качка жовта купити Харків Дніпр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924" y="4675527"/>
            <a:ext cx="1444281" cy="144428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Картинки до тестів\Учні\Учні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37" y="4319890"/>
            <a:ext cx="1730691" cy="179991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1189342" y="2738689"/>
            <a:ext cx="7587419" cy="537907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Що називають слова? На які питання відповідають?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189337" y="3385452"/>
            <a:ext cx="7587419" cy="75111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Які зі слів використані в прямому значення? Переносному значенні?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313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31229" y="1698865"/>
            <a:ext cx="5954485" cy="391596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Сьогодні</a:t>
            </a:r>
            <a:r>
              <a:rPr lang="ru-RU" sz="3200" b="1" dirty="0">
                <a:solidFill>
                  <a:srgbClr val="0070C0"/>
                </a:solidFill>
              </a:rPr>
              <a:t> на </a:t>
            </a:r>
            <a:r>
              <a:rPr lang="ru-RU" sz="3200" b="1" dirty="0" err="1">
                <a:solidFill>
                  <a:srgbClr val="0070C0"/>
                </a:solidFill>
              </a:rPr>
              <a:t>уроці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мови</a:t>
            </a:r>
            <a:r>
              <a:rPr lang="ru-RU" sz="3200" b="1" dirty="0" smtClean="0">
                <a:solidFill>
                  <a:srgbClr val="0070C0"/>
                </a:solidFill>
              </a:rPr>
              <a:t> ми </a:t>
            </a:r>
            <a:r>
              <a:rPr lang="uk-UA" sz="3200" b="1" dirty="0" smtClean="0">
                <a:solidFill>
                  <a:srgbClr val="0070C0"/>
                </a:solidFill>
              </a:rPr>
              <a:t>дізнаємось, які професії потрібні на кораблі, чи можуть пахнути професії. Будемо добирати </a:t>
            </a:r>
            <a:r>
              <a:rPr lang="uk-UA" sz="3200" b="1" dirty="0" smtClean="0">
                <a:solidFill>
                  <a:srgbClr val="0070C0"/>
                </a:solidFill>
              </a:rPr>
              <a:t>іменники, складати і записувати відповіді на запитання.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00892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896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 flipH="1">
            <a:off x="9794345" y="1251551"/>
            <a:ext cx="2094103" cy="30121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5401" y="473918"/>
            <a:ext cx="9764486" cy="682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розмову </a:t>
            </a:r>
            <a:r>
              <a:rPr lang="uk-UA" sz="4000" b="1" dirty="0">
                <a:solidFill>
                  <a:schemeClr val="bg1"/>
                </a:solidFill>
              </a:rPr>
              <a:t>двох </a:t>
            </a:r>
            <a:r>
              <a:rPr lang="uk-UA" sz="4000" b="1" dirty="0" smtClean="0">
                <a:solidFill>
                  <a:schemeClr val="bg1"/>
                </a:solidFill>
              </a:rPr>
              <a:t>друзів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3491" y="1203372"/>
            <a:ext cx="7723909" cy="31085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0070C0"/>
                </a:solidFill>
              </a:rPr>
              <a:t>— Родзинко, мені дуже подобається море. Як виросту, буду працювати на кораблі.</a:t>
            </a:r>
          </a:p>
          <a:p>
            <a:pPr algn="just"/>
            <a:r>
              <a:rPr lang="uk-UA" sz="2800" b="1" dirty="0">
                <a:solidFill>
                  <a:srgbClr val="0070C0"/>
                </a:solidFill>
              </a:rPr>
              <a:t>— Щебетунчику, а ким ти хочеш працювати?</a:t>
            </a:r>
          </a:p>
          <a:p>
            <a:pPr algn="just"/>
            <a:r>
              <a:rPr lang="uk-UA" sz="2800" b="1" dirty="0">
                <a:solidFill>
                  <a:srgbClr val="0070C0"/>
                </a:solidFill>
              </a:rPr>
              <a:t>— Ще не знаю.</a:t>
            </a:r>
          </a:p>
          <a:p>
            <a:pPr algn="just"/>
            <a:r>
              <a:rPr lang="uk-UA" sz="2800" b="1" dirty="0">
                <a:solidFill>
                  <a:srgbClr val="0070C0"/>
                </a:solidFill>
              </a:rPr>
              <a:t>— Цікаво, які професії потрібні на кораблях?</a:t>
            </a:r>
          </a:p>
          <a:p>
            <a:pPr algn="just"/>
            <a:r>
              <a:rPr lang="uk-UA" sz="2800" b="1" dirty="0">
                <a:solidFill>
                  <a:srgbClr val="0070C0"/>
                </a:solidFill>
              </a:rPr>
              <a:t>— Може, запитаємо в капітана? Він точно знає.</a:t>
            </a:r>
          </a:p>
          <a:p>
            <a:pPr algn="just"/>
            <a:r>
              <a:rPr lang="uk-UA" sz="2800" b="1" dirty="0">
                <a:solidFill>
                  <a:srgbClr val="0070C0"/>
                </a:solidFill>
              </a:rPr>
              <a:t>— Так. Адже саме він набирає команду.</a:t>
            </a:r>
            <a:endParaRPr lang="uk-UA" sz="2800" i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8014" y="1176817"/>
            <a:ext cx="1959973" cy="2900760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4100" y="4337916"/>
            <a:ext cx="638908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1. Між ким відбулася розмова?</a:t>
            </a:r>
          </a:p>
          <a:p>
            <a:r>
              <a:rPr lang="uk-UA" sz="2400" b="1" dirty="0"/>
              <a:t>2. Хто з друзів хоче працювати на кораблі?</a:t>
            </a:r>
          </a:p>
          <a:p>
            <a:r>
              <a:rPr lang="uk-UA" sz="2400" b="1" dirty="0"/>
              <a:t>3. Про що друзі вирішили запитати в капітана?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40977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505414"/>
            <a:ext cx="10417627" cy="77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інформацію капітана про професії на </a:t>
            </a:r>
            <a:r>
              <a:rPr lang="uk-UA" sz="3200" b="1" dirty="0" smtClean="0">
                <a:solidFill>
                  <a:schemeClr val="bg1"/>
                </a:solidFill>
              </a:rPr>
              <a:t>кораблі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857" y="1937734"/>
            <a:ext cx="718925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     Корабель по курсу </a:t>
            </a:r>
            <a:r>
              <a:rPr lang="uk-UA" sz="2800" b="1" dirty="0" smtClean="0"/>
              <a:t>веде                     . </a:t>
            </a:r>
          </a:p>
          <a:p>
            <a:r>
              <a:rPr lang="uk-UA" sz="2800" b="1" dirty="0" smtClean="0"/>
              <a:t>За </a:t>
            </a:r>
            <a:r>
              <a:rPr lang="uk-UA" sz="2800" b="1" dirty="0"/>
              <a:t>порядком на судні стежить                 </a:t>
            </a:r>
            <a:r>
              <a:rPr lang="uk-UA" sz="2800" b="1" dirty="0" smtClean="0"/>
              <a:t>  . </a:t>
            </a:r>
          </a:p>
          <a:p>
            <a:r>
              <a:rPr lang="uk-UA" sz="2800" b="1" dirty="0" smtClean="0"/>
              <a:t>Усю </a:t>
            </a:r>
            <a:r>
              <a:rPr lang="uk-UA" sz="2800" b="1" dirty="0"/>
              <a:t>роботу на кораблі </a:t>
            </a:r>
            <a:r>
              <a:rPr lang="uk-UA" sz="2800" b="1" dirty="0" smtClean="0"/>
              <a:t>виконують                   </a:t>
            </a:r>
            <a:r>
              <a:rPr lang="uk-UA" sz="2800" b="1" dirty="0" smtClean="0"/>
              <a:t>. </a:t>
            </a:r>
            <a:r>
              <a:rPr lang="uk-UA" sz="2800" b="1" dirty="0"/>
              <a:t>Їжу для команди готує          </a:t>
            </a:r>
            <a:r>
              <a:rPr lang="uk-UA" sz="2800" b="1" dirty="0" smtClean="0"/>
              <a:t> .</a:t>
            </a:r>
            <a:endParaRPr lang="uk-UA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84237" y="1934641"/>
            <a:ext cx="197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(</a:t>
            </a:r>
            <a:r>
              <a:rPr lang="uk-UA" sz="2800" b="1" dirty="0" err="1">
                <a:solidFill>
                  <a:schemeClr val="bg1"/>
                </a:solidFill>
              </a:rPr>
              <a:t>манштур</a:t>
            </a:r>
            <a:r>
              <a:rPr lang="uk-UA" sz="2800" b="1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6504" y="1937734"/>
            <a:ext cx="179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штурман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0368" y="2326959"/>
            <a:ext cx="17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(</a:t>
            </a:r>
            <a:r>
              <a:rPr lang="uk-UA" sz="2800" b="1" dirty="0" err="1">
                <a:solidFill>
                  <a:schemeClr val="bg1"/>
                </a:solidFill>
              </a:rPr>
              <a:t>цманбо</a:t>
            </a:r>
            <a:r>
              <a:rPr lang="uk-UA" sz="2800" b="1" dirty="0" smtClean="0">
                <a:solidFill>
                  <a:schemeClr val="bg1"/>
                </a:solidFill>
              </a:rPr>
              <a:t>)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5216" y="2322455"/>
            <a:ext cx="159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боцман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4155" y="2788270"/>
            <a:ext cx="183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(</a:t>
            </a:r>
            <a:r>
              <a:rPr lang="uk-UA" sz="2800" b="1" dirty="0" err="1">
                <a:solidFill>
                  <a:schemeClr val="bg1"/>
                </a:solidFill>
              </a:rPr>
              <a:t>тромаси</a:t>
            </a:r>
            <a:r>
              <a:rPr lang="uk-UA" sz="2800" b="1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2167" y="2788270"/>
            <a:ext cx="169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матроси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8125" y="3208624"/>
            <a:ext cx="104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(</a:t>
            </a:r>
            <a:r>
              <a:rPr lang="uk-UA" sz="2800" b="1" dirty="0" err="1">
                <a:solidFill>
                  <a:schemeClr val="bg1"/>
                </a:solidFill>
              </a:rPr>
              <a:t>окк</a:t>
            </a:r>
            <a:r>
              <a:rPr lang="uk-UA" sz="2800" b="1" dirty="0">
                <a:solidFill>
                  <a:schemeClr val="bg1"/>
                </a:solidFill>
              </a:rPr>
              <a:t>)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1528" y="3230396"/>
            <a:ext cx="92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кок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83497" y="1351367"/>
            <a:ext cx="6843008" cy="47359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Розшифруй слова в дужках. Поясни, що вони називають.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58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2 клас\1 Українська мова\1 Пономарьова\3 Іменник\№044 - Добираю іменники. Складання речень\2024-11-28_162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2" y="1985313"/>
            <a:ext cx="2618634" cy="179051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195" r="50854" b="80965"/>
          <a:stretch/>
        </p:blipFill>
        <p:spPr>
          <a:xfrm>
            <a:off x="3518085" y="3846176"/>
            <a:ext cx="7573739" cy="1656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15000" r="37823" b="68472"/>
          <a:stretch/>
        </p:blipFill>
        <p:spPr>
          <a:xfrm>
            <a:off x="3524187" y="3828023"/>
            <a:ext cx="2085053" cy="8989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8" t="19640" r="20589" b="71749"/>
          <a:stretch/>
        </p:blipFill>
        <p:spPr>
          <a:xfrm>
            <a:off x="5643157" y="4093195"/>
            <a:ext cx="687463" cy="4683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52973" r="34538" b="36294"/>
          <a:stretch/>
        </p:blipFill>
        <p:spPr>
          <a:xfrm>
            <a:off x="8730552" y="4143197"/>
            <a:ext cx="2200151" cy="5838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1" t="32509" r="27888" b="52178"/>
          <a:stretch/>
        </p:blipFill>
        <p:spPr>
          <a:xfrm>
            <a:off x="7726504" y="3894094"/>
            <a:ext cx="887394" cy="8329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37001" r="61083" b="52036"/>
          <a:stretch/>
        </p:blipFill>
        <p:spPr>
          <a:xfrm>
            <a:off x="6379029" y="4154229"/>
            <a:ext cx="1184781" cy="596347"/>
          </a:xfrm>
          <a:prstGeom prst="rect">
            <a:avLst/>
          </a:prstGeom>
        </p:spPr>
      </p:pic>
      <p:pic>
        <p:nvPicPr>
          <p:cNvPr id="2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/>
          <a:stretch/>
        </p:blipFill>
        <p:spPr bwMode="auto">
          <a:xfrm>
            <a:off x="10447555" y="1351344"/>
            <a:ext cx="1520375" cy="221303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  <p:sp>
        <p:nvSpPr>
          <p:cNvPr id="29" name="Прямоугольник 28"/>
          <p:cNvSpPr/>
          <p:nvPr/>
        </p:nvSpPr>
        <p:spPr>
          <a:xfrm>
            <a:off x="669472" y="3866758"/>
            <a:ext cx="2694834" cy="186057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Скільки речень в тексті? </a:t>
            </a:r>
            <a:r>
              <a:rPr lang="uk-UA" sz="2000" b="1" dirty="0" err="1" smtClean="0">
                <a:solidFill>
                  <a:srgbClr val="0070C0"/>
                </a:solidFill>
              </a:rPr>
              <a:t>Спиши</a:t>
            </a:r>
            <a:r>
              <a:rPr lang="uk-UA" sz="2000" b="1" dirty="0" smtClean="0">
                <a:solidFill>
                  <a:srgbClr val="0070C0"/>
                </a:solidFill>
              </a:rPr>
              <a:t> перше й останнє речення. Підкресли іменники, які відповідають на питання хто?</a:t>
            </a:r>
            <a:endParaRPr lang="uk-UA" sz="2000" b="1" dirty="0">
              <a:solidFill>
                <a:srgbClr val="0070C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8699455" y="4490822"/>
            <a:ext cx="2089459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30729" r="63715" b="52251"/>
          <a:stretch/>
        </p:blipFill>
        <p:spPr>
          <a:xfrm>
            <a:off x="3518085" y="4518215"/>
            <a:ext cx="1188129" cy="98269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9" t="33068" r="28982" b="49912"/>
          <a:stretch/>
        </p:blipFill>
        <p:spPr>
          <a:xfrm>
            <a:off x="4695508" y="4641444"/>
            <a:ext cx="1188129" cy="9826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52016" r="41475" b="34997"/>
          <a:stretch/>
        </p:blipFill>
        <p:spPr>
          <a:xfrm>
            <a:off x="5915534" y="4797508"/>
            <a:ext cx="2069135" cy="7498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5" t="66285" r="26655" b="20728"/>
          <a:stretch/>
        </p:blipFill>
        <p:spPr>
          <a:xfrm>
            <a:off x="9505263" y="4695648"/>
            <a:ext cx="1012962" cy="7498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391" r="58137" b="19832"/>
          <a:stretch/>
        </p:blipFill>
        <p:spPr>
          <a:xfrm>
            <a:off x="8036141" y="4815827"/>
            <a:ext cx="1388822" cy="679959"/>
          </a:xfrm>
          <a:prstGeom prst="rect">
            <a:avLst/>
          </a:prstGeom>
        </p:spPr>
      </p:pic>
      <p:pic>
        <p:nvPicPr>
          <p:cNvPr id="3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7301" y="4564253"/>
            <a:ext cx="1275563" cy="196618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9524240" y="5205484"/>
            <a:ext cx="766846" cy="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5453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ºÐ»Ð¸Ð¿Ð°ÑÑ Ð¿Ð°ÑÐ¸ÐºÐ¼Ð°ÑÐµÑÑÐºÐ¸Ðµ Ð½Ð¾Ð¶Ð½Ð¸Ñ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5" y="2167132"/>
            <a:ext cx="1864785" cy="186478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4914" y="527185"/>
            <a:ext cx="10744199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Назви </a:t>
            </a:r>
            <a:r>
              <a:rPr lang="uk-UA" sz="3200" b="1" dirty="0">
                <a:solidFill>
                  <a:schemeClr val="bg1"/>
                </a:solidFill>
              </a:rPr>
              <a:t>предмети на малюнках. Постав питання до цих слів.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0857" y="2360860"/>
            <a:ext cx="111497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ЩО?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6522" y="2145417"/>
            <a:ext cx="195433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ножиці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гребінець</a:t>
            </a:r>
          </a:p>
        </p:txBody>
      </p:sp>
      <p:pic>
        <p:nvPicPr>
          <p:cNvPr id="12" name="Picture 2" descr="ÐÐ°ÑÑÐ¸Ð½ÐºÐ¸ Ð¿Ð¾ Ð·Ð°Ð¿ÑÐ¾ÑÑ Ð¿Ð°ÑÐ¸ÐºÐ¼Ð°ÑÐµÑ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26521" y="3223526"/>
            <a:ext cx="3004483" cy="20016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4915" y="1310414"/>
            <a:ext cx="5899688" cy="71432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Здогадайся</a:t>
            </a:r>
            <a:r>
              <a:rPr lang="uk-UA" sz="2000" b="1" dirty="0">
                <a:solidFill>
                  <a:srgbClr val="0070C0"/>
                </a:solidFill>
              </a:rPr>
              <a:t>, люди яких професій користуються цими предметами. </a:t>
            </a:r>
            <a:r>
              <a:rPr lang="uk-UA" sz="2000" b="1" dirty="0" smtClean="0">
                <a:solidFill>
                  <a:srgbClr val="0070C0"/>
                </a:solidFill>
              </a:rPr>
              <a:t>Склади </a:t>
            </a:r>
            <a:r>
              <a:rPr lang="uk-UA" sz="2000" b="1" dirty="0">
                <a:solidFill>
                  <a:srgbClr val="0070C0"/>
                </a:solidFill>
              </a:rPr>
              <a:t>про це два речення.</a:t>
            </a:r>
          </a:p>
        </p:txBody>
      </p:sp>
      <p:pic>
        <p:nvPicPr>
          <p:cNvPr id="19" name="Picture 8" descr="ÐÐ°ÑÑÐ¸Ð½ÐºÐ¸ Ð¿Ð¾ Ð·Ð°Ð¿ÑÐ¾ÑÑ ÐºÐ»Ð¸Ð¿Ð°ÑÑ ÑÐºÑÐ¸Ð¿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9" y="1418330"/>
            <a:ext cx="2275124" cy="15158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24295" y="1622196"/>
            <a:ext cx="9772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ЩО?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1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2"/>
          <a:stretch/>
        </p:blipFill>
        <p:spPr bwMode="auto">
          <a:xfrm flipH="1">
            <a:off x="8113388" y="1391915"/>
            <a:ext cx="889098" cy="150700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7013" y="2145416"/>
            <a:ext cx="195456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мікрофон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скрипка</a:t>
            </a:r>
          </a:p>
        </p:txBody>
      </p:sp>
      <p:pic>
        <p:nvPicPr>
          <p:cNvPr id="2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0428" y="3160979"/>
            <a:ext cx="3092793" cy="20641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70017" y="5200676"/>
            <a:ext cx="7130241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Ножиці </a:t>
            </a:r>
            <a:r>
              <a:rPr lang="uk-UA" sz="2800" b="1" dirty="0">
                <a:solidFill>
                  <a:schemeClr val="bg1"/>
                </a:solidFill>
              </a:rPr>
              <a:t>і гребінець – інструменти перукаря.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9335" y="5769444"/>
            <a:ext cx="7503886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Мікрофон </a:t>
            </a:r>
            <a:r>
              <a:rPr lang="uk-UA" sz="2800" b="1" dirty="0">
                <a:solidFill>
                  <a:schemeClr val="bg1"/>
                </a:solidFill>
              </a:rPr>
              <a:t>і скрипка – інструменти музиканта.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1216" y="4123656"/>
            <a:ext cx="191848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ХТО?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перукар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0004" y="3646602"/>
            <a:ext cx="191848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ХТО?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музикант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20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494529"/>
            <a:ext cx="10381395" cy="72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Читалочка стверджує, що професії «пахнуть».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26994" y="1903877"/>
            <a:ext cx="8245001" cy="3539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     Гриць запитує Миколку: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Де працює твоя мама?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А хіба ти не знаєш? — здивувався Миколка. — Вона ж пахне ліками! Моя мама — лікар. А твоя мама де працює?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А хіба ти не здогадався? — дивується Гриць. —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Вона ж пахне хлібом! Моя мама — пекар.</a:t>
            </a:r>
          </a:p>
          <a:p>
            <a:pPr algn="r"/>
            <a:r>
              <a:rPr lang="uk-UA" sz="2800" i="1" dirty="0">
                <a:solidFill>
                  <a:srgbClr val="0070C0"/>
                </a:solidFill>
              </a:rPr>
              <a:t>За Василем Сухомлинським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592538" y="1903877"/>
            <a:ext cx="2501756" cy="2497690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3373" y="1262744"/>
            <a:ext cx="7929997" cy="5458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текст і поясни, чи правильно вона думає.</a:t>
            </a:r>
          </a:p>
        </p:txBody>
      </p:sp>
      <p:pic>
        <p:nvPicPr>
          <p:cNvPr id="1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930352"/>
            <a:ext cx="2460174" cy="16575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206" y="1262744"/>
            <a:ext cx="2280789" cy="151900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23113" y="5443307"/>
            <a:ext cx="6048881" cy="84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Назви</a:t>
            </a:r>
            <a:r>
              <a:rPr lang="uk-UA" sz="2000" b="1" dirty="0" smtClean="0">
                <a:solidFill>
                  <a:schemeClr val="bg1"/>
                </a:solidFill>
                <a:latin typeface="Cambria"/>
                <a:ea typeface="Cambria"/>
              </a:rPr>
              <a:t>ˊ</a:t>
            </a:r>
            <a:r>
              <a:rPr lang="uk-UA" sz="2000" b="1" dirty="0" smtClean="0">
                <a:solidFill>
                  <a:schemeClr val="bg1"/>
                </a:solidFill>
              </a:rPr>
              <a:t> імена </a:t>
            </a:r>
            <a:r>
              <a:rPr lang="uk-UA" sz="2000" b="1" dirty="0">
                <a:solidFill>
                  <a:schemeClr val="bg1"/>
                </a:solidFill>
              </a:rPr>
              <a:t>хлопчиків і </a:t>
            </a:r>
            <a:r>
              <a:rPr lang="uk-UA" sz="2000" b="1" dirty="0" err="1" smtClean="0">
                <a:solidFill>
                  <a:schemeClr val="bg1"/>
                </a:solidFill>
              </a:rPr>
              <a:t>на</a:t>
            </a:r>
            <a:r>
              <a:rPr lang="uk-UA" sz="2000" b="1" dirty="0" err="1" smtClean="0">
                <a:solidFill>
                  <a:schemeClr val="bg1"/>
                </a:solidFill>
                <a:latin typeface="Cambria"/>
                <a:ea typeface="Cambria"/>
              </a:rPr>
              <a:t>ˊ</a:t>
            </a:r>
            <a:r>
              <a:rPr lang="uk-UA" sz="2000" b="1" dirty="0" err="1" smtClean="0">
                <a:solidFill>
                  <a:schemeClr val="bg1"/>
                </a:solidFill>
              </a:rPr>
              <a:t>зви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професій їхніх мам. На які питання відповідають ці слова?</a:t>
            </a:r>
          </a:p>
        </p:txBody>
      </p:sp>
    </p:spTree>
    <p:extLst>
      <p:ext uri="{BB962C8B-B14F-4D97-AF65-F5344CB8AC3E}">
        <p14:creationId xmlns:p14="http://schemas.microsoft.com/office/powerpoint/2010/main" val="119447871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603386"/>
            <a:ext cx="10526485" cy="735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імена хлопчиків і назви професій їхніх </a:t>
            </a:r>
            <a:r>
              <a:rPr lang="uk-UA" sz="3600" b="1" dirty="0" smtClean="0">
                <a:solidFill>
                  <a:schemeClr val="bg1"/>
                </a:solidFill>
              </a:rPr>
              <a:t>мам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3" y="3755126"/>
            <a:ext cx="3260658" cy="2196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1" y="1435121"/>
            <a:ext cx="3260658" cy="217159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193" r="59454" b="79903"/>
          <a:stretch/>
        </p:blipFill>
        <p:spPr>
          <a:xfrm>
            <a:off x="4140000" y="1532817"/>
            <a:ext cx="6833898" cy="22124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14497" r="35723" b="70766"/>
          <a:stretch/>
        </p:blipFill>
        <p:spPr>
          <a:xfrm>
            <a:off x="6101442" y="1527605"/>
            <a:ext cx="2664679" cy="9606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35024" r="56517" b="51790"/>
          <a:stretch/>
        </p:blipFill>
        <p:spPr>
          <a:xfrm>
            <a:off x="8955528" y="1819973"/>
            <a:ext cx="1625386" cy="8531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30462" r="10070" b="52333"/>
          <a:stretch/>
        </p:blipFill>
        <p:spPr>
          <a:xfrm>
            <a:off x="6476999" y="2431541"/>
            <a:ext cx="1823399" cy="10943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51909" r="55983" b="36555"/>
          <a:stretch/>
        </p:blipFill>
        <p:spPr>
          <a:xfrm>
            <a:off x="8588396" y="2769268"/>
            <a:ext cx="1664805" cy="7584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47638" r="53832" b="38866"/>
          <a:stretch/>
        </p:blipFill>
        <p:spPr>
          <a:xfrm>
            <a:off x="4331699" y="1559647"/>
            <a:ext cx="1895708" cy="92555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761338" y="4069788"/>
            <a:ext cx="5819576" cy="15145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Пригадай, що таке іменники?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слова відповідають на питання ХТО?, а які на питання ЩО?</a:t>
            </a:r>
          </a:p>
        </p:txBody>
      </p:sp>
    </p:spTree>
    <p:extLst>
      <p:ext uri="{BB962C8B-B14F-4D97-AF65-F5344CB8AC3E}">
        <p14:creationId xmlns:p14="http://schemas.microsoft.com/office/powerpoint/2010/main" val="37377160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18172</TotalTime>
  <Words>658</Words>
  <Application>Microsoft Office PowerPoint</Application>
  <PresentationFormat>Произвольный</PresentationFormat>
  <Paragraphs>113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1158</cp:revision>
  <dcterms:created xsi:type="dcterms:W3CDTF">2018-01-05T16:38:53Z</dcterms:created>
  <dcterms:modified xsi:type="dcterms:W3CDTF">2024-11-30T16:04:57Z</dcterms:modified>
</cp:coreProperties>
</file>