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667" r:id="rId3"/>
    <p:sldId id="668" r:id="rId4"/>
    <p:sldId id="631" r:id="rId5"/>
    <p:sldId id="671" r:id="rId6"/>
    <p:sldId id="528" r:id="rId7"/>
    <p:sldId id="670" r:id="rId8"/>
    <p:sldId id="672" r:id="rId9"/>
    <p:sldId id="652" r:id="rId10"/>
    <p:sldId id="673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DFA9418-B836-4164-A94E-7C9DD6F5B995}">
          <p14:sldIdLst>
            <p14:sldId id="258"/>
            <p14:sldId id="667"/>
            <p14:sldId id="668"/>
            <p14:sldId id="631"/>
            <p14:sldId id="671"/>
            <p14:sldId id="528"/>
            <p14:sldId id="670"/>
            <p14:sldId id="672"/>
            <p14:sldId id="652"/>
            <p14:sldId id="673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Юлия Цупа" initials="ЮЦ" lastIdx="0" clrIdx="0">
    <p:extLst/>
  </p:cmAuthor>
  <p:cmAuthor id="2" name="Василь Цупа" initials="ВЦ" lastIdx="1" clrIdx="1">
    <p:extLst/>
  </p:cmAuthor>
  <p:cmAuthor id="3" name="gulevataya.anna@gmail.com" initials="g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8F4"/>
    <a:srgbClr val="C6109F"/>
    <a:srgbClr val="2F3242"/>
    <a:srgbClr val="9E0000"/>
    <a:srgbClr val="FF3131"/>
    <a:srgbClr val="0D0D0D"/>
    <a:srgbClr val="FFFF00"/>
    <a:srgbClr val="00B050"/>
    <a:srgbClr val="295FFF"/>
    <a:srgbClr val="169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0" autoAdjust="0"/>
    <p:restoredTop sz="27568" autoAdjust="0"/>
  </p:normalViewPr>
  <p:slideViewPr>
    <p:cSldViewPr snapToGrid="0">
      <p:cViewPr>
        <p:scale>
          <a:sx n="90" d="100"/>
          <a:sy n="90" d="100"/>
        </p:scale>
        <p:origin x="-396" y="-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9AA968-9F58-4A6E-B11C-582CA574AD65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EE47331-2253-406E-9CB5-953C9128E5FC}">
      <dgm:prSet custT="1"/>
      <dgm:spPr/>
      <dgm:t>
        <a:bodyPr/>
        <a:lstStyle/>
        <a:p>
          <a:r>
            <a:rPr lang="uk-UA" sz="3200" b="1" dirty="0" smtClean="0"/>
            <a:t>Усний рахунок</a:t>
          </a:r>
          <a:endParaRPr lang="ru-RU" sz="3200" b="1" dirty="0"/>
        </a:p>
      </dgm:t>
    </dgm:pt>
    <dgm:pt modelId="{07B45246-BCBA-4C6A-9076-F862C32035CB}" type="parTrans" cxnId="{12A14C53-C33B-4200-8636-434B79EDDC5F}">
      <dgm:prSet/>
      <dgm:spPr/>
      <dgm:t>
        <a:bodyPr/>
        <a:lstStyle/>
        <a:p>
          <a:endParaRPr lang="ru-RU"/>
        </a:p>
      </dgm:t>
    </dgm:pt>
    <dgm:pt modelId="{B06B7428-C848-4EE0-8ECF-6C9F79544FEB}" type="sibTrans" cxnId="{12A14C53-C33B-4200-8636-434B79EDDC5F}">
      <dgm:prSet/>
      <dgm:spPr/>
      <dgm:t>
        <a:bodyPr/>
        <a:lstStyle/>
        <a:p>
          <a:endParaRPr lang="ru-RU"/>
        </a:p>
      </dgm:t>
    </dgm:pt>
    <dgm:pt modelId="{864805AA-88F6-4A3C-93F4-4B09AB422F89}">
      <dgm:prSet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sz="3200" b="1" dirty="0" smtClean="0">
              <a:solidFill>
                <a:schemeClr val="bg1"/>
              </a:solidFill>
            </a:rPr>
            <a:t>Поділ трикутників на фігури двома відрізками</a:t>
          </a:r>
        </a:p>
      </dgm:t>
    </dgm:pt>
    <dgm:pt modelId="{378242A1-173F-473A-BC39-914572792538}" type="parTrans" cxnId="{36EE06CB-6F9A-456D-8285-0C0B33F85E03}">
      <dgm:prSet/>
      <dgm:spPr/>
      <dgm:t>
        <a:bodyPr/>
        <a:lstStyle/>
        <a:p>
          <a:endParaRPr lang="ru-RU"/>
        </a:p>
      </dgm:t>
    </dgm:pt>
    <dgm:pt modelId="{A492715F-516D-4451-A8F1-CD5252CC1F5D}" type="sibTrans" cxnId="{36EE06CB-6F9A-456D-8285-0C0B33F85E03}">
      <dgm:prSet/>
      <dgm:spPr/>
      <dgm:t>
        <a:bodyPr/>
        <a:lstStyle/>
        <a:p>
          <a:endParaRPr lang="ru-RU"/>
        </a:p>
      </dgm:t>
    </dgm:pt>
    <dgm:pt modelId="{7BC2FB55-276F-4C1D-BFBB-3A50DD827BBF}">
      <dgm:prSet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dirty="0" err="1" smtClean="0"/>
            <a:t>Розв’язува-ння</a:t>
          </a:r>
          <a:r>
            <a:rPr lang="uk-UA" b="1" dirty="0" smtClean="0"/>
            <a:t> задач </a:t>
          </a:r>
          <a:endParaRPr lang="ru-RU" b="1" dirty="0"/>
        </a:p>
      </dgm:t>
    </dgm:pt>
    <dgm:pt modelId="{10F22396-31E4-46BD-A036-0AD493B4BD02}" type="parTrans" cxnId="{E7DEA6F4-7643-4912-99A1-6F7EC7453F44}">
      <dgm:prSet/>
      <dgm:spPr/>
      <dgm:t>
        <a:bodyPr/>
        <a:lstStyle/>
        <a:p>
          <a:endParaRPr lang="ru-RU"/>
        </a:p>
      </dgm:t>
    </dgm:pt>
    <dgm:pt modelId="{B95EECFE-FE31-45D1-A038-038628DDB99A}" type="sibTrans" cxnId="{E7DEA6F4-7643-4912-99A1-6F7EC7453F44}">
      <dgm:prSet/>
      <dgm:spPr/>
      <dgm:t>
        <a:bodyPr/>
        <a:lstStyle/>
        <a:p>
          <a:endParaRPr lang="ru-RU"/>
        </a:p>
      </dgm:t>
    </dgm:pt>
    <dgm:pt modelId="{17FCBCD0-5166-44EF-A995-697AB50FC98B}">
      <dgm:prSet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dirty="0" smtClean="0">
              <a:solidFill>
                <a:schemeClr val="bg1"/>
              </a:solidFill>
            </a:rPr>
            <a:t>Складання, обчислення виразів з дужками </a:t>
          </a:r>
          <a:endParaRPr lang="ru-RU" dirty="0"/>
        </a:p>
      </dgm:t>
    </dgm:pt>
    <dgm:pt modelId="{5DA8E561-7845-4F5E-8BAA-7476E17DE152}" type="parTrans" cxnId="{61173E0E-C7CE-4D50-8A41-FB11AB1EF1A9}">
      <dgm:prSet/>
      <dgm:spPr/>
      <dgm:t>
        <a:bodyPr/>
        <a:lstStyle/>
        <a:p>
          <a:endParaRPr lang="ru-RU"/>
        </a:p>
      </dgm:t>
    </dgm:pt>
    <dgm:pt modelId="{51DA5559-1D76-4E84-9E22-8C1484394DD0}" type="sibTrans" cxnId="{61173E0E-C7CE-4D50-8A41-FB11AB1EF1A9}">
      <dgm:prSet/>
      <dgm:spPr/>
      <dgm:t>
        <a:bodyPr/>
        <a:lstStyle/>
        <a:p>
          <a:endParaRPr lang="ru-RU"/>
        </a:p>
      </dgm:t>
    </dgm:pt>
    <dgm:pt modelId="{6408D3F1-0C0E-4F5D-B5D5-053E6D4B4C50}" type="pres">
      <dgm:prSet presAssocID="{289AA968-9F58-4A6E-B11C-582CA574AD6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3C5BBC-E083-4F12-B4A9-616A8F9530EC}" type="pres">
      <dgm:prSet presAssocID="{6EE47331-2253-406E-9CB5-953C9128E5FC}" presName="node" presStyleLbl="node1" presStyleIdx="0" presStyleCnt="4" custScaleX="654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3EF99B-E600-4B60-96C8-658D7EF2F880}" type="pres">
      <dgm:prSet presAssocID="{B06B7428-C848-4EE0-8ECF-6C9F79544FEB}" presName="sibTrans" presStyleCnt="0"/>
      <dgm:spPr/>
    </dgm:pt>
    <dgm:pt modelId="{8C93B566-6306-40C5-A3D5-B84E788E517B}" type="pres">
      <dgm:prSet presAssocID="{17FCBCD0-5166-44EF-A995-697AB50FC98B}" presName="node" presStyleLbl="node1" presStyleIdx="1" presStyleCnt="4" custScaleX="77516" custLinFactNeighborX="-21263" custLinFactNeighborY="-2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E8D5E2-E5AE-41CC-80D3-5A0016AFADCC}" type="pres">
      <dgm:prSet presAssocID="{51DA5559-1D76-4E84-9E22-8C1484394DD0}" presName="sibTrans" presStyleCnt="0"/>
      <dgm:spPr/>
    </dgm:pt>
    <dgm:pt modelId="{3DA009A1-1AA7-499A-8D2D-0D4140462CC8}" type="pres">
      <dgm:prSet presAssocID="{7BC2FB55-276F-4C1D-BFBB-3A50DD827BBF}" presName="node" presStyleLbl="node1" presStyleIdx="2" presStyleCnt="4" custScaleX="62783" custLinFactNeighborX="-55289" custLinFactNeighborY="4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C5E85A-39A8-420E-9465-894FAB3CD337}" type="pres">
      <dgm:prSet presAssocID="{B95EECFE-FE31-45D1-A038-038628DDB99A}" presName="sibTrans" presStyleCnt="0"/>
      <dgm:spPr/>
    </dgm:pt>
    <dgm:pt modelId="{74B25163-4895-40AC-9024-595BFDBFC9D3}" type="pres">
      <dgm:prSet presAssocID="{864805AA-88F6-4A3C-93F4-4B09AB422F89}" presName="node" presStyleLbl="node1" presStyleIdx="3" presStyleCnt="4" custScaleX="76223" custLinFactNeighborX="-778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B850BB-AE7E-4A1D-9253-CD08AE3624D2}" type="presOf" srcId="{864805AA-88F6-4A3C-93F4-4B09AB422F89}" destId="{74B25163-4895-40AC-9024-595BFDBFC9D3}" srcOrd="0" destOrd="0" presId="urn:microsoft.com/office/officeart/2005/8/layout/hList6"/>
    <dgm:cxn modelId="{238CE63E-D9AE-4EFF-9B38-FAB87A21F1E1}" type="presOf" srcId="{6EE47331-2253-406E-9CB5-953C9128E5FC}" destId="{783C5BBC-E083-4F12-B4A9-616A8F9530EC}" srcOrd="0" destOrd="0" presId="urn:microsoft.com/office/officeart/2005/8/layout/hList6"/>
    <dgm:cxn modelId="{AA442C3C-3411-40D0-A8AB-8E7363928866}" type="presOf" srcId="{17FCBCD0-5166-44EF-A995-697AB50FC98B}" destId="{8C93B566-6306-40C5-A3D5-B84E788E517B}" srcOrd="0" destOrd="0" presId="urn:microsoft.com/office/officeart/2005/8/layout/hList6"/>
    <dgm:cxn modelId="{36EE06CB-6F9A-456D-8285-0C0B33F85E03}" srcId="{289AA968-9F58-4A6E-B11C-582CA574AD65}" destId="{864805AA-88F6-4A3C-93F4-4B09AB422F89}" srcOrd="3" destOrd="0" parTransId="{378242A1-173F-473A-BC39-914572792538}" sibTransId="{A492715F-516D-4451-A8F1-CD5252CC1F5D}"/>
    <dgm:cxn modelId="{E7DEA6F4-7643-4912-99A1-6F7EC7453F44}" srcId="{289AA968-9F58-4A6E-B11C-582CA574AD65}" destId="{7BC2FB55-276F-4C1D-BFBB-3A50DD827BBF}" srcOrd="2" destOrd="0" parTransId="{10F22396-31E4-46BD-A036-0AD493B4BD02}" sibTransId="{B95EECFE-FE31-45D1-A038-038628DDB99A}"/>
    <dgm:cxn modelId="{61173E0E-C7CE-4D50-8A41-FB11AB1EF1A9}" srcId="{289AA968-9F58-4A6E-B11C-582CA574AD65}" destId="{17FCBCD0-5166-44EF-A995-697AB50FC98B}" srcOrd="1" destOrd="0" parTransId="{5DA8E561-7845-4F5E-8BAA-7476E17DE152}" sibTransId="{51DA5559-1D76-4E84-9E22-8C1484394DD0}"/>
    <dgm:cxn modelId="{F7B0B721-8A10-412C-8300-82D23BC6C244}" type="presOf" srcId="{7BC2FB55-276F-4C1D-BFBB-3A50DD827BBF}" destId="{3DA009A1-1AA7-499A-8D2D-0D4140462CC8}" srcOrd="0" destOrd="0" presId="urn:microsoft.com/office/officeart/2005/8/layout/hList6"/>
    <dgm:cxn modelId="{8BB8B6C6-4F37-4AE5-A3B3-5224B175C394}" type="presOf" srcId="{289AA968-9F58-4A6E-B11C-582CA574AD65}" destId="{6408D3F1-0C0E-4F5D-B5D5-053E6D4B4C50}" srcOrd="0" destOrd="0" presId="urn:microsoft.com/office/officeart/2005/8/layout/hList6"/>
    <dgm:cxn modelId="{12A14C53-C33B-4200-8636-434B79EDDC5F}" srcId="{289AA968-9F58-4A6E-B11C-582CA574AD65}" destId="{6EE47331-2253-406E-9CB5-953C9128E5FC}" srcOrd="0" destOrd="0" parTransId="{07B45246-BCBA-4C6A-9076-F862C32035CB}" sibTransId="{B06B7428-C848-4EE0-8ECF-6C9F79544FEB}"/>
    <dgm:cxn modelId="{2D92378D-F555-43A6-82F1-AD8AF79C621F}" type="presParOf" srcId="{6408D3F1-0C0E-4F5D-B5D5-053E6D4B4C50}" destId="{783C5BBC-E083-4F12-B4A9-616A8F9530EC}" srcOrd="0" destOrd="0" presId="urn:microsoft.com/office/officeart/2005/8/layout/hList6"/>
    <dgm:cxn modelId="{228D732C-9495-4DC3-9D2C-B7D961DB9141}" type="presParOf" srcId="{6408D3F1-0C0E-4F5D-B5D5-053E6D4B4C50}" destId="{903EF99B-E600-4B60-96C8-658D7EF2F880}" srcOrd="1" destOrd="0" presId="urn:microsoft.com/office/officeart/2005/8/layout/hList6"/>
    <dgm:cxn modelId="{A5027B8C-0EB2-4388-A52C-A741DF991431}" type="presParOf" srcId="{6408D3F1-0C0E-4F5D-B5D5-053E6D4B4C50}" destId="{8C93B566-6306-40C5-A3D5-B84E788E517B}" srcOrd="2" destOrd="0" presId="urn:microsoft.com/office/officeart/2005/8/layout/hList6"/>
    <dgm:cxn modelId="{B35A4264-69BD-40D9-B5E2-60C7B8B2D0CC}" type="presParOf" srcId="{6408D3F1-0C0E-4F5D-B5D5-053E6D4B4C50}" destId="{B4E8D5E2-E5AE-41CC-80D3-5A0016AFADCC}" srcOrd="3" destOrd="0" presId="urn:microsoft.com/office/officeart/2005/8/layout/hList6"/>
    <dgm:cxn modelId="{D354B4A3-3DF6-42E9-9BDC-B3CD7762A600}" type="presParOf" srcId="{6408D3F1-0C0E-4F5D-B5D5-053E6D4B4C50}" destId="{3DA009A1-1AA7-499A-8D2D-0D4140462CC8}" srcOrd="4" destOrd="0" presId="urn:microsoft.com/office/officeart/2005/8/layout/hList6"/>
    <dgm:cxn modelId="{F85B62C1-90C6-4E46-AE4C-ECE0388AED8A}" type="presParOf" srcId="{6408D3F1-0C0E-4F5D-B5D5-053E6D4B4C50}" destId="{4CC5E85A-39A8-420E-9465-894FAB3CD337}" srcOrd="5" destOrd="0" presId="urn:microsoft.com/office/officeart/2005/8/layout/hList6"/>
    <dgm:cxn modelId="{FF675977-F90A-4204-974C-CC98E75A7DED}" type="presParOf" srcId="{6408D3F1-0C0E-4F5D-B5D5-053E6D4B4C50}" destId="{74B25163-4895-40AC-9024-595BFDBFC9D3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C5BBC-E083-4F12-B4A9-616A8F9530EC}">
      <dsp:nvSpPr>
        <dsp:cNvPr id="0" name=""/>
        <dsp:cNvSpPr/>
      </dsp:nvSpPr>
      <dsp:spPr>
        <a:xfrm rot="16200000">
          <a:off x="-972982" y="977581"/>
          <a:ext cx="4272497" cy="2317334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0" tIns="0" rIns="20320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/>
            <a:t>Усний рахунок</a:t>
          </a:r>
          <a:endParaRPr lang="ru-RU" sz="3200" b="1" kern="1200" dirty="0"/>
        </a:p>
      </dsp:txBody>
      <dsp:txXfrm rot="5400000">
        <a:off x="4599" y="854499"/>
        <a:ext cx="2317334" cy="2563499"/>
      </dsp:txXfrm>
    </dsp:sp>
    <dsp:sp modelId="{8C93B566-6306-40C5-A3D5-B84E788E517B}">
      <dsp:nvSpPr>
        <dsp:cNvPr id="0" name=""/>
        <dsp:cNvSpPr/>
      </dsp:nvSpPr>
      <dsp:spPr>
        <a:xfrm rot="16200000">
          <a:off x="1766317" y="764604"/>
          <a:ext cx="4272497" cy="2743288"/>
        </a:xfrm>
        <a:prstGeom prst="flowChartManualOperation">
          <a:avLst/>
        </a:prstGeom>
        <a:solidFill>
          <a:schemeClr val="accent4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84150" tIns="0" rIns="185927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b="1" kern="1200" dirty="0" smtClean="0">
              <a:solidFill>
                <a:schemeClr val="bg1"/>
              </a:solidFill>
            </a:rPr>
            <a:t>Складання, обчислення виразів з дужками </a:t>
          </a:r>
          <a:endParaRPr lang="ru-RU" sz="2900" kern="1200" dirty="0"/>
        </a:p>
      </dsp:txBody>
      <dsp:txXfrm rot="5400000">
        <a:off x="2530922" y="854498"/>
        <a:ext cx="2743288" cy="2563499"/>
      </dsp:txXfrm>
    </dsp:sp>
    <dsp:sp modelId="{3DA009A1-1AA7-499A-8D2D-0D4140462CC8}">
      <dsp:nvSpPr>
        <dsp:cNvPr id="0" name=""/>
        <dsp:cNvSpPr/>
      </dsp:nvSpPr>
      <dsp:spPr>
        <a:xfrm rot="16200000">
          <a:off x="4424016" y="1025304"/>
          <a:ext cx="4272497" cy="2221888"/>
        </a:xfrm>
        <a:prstGeom prst="flowChartManualOperation">
          <a:avLst/>
        </a:prstGeom>
        <a:solidFill>
          <a:schemeClr val="accent6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84150" tIns="0" rIns="185927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b="1" kern="1200" dirty="0" err="1" smtClean="0"/>
            <a:t>Розв’язува-ння</a:t>
          </a:r>
          <a:r>
            <a:rPr lang="uk-UA" sz="2900" b="1" kern="1200" dirty="0" smtClean="0"/>
            <a:t> задач </a:t>
          </a:r>
          <a:endParaRPr lang="ru-RU" sz="2900" b="1" kern="1200" dirty="0"/>
        </a:p>
      </dsp:txBody>
      <dsp:txXfrm rot="5400000">
        <a:off x="5449320" y="854499"/>
        <a:ext cx="2221888" cy="2563499"/>
      </dsp:txXfrm>
    </dsp:sp>
    <dsp:sp modelId="{74B25163-4895-40AC-9024-595BFDBFC9D3}">
      <dsp:nvSpPr>
        <dsp:cNvPr id="0" name=""/>
        <dsp:cNvSpPr/>
      </dsp:nvSpPr>
      <dsp:spPr>
        <a:xfrm rot="16200000">
          <a:off x="7089342" y="787483"/>
          <a:ext cx="4272497" cy="2697529"/>
        </a:xfrm>
        <a:prstGeom prst="flowChartManualOperation">
          <a:avLst/>
        </a:prstGeom>
        <a:solidFill>
          <a:schemeClr val="accent1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03200" tIns="0" rIns="20320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>
              <a:solidFill>
                <a:schemeClr val="bg1"/>
              </a:solidFill>
            </a:rPr>
            <a:t>Поділ трикутників на фігури двома відрізками</a:t>
          </a:r>
        </a:p>
      </dsp:txBody>
      <dsp:txXfrm rot="5400000">
        <a:off x="7876826" y="854498"/>
        <a:ext cx="2697529" cy="2563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BE04B-0FEE-474E-98E3-E5C059B0E3D6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8AAFC-F45B-4763-9C1F-8029DFCE0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451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6D62-0A69-489C-AD8A-DBBB454FE69F}" type="datetime1">
              <a:rPr lang="uk-UA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242421"/>
      </p:ext>
    </p:extLst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1F5A-B942-463D-BFFB-A6C0BF2A95D9}" type="datetime1">
              <a:rPr lang="uk-UA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421197"/>
      </p:ext>
    </p:extLst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F5CA3-AACC-4614-BF69-00E689DA5E5C}" type="datetime1">
              <a:rPr lang="uk-UA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756189"/>
      </p:ext>
    </p:extLst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7AFC-C01B-4F35-8E90-7CDC7BDC9F41}" type="datetime1">
              <a:rPr lang="uk-UA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445653"/>
      </p:ext>
    </p:extLst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7DF8-A1C4-4191-9BCE-6255C9741248}" type="datetime1">
              <a:rPr lang="uk-UA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646997"/>
      </p:ext>
    </p:extLst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B527B-8C9A-436C-98CD-9931061FA41E}" type="datetime1">
              <a:rPr lang="uk-UA" smtClean="0"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066299"/>
      </p:ext>
    </p:extLst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E2E25-D864-431C-9803-DC1DF816B3B2}" type="datetime1">
              <a:rPr lang="uk-UA" smtClean="0"/>
              <a:t>21.11.2024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923005"/>
      </p:ext>
    </p:extLst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1627C-B8CA-44C8-AA80-F38F7E2DC942}" type="datetime1">
              <a:rPr lang="uk-UA" smtClean="0"/>
              <a:t>21.11.2024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058557"/>
      </p:ext>
    </p:extLst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820F-613B-4084-A210-F6071CA8AA12}" type="datetime1">
              <a:rPr lang="uk-UA" smtClean="0"/>
              <a:t>21.11.2024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499683"/>
      </p:ext>
    </p:extLst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D5AF-C886-45A1-B5DC-5A526CB61C15}" type="datetime1">
              <a:rPr lang="uk-UA" smtClean="0"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121819"/>
      </p:ext>
    </p:extLst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D2A21-8E22-4A57-9D96-C14531AB525D}" type="datetime1">
              <a:rPr lang="uk-UA" smtClean="0"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652846"/>
      </p:ext>
    </p:extLst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BF2D6-4F70-474E-8189-F1C29A9FD449}" type="datetime1">
              <a:rPr lang="uk-UA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1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16419" y="3782224"/>
            <a:ext cx="9877646" cy="2145268"/>
          </a:xfrm>
          <a:prstGeom prst="round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4000" b="1" dirty="0">
                <a:solidFill>
                  <a:srgbClr val="7030A0"/>
                </a:solidFill>
              </a:rPr>
              <a:t>Додавання та віднімання двоцифрових чисел без переходу через десяток. Поділ трикутників на фігури двома відрізками. </a:t>
            </a:r>
            <a:endParaRPr lang="uk-UA" sz="277800" b="1" dirty="0">
              <a:solidFill>
                <a:srgbClr val="7030A0"/>
              </a:solidFill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3A2D4F8A-52BE-4565-BFAF-6697CC2536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930" y="837930"/>
            <a:ext cx="2602319" cy="2733528"/>
          </a:xfrm>
          <a:prstGeom prst="round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7792148" y="927748"/>
            <a:ext cx="3095592" cy="2553891"/>
          </a:xfrm>
          <a:prstGeom prst="round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7030A0"/>
                </a:solidFill>
              </a:rPr>
              <a:t>Математика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2 </a:t>
            </a:r>
            <a:r>
              <a:rPr lang="uk-UA" sz="2400" b="1" dirty="0" smtClean="0">
                <a:solidFill>
                  <a:srgbClr val="7030A0"/>
                </a:solidFill>
              </a:rPr>
              <a:t>клас. Розділ 3. Додавання і віднімання двоцифрових чисел</a:t>
            </a:r>
          </a:p>
          <a:p>
            <a:pPr algn="ctr"/>
            <a:r>
              <a:rPr lang="uk-UA" sz="2400" b="1" dirty="0">
                <a:solidFill>
                  <a:srgbClr val="7030A0"/>
                </a:solidFill>
              </a:rPr>
              <a:t>Урок </a:t>
            </a:r>
            <a:r>
              <a:rPr lang="uk-UA" sz="2400" b="1" dirty="0" smtClean="0">
                <a:solidFill>
                  <a:srgbClr val="7030A0"/>
                </a:solidFill>
              </a:rPr>
              <a:t>44</a:t>
            </a:r>
            <a:endParaRPr lang="uk-UA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5704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91343" y="1321644"/>
            <a:ext cx="8505803" cy="830997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rgbClr val="7030A0"/>
                </a:solidFill>
              </a:rPr>
              <a:t>Як ти відчуваєш, на скільки добре ти засвоїв/ла тему уроку? </a:t>
            </a:r>
          </a:p>
          <a:p>
            <a:r>
              <a:rPr lang="uk-UA" sz="2400" dirty="0" smtClean="0">
                <a:solidFill>
                  <a:srgbClr val="7030A0"/>
                </a:solidFill>
              </a:rPr>
              <a:t>Вибери позначку відповідного кольору світлофора.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09369" y="2335618"/>
            <a:ext cx="6281393" cy="1341656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ЧЕРВОНИЙ</a:t>
            </a:r>
            <a:r>
              <a:rPr lang="uk-UA" sz="2800" dirty="0" smtClean="0"/>
              <a:t>  - Стоп! Мені потрібно вивчити це знову.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46044" y="575596"/>
            <a:ext cx="9982350" cy="669653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Рефлексія </a:t>
            </a:r>
            <a:endParaRPr lang="uk-UA" sz="40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9369" y="3688072"/>
            <a:ext cx="6281393" cy="13416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ЖОВТИЙ</a:t>
            </a:r>
            <a:r>
              <a:rPr lang="uk-UA" sz="2800" dirty="0" smtClean="0">
                <a:solidFill>
                  <a:schemeClr val="bg1"/>
                </a:solidFill>
              </a:rPr>
              <a:t> – Мені потрібна допомога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04531" y="5025634"/>
            <a:ext cx="6186231" cy="13416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ЗЕЛЕНИЙ </a:t>
            </a:r>
            <a:r>
              <a:rPr lang="uk-UA" sz="2800" dirty="0" smtClean="0">
                <a:solidFill>
                  <a:schemeClr val="bg1"/>
                </a:solidFill>
              </a:rPr>
              <a:t>– Мені все зрозуміло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37" t="-223" r="31641" b="223"/>
          <a:stretch/>
        </p:blipFill>
        <p:spPr bwMode="auto">
          <a:xfrm>
            <a:off x="1491344" y="2209219"/>
            <a:ext cx="1865742" cy="4299361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394378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4652" y="603387"/>
            <a:ext cx="9652833" cy="822642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Налаштування на урок</a:t>
            </a:r>
            <a:endParaRPr lang="uk-UA" sz="4000" b="1" dirty="0">
              <a:solidFill>
                <a:schemeClr val="bg1"/>
              </a:solidFill>
            </a:endParaRPr>
          </a:p>
        </p:txBody>
      </p:sp>
      <p:sp>
        <p:nvSpPr>
          <p:cNvPr id="6" name="Прямокутник: округлені кути 5">
            <a:extLst>
              <a:ext uri="{FF2B5EF4-FFF2-40B4-BE49-F238E27FC236}">
                <a16:creationId xmlns:a16="http://schemas.microsoft.com/office/drawing/2014/main" xmlns="" id="{C4EE4BE1-144E-4946-B413-D677E72D2D9F}"/>
              </a:ext>
            </a:extLst>
          </p:cNvPr>
          <p:cNvSpPr/>
          <p:nvPr/>
        </p:nvSpPr>
        <p:spPr>
          <a:xfrm>
            <a:off x="4626428" y="2363476"/>
            <a:ext cx="6041571" cy="2281476"/>
          </a:xfrm>
          <a:prstGeom prst="round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3200" b="1" dirty="0">
                <a:solidFill>
                  <a:srgbClr val="7030A0"/>
                </a:solidFill>
              </a:rPr>
              <a:t>І сувора, й солов’їна</a:t>
            </a:r>
          </a:p>
          <a:p>
            <a:pPr algn="ctr"/>
            <a:r>
              <a:rPr lang="uk-UA" sz="3200" b="1" dirty="0">
                <a:solidFill>
                  <a:srgbClr val="7030A0"/>
                </a:solidFill>
              </a:rPr>
              <a:t>Математики країна.</a:t>
            </a:r>
          </a:p>
          <a:p>
            <a:pPr algn="ctr"/>
            <a:r>
              <a:rPr lang="uk-UA" sz="3200" b="1" dirty="0">
                <a:solidFill>
                  <a:srgbClr val="7030A0"/>
                </a:solidFill>
              </a:rPr>
              <a:t>Праця тут іде завзята,</a:t>
            </a:r>
          </a:p>
          <a:p>
            <a:pPr algn="ctr"/>
            <a:r>
              <a:rPr lang="uk-UA" sz="3200" b="1" dirty="0">
                <a:solidFill>
                  <a:srgbClr val="7030A0"/>
                </a:solidFill>
              </a:rPr>
              <a:t>Вмій лиш спритно працювати.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7FE9F5E9-1FE1-4AFC-B143-F61112C928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852" y="1773011"/>
            <a:ext cx="3092120" cy="3248025"/>
          </a:xfrm>
          <a:prstGeom prst="roundRect">
            <a:avLst/>
          </a:prstGeom>
          <a:ln w="38100">
            <a:solidFill>
              <a:srgbClr val="7030A0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898795" y="1773011"/>
            <a:ext cx="4740005" cy="1328023"/>
          </a:xfrm>
          <a:prstGeom prst="round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rgbClr val="7030A0"/>
                </a:solidFill>
              </a:rPr>
              <a:t>Як ти відчуваєш, яким буде урок? </a:t>
            </a:r>
          </a:p>
          <a:p>
            <a:r>
              <a:rPr lang="uk-UA" sz="2400" dirty="0" smtClean="0">
                <a:solidFill>
                  <a:srgbClr val="7030A0"/>
                </a:solidFill>
              </a:rPr>
              <a:t>Вибери позначку відповідного кольору світлофора.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77199" y="1715444"/>
            <a:ext cx="2830285" cy="1341656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bg1"/>
                </a:solidFill>
              </a:rPr>
              <a:t>Урок буде цікавим</a:t>
            </a:r>
            <a:endParaRPr lang="ru-RU" sz="2800" b="1" i="1" dirty="0">
              <a:solidFill>
                <a:schemeClr val="bg1"/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37" t="-223" r="31641" b="223"/>
          <a:stretch/>
        </p:blipFill>
        <p:spPr bwMode="auto">
          <a:xfrm>
            <a:off x="6081068" y="1789228"/>
            <a:ext cx="1692000" cy="3898995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077199" y="3067898"/>
            <a:ext cx="2830285" cy="13416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bg1"/>
                </a:solidFill>
              </a:rPr>
              <a:t>Урок буде нудним</a:t>
            </a:r>
            <a:endParaRPr lang="ru-RU" sz="2800" b="1" i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35333" y="4405460"/>
            <a:ext cx="2772152" cy="134165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bg1"/>
                </a:solidFill>
              </a:rPr>
              <a:t>Урок буде швидким</a:t>
            </a:r>
            <a:endParaRPr lang="ru-RU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51498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33890" y="599566"/>
            <a:ext cx="9893146" cy="707886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План уроку</a:t>
            </a:r>
            <a:endParaRPr lang="uk-UA" sz="40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9087729"/>
              </p:ext>
            </p:extLst>
          </p:nvPr>
        </p:nvGraphicFramePr>
        <p:xfrm>
          <a:off x="649994" y="1577459"/>
          <a:ext cx="10785513" cy="4272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445165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233891" y="1390650"/>
            <a:ext cx="4784138" cy="598462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7030A0"/>
                </a:solidFill>
              </a:rPr>
              <a:t>Відніми від числа 39 число 13 три рази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7FB145E5-E2F8-44B5-B80F-5CD37E3E224C}"/>
              </a:ext>
            </a:extLst>
          </p:cNvPr>
          <p:cNvSpPr txBox="1"/>
          <p:nvPr/>
        </p:nvSpPr>
        <p:spPr>
          <a:xfrm>
            <a:off x="6192742" y="1362858"/>
            <a:ext cx="2552636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3200" dirty="0">
                <a:solidFill>
                  <a:schemeClr val="bg1"/>
                </a:solidFill>
              </a:rPr>
              <a:t>39-13-13-13=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0AE54DA8-A2F8-47C1-81DD-46D3C68B707B}"/>
              </a:ext>
            </a:extLst>
          </p:cNvPr>
          <p:cNvSpPr txBox="1"/>
          <p:nvPr/>
        </p:nvSpPr>
        <p:spPr>
          <a:xfrm>
            <a:off x="8745378" y="1362858"/>
            <a:ext cx="619126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10" name="Прямоугольник 4">
            <a:extLst>
              <a:ext uri="{FF2B5EF4-FFF2-40B4-BE49-F238E27FC236}">
                <a16:creationId xmlns:a16="http://schemas.microsoft.com/office/drawing/2014/main" xmlns="" id="{FA65252A-FFE7-46D1-990F-6BC576ECE940}"/>
              </a:ext>
            </a:extLst>
          </p:cNvPr>
          <p:cNvSpPr/>
          <p:nvPr/>
        </p:nvSpPr>
        <p:spPr>
          <a:xfrm>
            <a:off x="-12700" y="5845629"/>
            <a:ext cx="1054100" cy="101237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>
                <a:solidFill>
                  <a:schemeClr val="bg1"/>
                </a:solidFill>
              </a:rPr>
              <a:t>Підручник.</a:t>
            </a:r>
          </a:p>
          <a:p>
            <a:pPr algn="ctr"/>
            <a:r>
              <a:rPr lang="uk-UA" sz="1400" b="1" dirty="0">
                <a:solidFill>
                  <a:schemeClr val="bg1"/>
                </a:solidFill>
              </a:rPr>
              <a:t>Сторінка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58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33890" y="599566"/>
            <a:ext cx="8116563" cy="707886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Усний рахунок</a:t>
            </a:r>
            <a:endParaRPr lang="uk-UA" sz="40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D:\2 клас\3 Математика\1 Листопад\4 Дод і відн двоцифр без переходу через 10\№044 - Дод відн двоц чисел без переходу через 10\2024-11-20_18300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42" r="1483"/>
          <a:stretch/>
        </p:blipFill>
        <p:spPr bwMode="auto">
          <a:xfrm>
            <a:off x="8018653" y="2857134"/>
            <a:ext cx="2268000" cy="1934372"/>
          </a:xfrm>
          <a:prstGeom prst="rect">
            <a:avLst/>
          </a:prstGeom>
          <a:noFill/>
          <a:ln w="38100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233890" y="2065976"/>
            <a:ext cx="4765370" cy="471261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7030A0"/>
                </a:solidFill>
              </a:rPr>
              <a:t>Склади вирази за схемою обчисли їх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2366"/>
          <a:stretch/>
        </p:blipFill>
        <p:spPr bwMode="auto">
          <a:xfrm>
            <a:off x="1233890" y="2814767"/>
            <a:ext cx="2232000" cy="1934372"/>
          </a:xfrm>
          <a:prstGeom prst="rect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43"/>
          <a:stretch/>
        </p:blipFill>
        <p:spPr bwMode="auto">
          <a:xfrm>
            <a:off x="4548573" y="2812538"/>
            <a:ext cx="2268000" cy="1950032"/>
          </a:xfrm>
          <a:prstGeom prst="rect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44D5A309-D1A5-4CC9-8D1A-C2D836A2ED60}"/>
              </a:ext>
            </a:extLst>
          </p:cNvPr>
          <p:cNvSpPr txBox="1"/>
          <p:nvPr/>
        </p:nvSpPr>
        <p:spPr>
          <a:xfrm>
            <a:off x="3491118" y="3007811"/>
            <a:ext cx="613049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0070C0"/>
                </a:solidFill>
              </a:rPr>
              <a:t>76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B9D50275-ACBD-4CD2-92F8-ABEF888B7E6F}"/>
              </a:ext>
            </a:extLst>
          </p:cNvPr>
          <p:cNvSpPr txBox="1"/>
          <p:nvPr/>
        </p:nvSpPr>
        <p:spPr>
          <a:xfrm>
            <a:off x="3491118" y="3531031"/>
            <a:ext cx="613049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00B050"/>
                </a:solidFill>
              </a:rPr>
              <a:t>86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B6480A51-9334-4D58-A7A7-DBC3371FC774}"/>
              </a:ext>
            </a:extLst>
          </p:cNvPr>
          <p:cNvSpPr txBox="1"/>
          <p:nvPr/>
        </p:nvSpPr>
        <p:spPr>
          <a:xfrm>
            <a:off x="3493824" y="4128679"/>
            <a:ext cx="613049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96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44D5A309-D1A5-4CC9-8D1A-C2D836A2ED60}"/>
              </a:ext>
            </a:extLst>
          </p:cNvPr>
          <p:cNvSpPr txBox="1"/>
          <p:nvPr/>
        </p:nvSpPr>
        <p:spPr>
          <a:xfrm>
            <a:off x="6896746" y="3007591"/>
            <a:ext cx="609821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0070C0"/>
                </a:solidFill>
              </a:rPr>
              <a:t>23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B9D50275-ACBD-4CD2-92F8-ABEF888B7E6F}"/>
              </a:ext>
            </a:extLst>
          </p:cNvPr>
          <p:cNvSpPr txBox="1"/>
          <p:nvPr/>
        </p:nvSpPr>
        <p:spPr>
          <a:xfrm>
            <a:off x="6896745" y="3562710"/>
            <a:ext cx="609821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00B050"/>
                </a:solidFill>
              </a:rPr>
              <a:t>43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B6480A51-9334-4D58-A7A7-DBC3371FC774}"/>
              </a:ext>
            </a:extLst>
          </p:cNvPr>
          <p:cNvSpPr txBox="1"/>
          <p:nvPr/>
        </p:nvSpPr>
        <p:spPr>
          <a:xfrm>
            <a:off x="6892783" y="4117829"/>
            <a:ext cx="609821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63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44D5A309-D1A5-4CC9-8D1A-C2D836A2ED60}"/>
              </a:ext>
            </a:extLst>
          </p:cNvPr>
          <p:cNvSpPr txBox="1"/>
          <p:nvPr/>
        </p:nvSpPr>
        <p:spPr>
          <a:xfrm>
            <a:off x="10371533" y="3007591"/>
            <a:ext cx="641718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0070C0"/>
                </a:solidFill>
              </a:rPr>
              <a:t>11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B9D50275-ACBD-4CD2-92F8-ABEF888B7E6F}"/>
              </a:ext>
            </a:extLst>
          </p:cNvPr>
          <p:cNvSpPr txBox="1"/>
          <p:nvPr/>
        </p:nvSpPr>
        <p:spPr>
          <a:xfrm>
            <a:off x="10371533" y="3594609"/>
            <a:ext cx="641718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00B050"/>
                </a:solidFill>
              </a:rPr>
              <a:t>12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B6480A51-9334-4D58-A7A7-DBC3371FC774}"/>
              </a:ext>
            </a:extLst>
          </p:cNvPr>
          <p:cNvSpPr txBox="1"/>
          <p:nvPr/>
        </p:nvSpPr>
        <p:spPr>
          <a:xfrm>
            <a:off x="10429286" y="4225919"/>
            <a:ext cx="641718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13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233891" y="5068969"/>
            <a:ext cx="4784138" cy="717289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7030A0"/>
                </a:solidFill>
              </a:rPr>
              <a:t>Використовуючи цифри 3 та 9 утвори двоцифрові числа. </a:t>
            </a:r>
            <a:r>
              <a:rPr lang="uk-UA" sz="2000" b="1" dirty="0" err="1">
                <a:solidFill>
                  <a:srgbClr val="7030A0"/>
                </a:solidFill>
              </a:rPr>
              <a:t>Запиши</a:t>
            </a:r>
            <a:r>
              <a:rPr lang="uk-UA" sz="2000" b="1" dirty="0">
                <a:solidFill>
                  <a:srgbClr val="7030A0"/>
                </a:solidFill>
              </a:rPr>
              <a:t> їх.</a:t>
            </a:r>
          </a:p>
        </p:txBody>
      </p:sp>
      <p:pic>
        <p:nvPicPr>
          <p:cNvPr id="30" name="Рисунок 29">
            <a:extLst>
              <a:ext uri="{FF2B5EF4-FFF2-40B4-BE49-F238E27FC236}">
                <a16:creationId xmlns="" xmlns:a16="http://schemas.microsoft.com/office/drawing/2014/main" id="{F28986F7-1E61-48AD-90A6-B669F8B99F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76461" y="5051649"/>
            <a:ext cx="715840" cy="751933"/>
          </a:xfrm>
          <a:prstGeom prst="rect">
            <a:avLst/>
          </a:prstGeom>
          <a:ln w="38100">
            <a:solidFill>
              <a:srgbClr val="7030A0"/>
            </a:solidFill>
          </a:ln>
        </p:spPr>
      </p:pic>
      <p:pic>
        <p:nvPicPr>
          <p:cNvPr id="31" name="Рисунок 30">
            <a:extLst>
              <a:ext uri="{FF2B5EF4-FFF2-40B4-BE49-F238E27FC236}">
                <a16:creationId xmlns="" xmlns:a16="http://schemas.microsoft.com/office/drawing/2014/main" id="{3220DF20-0147-437E-A70D-E4D05826C2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5150" y="5051648"/>
            <a:ext cx="715840" cy="751933"/>
          </a:xfrm>
          <a:prstGeom prst="rect">
            <a:avLst/>
          </a:prstGeom>
          <a:ln w="38100">
            <a:solidFill>
              <a:srgbClr val="7030A0"/>
            </a:solidFill>
          </a:ln>
        </p:spPr>
      </p:pic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9CF584FF-2994-4C0F-A15A-B0AE0D60019E}"/>
              </a:ext>
            </a:extLst>
          </p:cNvPr>
          <p:cNvSpPr txBox="1"/>
          <p:nvPr/>
        </p:nvSpPr>
        <p:spPr>
          <a:xfrm>
            <a:off x="8351799" y="5051648"/>
            <a:ext cx="648388" cy="523220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7030A0"/>
                </a:solidFill>
              </a:rPr>
              <a:t>33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9288D49D-8610-4D65-9A3E-ECB70C7F53EC}"/>
              </a:ext>
            </a:extLst>
          </p:cNvPr>
          <p:cNvSpPr txBox="1"/>
          <p:nvPr/>
        </p:nvSpPr>
        <p:spPr>
          <a:xfrm>
            <a:off x="9026259" y="5051648"/>
            <a:ext cx="648388" cy="523220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7030A0"/>
                </a:solidFill>
              </a:rPr>
              <a:t>39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56ABE036-7EEA-4206-BCC2-A4E2FD892973}"/>
              </a:ext>
            </a:extLst>
          </p:cNvPr>
          <p:cNvSpPr txBox="1"/>
          <p:nvPr/>
        </p:nvSpPr>
        <p:spPr>
          <a:xfrm>
            <a:off x="8351799" y="5574868"/>
            <a:ext cx="648388" cy="523220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7030A0"/>
                </a:solidFill>
              </a:rPr>
              <a:t>93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24D55A7D-D7FC-4993-A0AC-55ECF8FD988D}"/>
              </a:ext>
            </a:extLst>
          </p:cNvPr>
          <p:cNvSpPr txBox="1"/>
          <p:nvPr/>
        </p:nvSpPr>
        <p:spPr>
          <a:xfrm>
            <a:off x="9040310" y="5587388"/>
            <a:ext cx="648388" cy="523220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rgbClr val="7030A0"/>
                </a:solidFill>
              </a:rPr>
              <a:t>99</a:t>
            </a:r>
          </a:p>
        </p:txBody>
      </p:sp>
      <p:pic>
        <p:nvPicPr>
          <p:cNvPr id="36" name="Рисунок 35">
            <a:extLst>
              <a:ext uri="{FF2B5EF4-FFF2-40B4-BE49-F238E27FC236}">
                <a16:creationId xmlns="" xmlns:a16="http://schemas.microsoft.com/office/drawing/2014/main" id="{51283ED1-E7D8-4ED8-86F4-9136497FC83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5439" t="5186" r="5905" b="15200"/>
          <a:stretch/>
        </p:blipFill>
        <p:spPr>
          <a:xfrm>
            <a:off x="9476867" y="428682"/>
            <a:ext cx="2235330" cy="2108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48504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28" grpId="0" animBg="1"/>
      <p:bldP spid="29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4">
            <a:extLst>
              <a:ext uri="{FF2B5EF4-FFF2-40B4-BE49-F238E27FC236}">
                <a16:creationId xmlns:a16="http://schemas.microsoft.com/office/drawing/2014/main" xmlns="" id="{3D74329E-5CAA-490F-9A8E-9A7F5460A785}"/>
              </a:ext>
            </a:extLst>
          </p:cNvPr>
          <p:cNvSpPr/>
          <p:nvPr/>
        </p:nvSpPr>
        <p:spPr>
          <a:xfrm>
            <a:off x="1066800" y="494529"/>
            <a:ext cx="10047514" cy="735557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err="1" smtClean="0">
                <a:solidFill>
                  <a:schemeClr val="bg1"/>
                </a:solidFill>
              </a:rPr>
              <a:t>Запиши</a:t>
            </a:r>
            <a:r>
              <a:rPr lang="uk-UA" sz="3600" b="1" dirty="0" smtClean="0">
                <a:solidFill>
                  <a:schemeClr val="bg1"/>
                </a:solidFill>
              </a:rPr>
              <a:t> й обчисли вирази</a:t>
            </a:r>
            <a:endParaRPr lang="uk-UA" sz="3600" b="1" dirty="0">
              <a:solidFill>
                <a:schemeClr val="bg1"/>
              </a:solidFill>
            </a:endParaRPr>
          </a:p>
        </p:txBody>
      </p:sp>
      <p:sp>
        <p:nvSpPr>
          <p:cNvPr id="11" name="Прямокутник: округлені кути 10">
            <a:extLst>
              <a:ext uri="{FF2B5EF4-FFF2-40B4-BE49-F238E27FC236}">
                <a16:creationId xmlns:a16="http://schemas.microsoft.com/office/drawing/2014/main" xmlns="" id="{5187C475-46B6-44D7-B5B6-1DE6C89890A1}"/>
              </a:ext>
            </a:extLst>
          </p:cNvPr>
          <p:cNvSpPr/>
          <p:nvPr/>
        </p:nvSpPr>
        <p:spPr>
          <a:xfrm>
            <a:off x="973090" y="1421946"/>
            <a:ext cx="5559395" cy="1077573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Число 84 зменш на різницю чисел 56 і 23</a:t>
            </a:r>
            <a:endParaRPr lang="uk-UA" sz="3200" b="1" dirty="0">
              <a:solidFill>
                <a:schemeClr val="bg1"/>
              </a:solidFill>
            </a:endParaRPr>
          </a:p>
        </p:txBody>
      </p:sp>
      <p:sp>
        <p:nvSpPr>
          <p:cNvPr id="12" name="Прямокутник: округлені кути 10">
            <a:extLst>
              <a:ext uri="{FF2B5EF4-FFF2-40B4-BE49-F238E27FC236}">
                <a16:creationId xmlns:a16="http://schemas.microsoft.com/office/drawing/2014/main" xmlns="" id="{6905F778-C0C7-4546-A0AF-C54C57176B52}"/>
              </a:ext>
            </a:extLst>
          </p:cNvPr>
          <p:cNvSpPr/>
          <p:nvPr/>
        </p:nvSpPr>
        <p:spPr>
          <a:xfrm>
            <a:off x="6759719" y="1541690"/>
            <a:ext cx="3077977" cy="655875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84 – (56 – 24) =</a:t>
            </a:r>
            <a:endParaRPr lang="uk-UA" sz="3200" b="1" dirty="0">
              <a:solidFill>
                <a:schemeClr val="bg1"/>
              </a:solidFill>
            </a:endParaRPr>
          </a:p>
        </p:txBody>
      </p:sp>
      <p:sp>
        <p:nvSpPr>
          <p:cNvPr id="13" name="Прямокутник: округлені кути 10">
            <a:extLst>
              <a:ext uri="{FF2B5EF4-FFF2-40B4-BE49-F238E27FC236}">
                <a16:creationId xmlns:a16="http://schemas.microsoft.com/office/drawing/2014/main" xmlns="" id="{EAAE66A3-D974-4AEE-9D55-1F99029B24BE}"/>
              </a:ext>
            </a:extLst>
          </p:cNvPr>
          <p:cNvSpPr/>
          <p:nvPr/>
        </p:nvSpPr>
        <p:spPr>
          <a:xfrm>
            <a:off x="940706" y="2533719"/>
            <a:ext cx="5591779" cy="1080444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Від числа 97 відніми суму чисел 31 і 13</a:t>
            </a:r>
            <a:endParaRPr lang="uk-UA" sz="3200" b="1" dirty="0">
              <a:solidFill>
                <a:schemeClr val="bg1"/>
              </a:solidFill>
            </a:endParaRPr>
          </a:p>
        </p:txBody>
      </p:sp>
      <p:sp>
        <p:nvSpPr>
          <p:cNvPr id="14" name="Прямокутник: округлені кути 10">
            <a:extLst>
              <a:ext uri="{FF2B5EF4-FFF2-40B4-BE49-F238E27FC236}">
                <a16:creationId xmlns:a16="http://schemas.microsoft.com/office/drawing/2014/main" xmlns="" id="{65854664-F8D3-4A80-844A-29F68E65D253}"/>
              </a:ext>
            </a:extLst>
          </p:cNvPr>
          <p:cNvSpPr/>
          <p:nvPr/>
        </p:nvSpPr>
        <p:spPr>
          <a:xfrm>
            <a:off x="6761958" y="2623677"/>
            <a:ext cx="3165438" cy="655875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97 – (31 + 13) =</a:t>
            </a:r>
            <a:endParaRPr lang="uk-UA" sz="3200" b="1" dirty="0">
              <a:solidFill>
                <a:schemeClr val="bg1"/>
              </a:solidFill>
            </a:endParaRPr>
          </a:p>
        </p:txBody>
      </p:sp>
      <p:sp>
        <p:nvSpPr>
          <p:cNvPr id="15" name="Прямокутник: округлені кути 9">
            <a:extLst>
              <a:ext uri="{FF2B5EF4-FFF2-40B4-BE49-F238E27FC236}">
                <a16:creationId xmlns:a16="http://schemas.microsoft.com/office/drawing/2014/main" xmlns="" id="{1EBFB924-D6F4-456A-BD18-40C2F4435249}"/>
              </a:ext>
            </a:extLst>
          </p:cNvPr>
          <p:cNvSpPr/>
          <p:nvPr/>
        </p:nvSpPr>
        <p:spPr>
          <a:xfrm>
            <a:off x="9837696" y="1538361"/>
            <a:ext cx="740229" cy="659204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52</a:t>
            </a:r>
            <a:endParaRPr lang="uk-UA" sz="3200" b="1" dirty="0">
              <a:solidFill>
                <a:schemeClr val="bg1"/>
              </a:solidFill>
            </a:endParaRPr>
          </a:p>
        </p:txBody>
      </p:sp>
      <p:sp>
        <p:nvSpPr>
          <p:cNvPr id="16" name="Прямокутник: округлені кути 9">
            <a:extLst>
              <a:ext uri="{FF2B5EF4-FFF2-40B4-BE49-F238E27FC236}">
                <a16:creationId xmlns:a16="http://schemas.microsoft.com/office/drawing/2014/main" xmlns="" id="{1EBFB924-D6F4-456A-BD18-40C2F4435249}"/>
              </a:ext>
            </a:extLst>
          </p:cNvPr>
          <p:cNvSpPr/>
          <p:nvPr/>
        </p:nvSpPr>
        <p:spPr>
          <a:xfrm>
            <a:off x="9870203" y="3829602"/>
            <a:ext cx="740229" cy="659204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73</a:t>
            </a:r>
            <a:endParaRPr lang="uk-UA" sz="3200" b="1" dirty="0">
              <a:solidFill>
                <a:schemeClr val="bg1"/>
              </a:solidFill>
            </a:endParaRPr>
          </a:p>
        </p:txBody>
      </p:sp>
      <p:sp>
        <p:nvSpPr>
          <p:cNvPr id="17" name="Прямокутник: округлені кути 9">
            <a:extLst>
              <a:ext uri="{FF2B5EF4-FFF2-40B4-BE49-F238E27FC236}">
                <a16:creationId xmlns:a16="http://schemas.microsoft.com/office/drawing/2014/main" xmlns="" id="{1EBFB924-D6F4-456A-BD18-40C2F4435249}"/>
              </a:ext>
            </a:extLst>
          </p:cNvPr>
          <p:cNvSpPr/>
          <p:nvPr/>
        </p:nvSpPr>
        <p:spPr>
          <a:xfrm>
            <a:off x="9938646" y="2620348"/>
            <a:ext cx="740229" cy="659204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53</a:t>
            </a:r>
            <a:endParaRPr lang="uk-UA" sz="3200" b="1" dirty="0">
              <a:solidFill>
                <a:schemeClr val="bg1"/>
              </a:solidFill>
            </a:endParaRPr>
          </a:p>
        </p:txBody>
      </p:sp>
      <p:sp>
        <p:nvSpPr>
          <p:cNvPr id="18" name="Прямокутник: округлені кути 9">
            <a:extLst>
              <a:ext uri="{FF2B5EF4-FFF2-40B4-BE49-F238E27FC236}">
                <a16:creationId xmlns:a16="http://schemas.microsoft.com/office/drawing/2014/main" xmlns="" id="{1EBFB924-D6F4-456A-BD18-40C2F4435249}"/>
              </a:ext>
            </a:extLst>
          </p:cNvPr>
          <p:cNvSpPr/>
          <p:nvPr/>
        </p:nvSpPr>
        <p:spPr>
          <a:xfrm>
            <a:off x="8340752" y="1078640"/>
            <a:ext cx="650848" cy="659204"/>
          </a:xfrm>
          <a:prstGeom prst="round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</a:rPr>
              <a:t>32</a:t>
            </a:r>
            <a:endParaRPr lang="uk-UA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Прямокутник: округлені кути 9">
            <a:extLst>
              <a:ext uri="{FF2B5EF4-FFF2-40B4-BE49-F238E27FC236}">
                <a16:creationId xmlns:a16="http://schemas.microsoft.com/office/drawing/2014/main" xmlns="" id="{1EBFB924-D6F4-456A-BD18-40C2F4435249}"/>
              </a:ext>
            </a:extLst>
          </p:cNvPr>
          <p:cNvSpPr/>
          <p:nvPr/>
        </p:nvSpPr>
        <p:spPr>
          <a:xfrm>
            <a:off x="8227618" y="3279552"/>
            <a:ext cx="740229" cy="659204"/>
          </a:xfrm>
          <a:prstGeom prst="round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</a:rPr>
              <a:t>11</a:t>
            </a:r>
            <a:endParaRPr lang="uk-UA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Прямокутник: округлені кути 9">
            <a:extLst>
              <a:ext uri="{FF2B5EF4-FFF2-40B4-BE49-F238E27FC236}">
                <a16:creationId xmlns:a16="http://schemas.microsoft.com/office/drawing/2014/main" xmlns="" id="{1EBFB924-D6F4-456A-BD18-40C2F4435249}"/>
              </a:ext>
            </a:extLst>
          </p:cNvPr>
          <p:cNvSpPr/>
          <p:nvPr/>
        </p:nvSpPr>
        <p:spPr>
          <a:xfrm>
            <a:off x="8195331" y="2087273"/>
            <a:ext cx="740229" cy="659204"/>
          </a:xfrm>
          <a:prstGeom prst="round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</a:rPr>
              <a:t>44</a:t>
            </a:r>
            <a:endParaRPr lang="uk-UA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Прямокутник: округлені кути 10">
            <a:extLst>
              <a:ext uri="{FF2B5EF4-FFF2-40B4-BE49-F238E27FC236}">
                <a16:creationId xmlns:a16="http://schemas.microsoft.com/office/drawing/2014/main" xmlns="" id="{5187C475-46B6-44D7-B5B6-1DE6C89890A1}"/>
              </a:ext>
            </a:extLst>
          </p:cNvPr>
          <p:cNvSpPr/>
          <p:nvPr/>
        </p:nvSpPr>
        <p:spPr>
          <a:xfrm>
            <a:off x="949926" y="3687268"/>
            <a:ext cx="5582559" cy="1052344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Число 62 збільш на різницю </a:t>
            </a:r>
            <a:r>
              <a:rPr lang="uk-UA" sz="3200" b="1" dirty="0">
                <a:solidFill>
                  <a:schemeClr val="bg1"/>
                </a:solidFill>
              </a:rPr>
              <a:t>чисел </a:t>
            </a:r>
            <a:r>
              <a:rPr lang="uk-UA" sz="3200" b="1" dirty="0" smtClean="0">
                <a:solidFill>
                  <a:schemeClr val="bg1"/>
                </a:solidFill>
              </a:rPr>
              <a:t>77 </a:t>
            </a:r>
            <a:r>
              <a:rPr lang="uk-UA" sz="3200" b="1" dirty="0">
                <a:solidFill>
                  <a:schemeClr val="bg1"/>
                </a:solidFill>
              </a:rPr>
              <a:t>і </a:t>
            </a:r>
            <a:r>
              <a:rPr lang="uk-UA" sz="3200" b="1" dirty="0" smtClean="0">
                <a:solidFill>
                  <a:schemeClr val="bg1"/>
                </a:solidFill>
              </a:rPr>
              <a:t>66</a:t>
            </a:r>
            <a:endParaRPr lang="uk-UA" sz="3200" b="1" dirty="0">
              <a:solidFill>
                <a:schemeClr val="bg1"/>
              </a:solidFill>
            </a:endParaRPr>
          </a:p>
        </p:txBody>
      </p:sp>
      <p:sp>
        <p:nvSpPr>
          <p:cNvPr id="23" name="Прямокутник: округлені кути 10">
            <a:extLst>
              <a:ext uri="{FF2B5EF4-FFF2-40B4-BE49-F238E27FC236}">
                <a16:creationId xmlns:a16="http://schemas.microsoft.com/office/drawing/2014/main" xmlns="" id="{65854664-F8D3-4A80-844A-29F68E65D253}"/>
              </a:ext>
            </a:extLst>
          </p:cNvPr>
          <p:cNvSpPr/>
          <p:nvPr/>
        </p:nvSpPr>
        <p:spPr>
          <a:xfrm>
            <a:off x="6780976" y="3832931"/>
            <a:ext cx="3089227" cy="655875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62 + (77 – 66) =</a:t>
            </a:r>
            <a:endParaRPr lang="uk-UA" sz="3200" b="1" dirty="0">
              <a:solidFill>
                <a:schemeClr val="bg1"/>
              </a:solidFill>
            </a:endParaRPr>
          </a:p>
        </p:txBody>
      </p:sp>
      <p:sp>
        <p:nvSpPr>
          <p:cNvPr id="24" name="Прямокутник: округлені кути 9">
            <a:extLst>
              <a:ext uri="{FF2B5EF4-FFF2-40B4-BE49-F238E27FC236}">
                <a16:creationId xmlns:a16="http://schemas.microsoft.com/office/drawing/2014/main" xmlns="" id="{1EBFB924-D6F4-456A-BD18-40C2F4435249}"/>
              </a:ext>
            </a:extLst>
          </p:cNvPr>
          <p:cNvSpPr/>
          <p:nvPr/>
        </p:nvSpPr>
        <p:spPr>
          <a:xfrm>
            <a:off x="9837695" y="4992531"/>
            <a:ext cx="740229" cy="659204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99</a:t>
            </a:r>
            <a:endParaRPr lang="uk-UA" sz="3200" b="1" dirty="0">
              <a:solidFill>
                <a:schemeClr val="bg1"/>
              </a:solidFill>
            </a:endParaRPr>
          </a:p>
        </p:txBody>
      </p:sp>
      <p:sp>
        <p:nvSpPr>
          <p:cNvPr id="25" name="Прямокутник: округлені кути 9">
            <a:extLst>
              <a:ext uri="{FF2B5EF4-FFF2-40B4-BE49-F238E27FC236}">
                <a16:creationId xmlns:a16="http://schemas.microsoft.com/office/drawing/2014/main" xmlns="" id="{1EBFB924-D6F4-456A-BD18-40C2F4435249}"/>
              </a:ext>
            </a:extLst>
          </p:cNvPr>
          <p:cNvSpPr/>
          <p:nvPr/>
        </p:nvSpPr>
        <p:spPr>
          <a:xfrm>
            <a:off x="8206361" y="4488806"/>
            <a:ext cx="740229" cy="659204"/>
          </a:xfrm>
          <a:prstGeom prst="round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accent6">
                    <a:lumMod val="75000"/>
                  </a:schemeClr>
                </a:solidFill>
              </a:rPr>
              <a:t>66</a:t>
            </a:r>
            <a:endParaRPr lang="uk-UA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Прямокутник: округлені кути 10">
            <a:extLst>
              <a:ext uri="{FF2B5EF4-FFF2-40B4-BE49-F238E27FC236}">
                <a16:creationId xmlns:a16="http://schemas.microsoft.com/office/drawing/2014/main" xmlns="" id="{5187C475-46B6-44D7-B5B6-1DE6C89890A1}"/>
              </a:ext>
            </a:extLst>
          </p:cNvPr>
          <p:cNvSpPr/>
          <p:nvPr/>
        </p:nvSpPr>
        <p:spPr>
          <a:xfrm>
            <a:off x="917542" y="4810472"/>
            <a:ext cx="5614943" cy="1052344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До числа 33 додай суму чисел 22 </a:t>
            </a:r>
            <a:r>
              <a:rPr lang="uk-UA" sz="3200" b="1" dirty="0">
                <a:solidFill>
                  <a:schemeClr val="bg1"/>
                </a:solidFill>
              </a:rPr>
              <a:t>і </a:t>
            </a:r>
            <a:r>
              <a:rPr lang="uk-UA" sz="3200" b="1" dirty="0" smtClean="0">
                <a:solidFill>
                  <a:schemeClr val="bg1"/>
                </a:solidFill>
              </a:rPr>
              <a:t>44</a:t>
            </a:r>
            <a:endParaRPr lang="uk-UA" sz="3200" b="1" dirty="0">
              <a:solidFill>
                <a:schemeClr val="bg1"/>
              </a:solidFill>
            </a:endParaRPr>
          </a:p>
        </p:txBody>
      </p:sp>
      <p:sp>
        <p:nvSpPr>
          <p:cNvPr id="27" name="Прямокутник: округлені кути 10">
            <a:extLst>
              <a:ext uri="{FF2B5EF4-FFF2-40B4-BE49-F238E27FC236}">
                <a16:creationId xmlns:a16="http://schemas.microsoft.com/office/drawing/2014/main" xmlns="" id="{65854664-F8D3-4A80-844A-29F68E65D253}"/>
              </a:ext>
            </a:extLst>
          </p:cNvPr>
          <p:cNvSpPr/>
          <p:nvPr/>
        </p:nvSpPr>
        <p:spPr>
          <a:xfrm>
            <a:off x="6759719" y="4996760"/>
            <a:ext cx="3089227" cy="655875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33 + (22 + 44) =</a:t>
            </a:r>
            <a:endParaRPr lang="uk-UA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2539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  <p:bldP spid="17" grpId="0" animBg="1"/>
      <p:bldP spid="23" grpId="0" animBg="1"/>
      <p:bldP spid="24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41400" y="494529"/>
            <a:ext cx="10186581" cy="781378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Який букет дорожчий? На скільки гривень дорожчий?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="" xmlns:a16="http://schemas.microsoft.com/office/drawing/2014/main" id="{408729D4-D865-405D-8365-EB688F943699}"/>
              </a:ext>
            </a:extLst>
          </p:cNvPr>
          <p:cNvSpPr txBox="1"/>
          <p:nvPr/>
        </p:nvSpPr>
        <p:spPr>
          <a:xfrm>
            <a:off x="1109409" y="3332032"/>
            <a:ext cx="1552128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12 грн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="" xmlns:a16="http://schemas.microsoft.com/office/drawing/2014/main" id="{CC2A5A23-4722-40AA-899E-BDB142F4F1A2}"/>
              </a:ext>
            </a:extLst>
          </p:cNvPr>
          <p:cNvSpPr txBox="1"/>
          <p:nvPr/>
        </p:nvSpPr>
        <p:spPr>
          <a:xfrm>
            <a:off x="3073390" y="3358850"/>
            <a:ext cx="1552128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23 грн</a:t>
            </a:r>
          </a:p>
        </p:txBody>
      </p:sp>
      <p:pic>
        <p:nvPicPr>
          <p:cNvPr id="2050" name="Picture 2" descr="Single flower red carnation">
            <a:extLst>
              <a:ext uri="{FF2B5EF4-FFF2-40B4-BE49-F238E27FC236}">
                <a16:creationId xmlns="" xmlns:a16="http://schemas.microsoft.com/office/drawing/2014/main" id="{8C038E66-3630-4D1C-AD7B-B8AE8BF74D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409" y="1430691"/>
            <a:ext cx="1826697" cy="1918799"/>
          </a:xfrm>
          <a:prstGeom prst="rect">
            <a:avLst/>
          </a:prstGeom>
          <a:noFill/>
          <a:ln w="38100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6D943C7C-E42F-4FEC-93B4-1501B1C6CF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106" y="1442549"/>
            <a:ext cx="1826697" cy="1918799"/>
          </a:xfrm>
          <a:prstGeom prst="rect">
            <a:avLst/>
          </a:prstGeom>
          <a:ln w="38100">
            <a:solidFill>
              <a:srgbClr val="7030A0"/>
            </a:solidFill>
          </a:ln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3C2543DF-C8E8-4D08-B18C-D5DF7B2F90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5284" y="1547415"/>
            <a:ext cx="2171737" cy="2336193"/>
          </a:xfrm>
          <a:prstGeom prst="rect">
            <a:avLst/>
          </a:prstGeom>
          <a:ln w="38100">
            <a:solidFill>
              <a:srgbClr val="7030A0"/>
            </a:solidFill>
          </a:ln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FC540D8C-824C-4AF4-A2EC-E93A7436592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1157" t="22946" b="15209"/>
          <a:stretch/>
        </p:blipFill>
        <p:spPr>
          <a:xfrm>
            <a:off x="5030969" y="1446590"/>
            <a:ext cx="2207441" cy="2437018"/>
          </a:xfrm>
          <a:prstGeom prst="rect">
            <a:avLst/>
          </a:prstGeom>
          <a:ln w="38100">
            <a:solidFill>
              <a:srgbClr val="7030A0"/>
            </a:solidFill>
          </a:ln>
        </p:spPr>
      </p:pic>
      <p:sp>
        <p:nvSpPr>
          <p:cNvPr id="98" name="TextBox 97">
            <a:extLst>
              <a:ext uri="{FF2B5EF4-FFF2-40B4-BE49-F238E27FC236}">
                <a16:creationId xmlns="" xmlns:a16="http://schemas.microsoft.com/office/drawing/2014/main" id="{21EDAFE5-D89C-4A07-A526-6BB1A0F15CC9}"/>
              </a:ext>
            </a:extLst>
          </p:cNvPr>
          <p:cNvSpPr txBox="1"/>
          <p:nvPr/>
        </p:nvSpPr>
        <p:spPr>
          <a:xfrm>
            <a:off x="5071466" y="3916807"/>
            <a:ext cx="2166944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12+12+12=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="" xmlns:a16="http://schemas.microsoft.com/office/drawing/2014/main" id="{4871E09B-8D68-4959-B26F-1D007B7C32A1}"/>
              </a:ext>
            </a:extLst>
          </p:cNvPr>
          <p:cNvSpPr txBox="1"/>
          <p:nvPr/>
        </p:nvSpPr>
        <p:spPr>
          <a:xfrm>
            <a:off x="7238410" y="3916806"/>
            <a:ext cx="630366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36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="" xmlns:a16="http://schemas.microsoft.com/office/drawing/2014/main" id="{22624946-31E5-4C46-94CA-CAA1156F6039}"/>
              </a:ext>
            </a:extLst>
          </p:cNvPr>
          <p:cNvSpPr txBox="1"/>
          <p:nvPr/>
        </p:nvSpPr>
        <p:spPr>
          <a:xfrm>
            <a:off x="8372996" y="3916805"/>
            <a:ext cx="2194025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23+23+23=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="" xmlns:a16="http://schemas.microsoft.com/office/drawing/2014/main" id="{98EA98D6-77EC-4AA2-8367-5B2BD13F18D9}"/>
              </a:ext>
            </a:extLst>
          </p:cNvPr>
          <p:cNvSpPr txBox="1"/>
          <p:nvPr/>
        </p:nvSpPr>
        <p:spPr>
          <a:xfrm>
            <a:off x="10567021" y="3904088"/>
            <a:ext cx="660960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69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4B9EB24A-9BA8-4FBF-92A9-B459C81C3859}"/>
              </a:ext>
            </a:extLst>
          </p:cNvPr>
          <p:cNvSpPr txBox="1"/>
          <p:nvPr/>
        </p:nvSpPr>
        <p:spPr>
          <a:xfrm>
            <a:off x="6650083" y="4756337"/>
            <a:ext cx="1577561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69-36 =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="" xmlns:a16="http://schemas.microsoft.com/office/drawing/2014/main" id="{3698659D-1E6C-4A06-A0EE-146F66BED0A1}"/>
              </a:ext>
            </a:extLst>
          </p:cNvPr>
          <p:cNvSpPr txBox="1"/>
          <p:nvPr/>
        </p:nvSpPr>
        <p:spPr>
          <a:xfrm>
            <a:off x="8227644" y="4756407"/>
            <a:ext cx="660960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33</a:t>
            </a:r>
          </a:p>
        </p:txBody>
      </p:sp>
      <p:sp>
        <p:nvSpPr>
          <p:cNvPr id="19" name="Прямоугольник 4">
            <a:extLst>
              <a:ext uri="{FF2B5EF4-FFF2-40B4-BE49-F238E27FC236}">
                <a16:creationId xmlns:a16="http://schemas.microsoft.com/office/drawing/2014/main" xmlns="" id="{FA65252A-FFE7-46D1-990F-6BC576ECE940}"/>
              </a:ext>
            </a:extLst>
          </p:cNvPr>
          <p:cNvSpPr/>
          <p:nvPr/>
        </p:nvSpPr>
        <p:spPr>
          <a:xfrm>
            <a:off x="-12700" y="5845629"/>
            <a:ext cx="1054100" cy="101237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>
                <a:solidFill>
                  <a:schemeClr val="bg1"/>
                </a:solidFill>
              </a:rPr>
              <a:t>Підручник.</a:t>
            </a:r>
          </a:p>
          <a:p>
            <a:pPr algn="ctr"/>
            <a:r>
              <a:rPr lang="uk-UA" sz="1400" b="1" dirty="0">
                <a:solidFill>
                  <a:schemeClr val="bg1"/>
                </a:solidFill>
              </a:rPr>
              <a:t>Сторінка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58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62909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047D0732-F5B0-4FB9-B0FE-6DAF7C1326D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" t="618" r="64500" b="58315"/>
          <a:stretch/>
        </p:blipFill>
        <p:spPr>
          <a:xfrm>
            <a:off x="876109" y="1358660"/>
            <a:ext cx="6912000" cy="4564088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6A2076DD-4D61-4B5D-BE9B-F922EC19D4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258" y="1150836"/>
            <a:ext cx="2705164" cy="138136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CF6E863E-7C85-4BA0-AEDA-4C5106583D2C}"/>
              </a:ext>
            </a:extLst>
          </p:cNvPr>
          <p:cNvSpPr txBox="1"/>
          <p:nvPr/>
        </p:nvSpPr>
        <p:spPr>
          <a:xfrm>
            <a:off x="1198626" y="4567176"/>
            <a:ext cx="6745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>
                <a:solidFill>
                  <a:srgbClr val="7030A0"/>
                </a:solidFill>
              </a:rPr>
              <a:t>Відповідь: </a:t>
            </a:r>
            <a:r>
              <a:rPr lang="uk-UA" sz="3600" dirty="0" smtClean="0">
                <a:solidFill>
                  <a:srgbClr val="7030A0"/>
                </a:solidFill>
              </a:rPr>
              <a:t>46 горіхів у ІІІ пакеті.</a:t>
            </a:r>
            <a:endParaRPr lang="uk-UA" sz="3600" dirty="0">
              <a:solidFill>
                <a:srgbClr val="7030A0"/>
              </a:solidFill>
            </a:endParaRPr>
          </a:p>
        </p:txBody>
      </p:sp>
      <p:pic>
        <p:nvPicPr>
          <p:cNvPr id="26" name="Рисунок 25">
            <a:extLst>
              <a:ext uri="{FF2B5EF4-FFF2-40B4-BE49-F238E27FC236}">
                <a16:creationId xmlns="" xmlns:a16="http://schemas.microsoft.com/office/drawing/2014/main" id="{158A2120-B6E2-4C75-AADB-6C9B88001D2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0" t="43000" r="84929" b="43158"/>
          <a:stretch/>
        </p:blipFill>
        <p:spPr>
          <a:xfrm>
            <a:off x="3413110" y="-681467"/>
            <a:ext cx="455016" cy="567661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="" xmlns:a16="http://schemas.microsoft.com/office/drawing/2014/main" id="{29A88D09-0357-48CC-B348-2CB67C27244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4015824" y="-672169"/>
            <a:ext cx="455016" cy="567661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="" xmlns:a16="http://schemas.microsoft.com/office/drawing/2014/main" id="{B013BE5C-B52A-4F5B-8B89-7952786A51C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3" t="43000" r="58246" b="43158"/>
          <a:stretch/>
        </p:blipFill>
        <p:spPr>
          <a:xfrm>
            <a:off x="5146723" y="-695769"/>
            <a:ext cx="455016" cy="567661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="" xmlns:a16="http://schemas.microsoft.com/office/drawing/2014/main" id="{9669B4B7-5A1D-493C-8D47-A7E57046EAB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83" t="43000" r="21976" b="43158"/>
          <a:stretch/>
        </p:blipFill>
        <p:spPr>
          <a:xfrm>
            <a:off x="7403488" y="-655760"/>
            <a:ext cx="455016" cy="567661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="" xmlns:a16="http://schemas.microsoft.com/office/drawing/2014/main" id="{AEC967A1-53D5-4102-8E1D-46083584131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21" t="43525" r="31307" b="43439"/>
          <a:stretch/>
        </p:blipFill>
        <p:spPr>
          <a:xfrm>
            <a:off x="6814197" y="-634745"/>
            <a:ext cx="420821" cy="534599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="" xmlns:a16="http://schemas.microsoft.com/office/drawing/2014/main" id="{6DD503D7-DD9C-4769-BAD0-B8BFEAB1DED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06" t="43000" r="13053" b="43158"/>
          <a:stretch/>
        </p:blipFill>
        <p:spPr>
          <a:xfrm>
            <a:off x="8001096" y="-676773"/>
            <a:ext cx="455016" cy="567661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="" xmlns:a16="http://schemas.microsoft.com/office/drawing/2014/main" id="{2F8292A9-6640-4257-A3B0-B08DC932A120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16" t="42297" r="4743" b="43861"/>
          <a:stretch/>
        </p:blipFill>
        <p:spPr>
          <a:xfrm>
            <a:off x="8483748" y="-695769"/>
            <a:ext cx="455016" cy="567661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="" xmlns:a16="http://schemas.microsoft.com/office/drawing/2014/main" id="{707B1E59-E738-4026-A128-9D9CBB0936B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1" t="43000" r="40168" b="43158"/>
          <a:stretch/>
        </p:blipFill>
        <p:spPr>
          <a:xfrm>
            <a:off x="6175183" y="-634973"/>
            <a:ext cx="455016" cy="567661"/>
          </a:xfrm>
          <a:prstGeom prst="rect">
            <a:avLst/>
          </a:prstGeom>
        </p:spPr>
      </p:pic>
      <p:sp>
        <p:nvSpPr>
          <p:cNvPr id="36" name="Прямоугольник 4">
            <a:extLst>
              <a:ext uri="{FF2B5EF4-FFF2-40B4-BE49-F238E27FC236}">
                <a16:creationId xmlns="" xmlns:a16="http://schemas.microsoft.com/office/drawing/2014/main" id="{FA65252A-FFE7-46D1-990F-6BC576ECE940}"/>
              </a:ext>
            </a:extLst>
          </p:cNvPr>
          <p:cNvSpPr/>
          <p:nvPr/>
        </p:nvSpPr>
        <p:spPr>
          <a:xfrm>
            <a:off x="-12700" y="5845629"/>
            <a:ext cx="1054100" cy="101237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>
                <a:solidFill>
                  <a:schemeClr val="bg1"/>
                </a:solidFill>
              </a:rPr>
              <a:t>Підручник.</a:t>
            </a:r>
          </a:p>
          <a:p>
            <a:pPr algn="ctr"/>
            <a:r>
              <a:rPr lang="uk-UA" sz="1400" b="1" dirty="0">
                <a:solidFill>
                  <a:schemeClr val="bg1"/>
                </a:solidFill>
              </a:rPr>
              <a:t>Сторінка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59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: скругленные углы 7">
            <a:extLst>
              <a:ext uri="{FF2B5EF4-FFF2-40B4-BE49-F238E27FC236}">
                <a16:creationId xmlns="" xmlns:a16="http://schemas.microsoft.com/office/drawing/2014/main" id="{20F3DC87-8650-411D-8F0A-74E162DE7613}"/>
              </a:ext>
            </a:extLst>
          </p:cNvPr>
          <p:cNvSpPr/>
          <p:nvPr/>
        </p:nvSpPr>
        <p:spPr>
          <a:xfrm>
            <a:off x="6619424" y="1367456"/>
            <a:ext cx="4855289" cy="224793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/>
              <a:t>У двох пакетах по 23 горіхи, а в третьому – стільки, скільки у двох пакетах разом. Скільки горіхів у третьому пакеті? 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1094565" y="3952744"/>
            <a:ext cx="19834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>
                <a:solidFill>
                  <a:srgbClr val="7030A0"/>
                </a:solidFill>
              </a:rPr>
              <a:t> 23 + 23 =</a:t>
            </a:r>
            <a:endParaRPr lang="ru-RU" sz="36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2889530" y="3952744"/>
            <a:ext cx="15021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>
                <a:solidFill>
                  <a:srgbClr val="7030A0"/>
                </a:solidFill>
              </a:rPr>
              <a:t> 46 (г.) </a:t>
            </a:r>
            <a:endParaRPr lang="ru-RU" sz="36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353F7B10-4445-4198-A028-E2AE9377C20E}"/>
              </a:ext>
            </a:extLst>
          </p:cNvPr>
          <p:cNvSpPr txBox="1"/>
          <p:nvPr/>
        </p:nvSpPr>
        <p:spPr>
          <a:xfrm>
            <a:off x="1113397" y="2118588"/>
            <a:ext cx="196460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7030A0"/>
                </a:solidFill>
              </a:rPr>
              <a:t> І </a:t>
            </a:r>
            <a:r>
              <a:rPr lang="uk-UA" sz="3600" dirty="0">
                <a:solidFill>
                  <a:srgbClr val="7030A0"/>
                </a:solidFill>
              </a:rPr>
              <a:t>– </a:t>
            </a:r>
            <a:r>
              <a:rPr lang="uk-UA" sz="3600" dirty="0" smtClean="0">
                <a:solidFill>
                  <a:srgbClr val="7030A0"/>
                </a:solidFill>
              </a:rPr>
              <a:t>23 г.</a:t>
            </a:r>
          </a:p>
          <a:p>
            <a:endParaRPr lang="uk-UA" sz="600" dirty="0">
              <a:solidFill>
                <a:srgbClr val="7030A0"/>
              </a:solidFill>
            </a:endParaRPr>
          </a:p>
          <a:p>
            <a:r>
              <a:rPr lang="uk-UA" sz="3600" dirty="0" smtClean="0">
                <a:solidFill>
                  <a:srgbClr val="7030A0"/>
                </a:solidFill>
              </a:rPr>
              <a:t>ІІ </a:t>
            </a:r>
            <a:r>
              <a:rPr lang="uk-UA" sz="3600" dirty="0">
                <a:solidFill>
                  <a:srgbClr val="7030A0"/>
                </a:solidFill>
              </a:rPr>
              <a:t>– </a:t>
            </a:r>
            <a:r>
              <a:rPr lang="uk-UA" sz="3600" dirty="0" smtClean="0">
                <a:solidFill>
                  <a:srgbClr val="7030A0"/>
                </a:solidFill>
              </a:rPr>
              <a:t>23 г.</a:t>
            </a:r>
            <a:endParaRPr lang="uk-UA" sz="400" dirty="0">
              <a:solidFill>
                <a:srgbClr val="7030A0"/>
              </a:solidFill>
            </a:endParaRPr>
          </a:p>
          <a:p>
            <a:r>
              <a:rPr lang="uk-UA" sz="3600" dirty="0" smtClean="0">
                <a:solidFill>
                  <a:srgbClr val="7030A0"/>
                </a:solidFill>
              </a:rPr>
              <a:t>ІІІ– </a:t>
            </a:r>
            <a:r>
              <a:rPr lang="uk-UA" sz="3600" dirty="0" smtClean="0">
                <a:solidFill>
                  <a:srgbClr val="FF0000"/>
                </a:solidFill>
              </a:rPr>
              <a:t>? г.</a:t>
            </a:r>
            <a:endParaRPr lang="uk-UA" sz="3600" dirty="0">
              <a:solidFill>
                <a:srgbClr val="FF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882272" y="494529"/>
            <a:ext cx="10471528" cy="755788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Розв’яжи задачу 338 (усно)</a:t>
            </a:r>
            <a:endParaRPr lang="uk-UA" sz="4000" b="1" dirty="0">
              <a:solidFill>
                <a:schemeClr val="bg1"/>
              </a:solidFill>
            </a:endParaRPr>
          </a:p>
        </p:txBody>
      </p:sp>
      <p:sp>
        <p:nvSpPr>
          <p:cNvPr id="22" name="Правая фигурная скобка 21"/>
          <p:cNvSpPr/>
          <p:nvPr/>
        </p:nvSpPr>
        <p:spPr>
          <a:xfrm>
            <a:off x="2926107" y="2242456"/>
            <a:ext cx="192210" cy="936679"/>
          </a:xfrm>
          <a:prstGeom prst="rightBrac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" name="Рисунок 29">
            <a:extLst>
              <a:ext uri="{FF2B5EF4-FFF2-40B4-BE49-F238E27FC236}">
                <a16:creationId xmlns="" xmlns:a16="http://schemas.microsoft.com/office/drawing/2014/main" id="{670308F5-2632-489D-987F-D36BC2AEE12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416135" y="3657990"/>
            <a:ext cx="2058578" cy="2162371"/>
          </a:xfrm>
          <a:prstGeom prst="rect">
            <a:avLst/>
          </a:prstGeom>
          <a:ln w="38100">
            <a:solidFill>
              <a:srgbClr val="7030A0"/>
            </a:solidFill>
          </a:ln>
        </p:spPr>
      </p:pic>
      <p:pic>
        <p:nvPicPr>
          <p:cNvPr id="40" name="Picture 4" descr="walnut nuts hand drawn">
            <a:extLst>
              <a:ext uri="{FF2B5EF4-FFF2-40B4-BE49-F238E27FC236}">
                <a16:creationId xmlns="" xmlns:a16="http://schemas.microsoft.com/office/drawing/2014/main" id="{DE8B12D8-3F86-43E3-B1CB-90B2E641C1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517"/>
          <a:stretch/>
        </p:blipFill>
        <p:spPr bwMode="auto">
          <a:xfrm>
            <a:off x="7546538" y="4923535"/>
            <a:ext cx="1819147" cy="907324"/>
          </a:xfrm>
          <a:prstGeom prst="rect">
            <a:avLst/>
          </a:prstGeom>
          <a:noFill/>
          <a:ln w="38100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2747483" y="3675276"/>
            <a:ext cx="1180028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3920975" y="2721428"/>
            <a:ext cx="0" cy="96448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3491576" y="2721428"/>
            <a:ext cx="435935" cy="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82800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9" grpId="0"/>
      <p:bldP spid="45" grpId="0"/>
      <p:bldP spid="24" grpId="0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047D0732-F5B0-4FB9-B0FE-6DAF7C1326D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" t="618" r="64500" b="58315"/>
          <a:stretch/>
        </p:blipFill>
        <p:spPr>
          <a:xfrm>
            <a:off x="876109" y="1358660"/>
            <a:ext cx="6912000" cy="4564088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6A2076DD-4D61-4B5D-BE9B-F922EC19D4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258" y="1150836"/>
            <a:ext cx="2705164" cy="138136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CF6E863E-7C85-4BA0-AEDA-4C5106583D2C}"/>
              </a:ext>
            </a:extLst>
          </p:cNvPr>
          <p:cNvSpPr txBox="1"/>
          <p:nvPr/>
        </p:nvSpPr>
        <p:spPr>
          <a:xfrm>
            <a:off x="1156095" y="5166287"/>
            <a:ext cx="6745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>
                <a:solidFill>
                  <a:srgbClr val="7030A0"/>
                </a:solidFill>
              </a:rPr>
              <a:t>Відповідь: </a:t>
            </a:r>
            <a:r>
              <a:rPr lang="uk-UA" sz="3600" dirty="0" smtClean="0">
                <a:solidFill>
                  <a:srgbClr val="7030A0"/>
                </a:solidFill>
              </a:rPr>
              <a:t>14 вправ зробив тато.</a:t>
            </a:r>
            <a:endParaRPr lang="uk-UA" sz="3600" dirty="0">
              <a:solidFill>
                <a:srgbClr val="7030A0"/>
              </a:solidFill>
            </a:endParaRPr>
          </a:p>
        </p:txBody>
      </p:sp>
      <p:pic>
        <p:nvPicPr>
          <p:cNvPr id="26" name="Рисунок 25">
            <a:extLst>
              <a:ext uri="{FF2B5EF4-FFF2-40B4-BE49-F238E27FC236}">
                <a16:creationId xmlns="" xmlns:a16="http://schemas.microsoft.com/office/drawing/2014/main" id="{158A2120-B6E2-4C75-AADB-6C9B88001D2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0" t="43000" r="84929" b="43158"/>
          <a:stretch/>
        </p:blipFill>
        <p:spPr>
          <a:xfrm>
            <a:off x="3413110" y="-681467"/>
            <a:ext cx="455016" cy="567661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="" xmlns:a16="http://schemas.microsoft.com/office/drawing/2014/main" id="{29A88D09-0357-48CC-B348-2CB67C27244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7" t="43000" r="76482" b="43158"/>
          <a:stretch/>
        </p:blipFill>
        <p:spPr>
          <a:xfrm>
            <a:off x="4015824" y="-672169"/>
            <a:ext cx="455016" cy="567661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="" xmlns:a16="http://schemas.microsoft.com/office/drawing/2014/main" id="{B013BE5C-B52A-4F5B-8B89-7952786A51C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3" t="43000" r="58246" b="43158"/>
          <a:stretch/>
        </p:blipFill>
        <p:spPr>
          <a:xfrm>
            <a:off x="5146723" y="-695769"/>
            <a:ext cx="455016" cy="567661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="" xmlns:a16="http://schemas.microsoft.com/office/drawing/2014/main" id="{9669B4B7-5A1D-493C-8D47-A7E57046EAB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83" t="43000" r="21976" b="43158"/>
          <a:stretch/>
        </p:blipFill>
        <p:spPr>
          <a:xfrm>
            <a:off x="7403488" y="-655760"/>
            <a:ext cx="455016" cy="567661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="" xmlns:a16="http://schemas.microsoft.com/office/drawing/2014/main" id="{AEC967A1-53D5-4102-8E1D-46083584131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21" t="43525" r="31307" b="43439"/>
          <a:stretch/>
        </p:blipFill>
        <p:spPr>
          <a:xfrm>
            <a:off x="6814197" y="-634745"/>
            <a:ext cx="420821" cy="534599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="" xmlns:a16="http://schemas.microsoft.com/office/drawing/2014/main" id="{6DD503D7-DD9C-4769-BAD0-B8BFEAB1DED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06" t="43000" r="13053" b="43158"/>
          <a:stretch/>
        </p:blipFill>
        <p:spPr>
          <a:xfrm>
            <a:off x="8001096" y="-676773"/>
            <a:ext cx="455016" cy="567661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="" xmlns:a16="http://schemas.microsoft.com/office/drawing/2014/main" id="{2F8292A9-6640-4257-A3B0-B08DC932A120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16" t="42297" r="4743" b="43861"/>
          <a:stretch/>
        </p:blipFill>
        <p:spPr>
          <a:xfrm>
            <a:off x="8483748" y="-695769"/>
            <a:ext cx="455016" cy="567661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="" xmlns:a16="http://schemas.microsoft.com/office/drawing/2014/main" id="{707B1E59-E738-4026-A128-9D9CBB0936B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1" t="43000" r="40168" b="43158"/>
          <a:stretch/>
        </p:blipFill>
        <p:spPr>
          <a:xfrm>
            <a:off x="6175183" y="-634973"/>
            <a:ext cx="455016" cy="567661"/>
          </a:xfrm>
          <a:prstGeom prst="rect">
            <a:avLst/>
          </a:prstGeom>
        </p:spPr>
      </p:pic>
      <p:sp>
        <p:nvSpPr>
          <p:cNvPr id="36" name="Прямоугольник 4">
            <a:extLst>
              <a:ext uri="{FF2B5EF4-FFF2-40B4-BE49-F238E27FC236}">
                <a16:creationId xmlns="" xmlns:a16="http://schemas.microsoft.com/office/drawing/2014/main" id="{FA65252A-FFE7-46D1-990F-6BC576ECE940}"/>
              </a:ext>
            </a:extLst>
          </p:cNvPr>
          <p:cNvSpPr/>
          <p:nvPr/>
        </p:nvSpPr>
        <p:spPr>
          <a:xfrm>
            <a:off x="-12700" y="5845629"/>
            <a:ext cx="1054100" cy="101237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>
                <a:solidFill>
                  <a:schemeClr val="bg1"/>
                </a:solidFill>
              </a:rPr>
              <a:t>Підручник.</a:t>
            </a:r>
          </a:p>
          <a:p>
            <a:pPr algn="ctr"/>
            <a:r>
              <a:rPr lang="uk-UA" sz="1400" b="1" dirty="0">
                <a:solidFill>
                  <a:schemeClr val="bg1"/>
                </a:solidFill>
              </a:rPr>
              <a:t>Сторінка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59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: скругленные углы 7">
            <a:extLst>
              <a:ext uri="{FF2B5EF4-FFF2-40B4-BE49-F238E27FC236}">
                <a16:creationId xmlns="" xmlns:a16="http://schemas.microsoft.com/office/drawing/2014/main" id="{20F3DC87-8650-411D-8F0A-74E162DE7613}"/>
              </a:ext>
            </a:extLst>
          </p:cNvPr>
          <p:cNvSpPr/>
          <p:nvPr/>
        </p:nvSpPr>
        <p:spPr>
          <a:xfrm>
            <a:off x="6619424" y="1314290"/>
            <a:ext cx="4855289" cy="265934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>
                <a:solidFill>
                  <a:srgbClr val="FFFF00"/>
                </a:solidFill>
              </a:rPr>
              <a:t>Тарас </a:t>
            </a:r>
            <a:r>
              <a:rPr lang="uk-UA" sz="2800" dirty="0"/>
              <a:t>під час ранкової зарядки зробив </a:t>
            </a:r>
            <a:r>
              <a:rPr lang="uk-UA" sz="2800" dirty="0">
                <a:solidFill>
                  <a:srgbClr val="FFFF00"/>
                </a:solidFill>
              </a:rPr>
              <a:t>8 вправ</a:t>
            </a:r>
            <a:r>
              <a:rPr lang="uk-UA" sz="2800" dirty="0"/>
              <a:t>, його </a:t>
            </a:r>
            <a:r>
              <a:rPr lang="uk-UA" sz="2800" dirty="0">
                <a:solidFill>
                  <a:srgbClr val="FFFF00"/>
                </a:solidFill>
              </a:rPr>
              <a:t>сестра на 2 вправи менше</a:t>
            </a:r>
            <a:r>
              <a:rPr lang="uk-UA" sz="2800" dirty="0"/>
              <a:t>, а їхній </a:t>
            </a:r>
            <a:r>
              <a:rPr lang="uk-UA" sz="2800" dirty="0">
                <a:solidFill>
                  <a:srgbClr val="FFFF00"/>
                </a:solidFill>
              </a:rPr>
              <a:t>тато</a:t>
            </a:r>
            <a:r>
              <a:rPr lang="uk-UA" sz="2800" dirty="0"/>
              <a:t> зробив </a:t>
            </a:r>
            <a:r>
              <a:rPr lang="uk-UA" sz="2800" dirty="0">
                <a:solidFill>
                  <a:srgbClr val="FFFF00"/>
                </a:solidFill>
              </a:rPr>
              <a:t>стільки вправ, скільки діти</a:t>
            </a:r>
            <a:r>
              <a:rPr lang="uk-UA" sz="2800" dirty="0"/>
              <a:t> зробили </a:t>
            </a:r>
            <a:r>
              <a:rPr lang="uk-UA" sz="2800" dirty="0">
                <a:solidFill>
                  <a:srgbClr val="FFFF00"/>
                </a:solidFill>
              </a:rPr>
              <a:t>разом</a:t>
            </a:r>
            <a:r>
              <a:rPr lang="uk-UA" sz="2800" dirty="0"/>
              <a:t>. </a:t>
            </a:r>
            <a:r>
              <a:rPr lang="uk-UA" sz="2800" dirty="0">
                <a:solidFill>
                  <a:srgbClr val="FFFF00"/>
                </a:solidFill>
              </a:rPr>
              <a:t>Скільки вправ зробив тато?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1020134" y="3952744"/>
            <a:ext cx="21377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>
                <a:solidFill>
                  <a:srgbClr val="7030A0"/>
                </a:solidFill>
              </a:rPr>
              <a:t> 1)  8 – 2 =</a:t>
            </a:r>
            <a:endParaRPr lang="ru-RU" sz="36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2897364" y="3952743"/>
            <a:ext cx="49611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>
                <a:solidFill>
                  <a:srgbClr val="7030A0"/>
                </a:solidFill>
              </a:rPr>
              <a:t> 6 (</a:t>
            </a:r>
            <a:r>
              <a:rPr lang="uk-UA" sz="3600" dirty="0" err="1" smtClean="0">
                <a:solidFill>
                  <a:srgbClr val="7030A0"/>
                </a:solidFill>
              </a:rPr>
              <a:t>впр</a:t>
            </a:r>
            <a:r>
              <a:rPr lang="uk-UA" sz="3600" dirty="0" smtClean="0">
                <a:solidFill>
                  <a:srgbClr val="7030A0"/>
                </a:solidFill>
              </a:rPr>
              <a:t>.) зробила сестра. </a:t>
            </a:r>
            <a:endParaRPr lang="ru-RU" sz="36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353F7B10-4445-4198-A028-E2AE9377C20E}"/>
              </a:ext>
            </a:extLst>
          </p:cNvPr>
          <p:cNvSpPr txBox="1"/>
          <p:nvPr/>
        </p:nvSpPr>
        <p:spPr>
          <a:xfrm>
            <a:off x="1113396" y="2118588"/>
            <a:ext cx="387327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7030A0"/>
                </a:solidFill>
              </a:rPr>
              <a:t>Т – _ </a:t>
            </a:r>
            <a:r>
              <a:rPr lang="uk-UA" sz="3600" dirty="0" err="1" smtClean="0">
                <a:solidFill>
                  <a:srgbClr val="7030A0"/>
                </a:solidFill>
              </a:rPr>
              <a:t>впр</a:t>
            </a:r>
            <a:r>
              <a:rPr lang="uk-UA" sz="3600" dirty="0" smtClean="0">
                <a:solidFill>
                  <a:srgbClr val="7030A0"/>
                </a:solidFill>
              </a:rPr>
              <a:t>.</a:t>
            </a:r>
          </a:p>
          <a:p>
            <a:endParaRPr lang="uk-UA" sz="600" dirty="0">
              <a:solidFill>
                <a:srgbClr val="7030A0"/>
              </a:solidFill>
            </a:endParaRPr>
          </a:p>
          <a:p>
            <a:r>
              <a:rPr lang="uk-UA" sz="3600" dirty="0" smtClean="0">
                <a:solidFill>
                  <a:srgbClr val="7030A0"/>
                </a:solidFill>
              </a:rPr>
              <a:t>С </a:t>
            </a:r>
            <a:r>
              <a:rPr lang="uk-UA" sz="3600" dirty="0">
                <a:solidFill>
                  <a:srgbClr val="7030A0"/>
                </a:solidFill>
              </a:rPr>
              <a:t>– </a:t>
            </a:r>
            <a:r>
              <a:rPr lang="uk-UA" sz="3600" dirty="0" smtClean="0">
                <a:solidFill>
                  <a:srgbClr val="7030A0"/>
                </a:solidFill>
              </a:rPr>
              <a:t>?, на _ </a:t>
            </a:r>
            <a:r>
              <a:rPr lang="uk-UA" sz="3600" dirty="0" err="1" smtClean="0">
                <a:solidFill>
                  <a:srgbClr val="7030A0"/>
                </a:solidFill>
              </a:rPr>
              <a:t>впр</a:t>
            </a:r>
            <a:r>
              <a:rPr lang="uk-UA" sz="3600" dirty="0" smtClean="0">
                <a:solidFill>
                  <a:srgbClr val="7030A0"/>
                </a:solidFill>
              </a:rPr>
              <a:t>.</a:t>
            </a:r>
            <a:r>
              <a:rPr lang="uk-UA" sz="3600" b="1" dirty="0" smtClean="0">
                <a:solidFill>
                  <a:srgbClr val="7030A0"/>
                </a:solidFill>
              </a:rPr>
              <a:t>&lt;</a:t>
            </a:r>
            <a:endParaRPr lang="uk-UA" sz="400" b="1" dirty="0">
              <a:solidFill>
                <a:srgbClr val="7030A0"/>
              </a:solidFill>
            </a:endParaRPr>
          </a:p>
          <a:p>
            <a:r>
              <a:rPr lang="uk-UA" sz="3600" dirty="0" smtClean="0">
                <a:solidFill>
                  <a:srgbClr val="7030A0"/>
                </a:solidFill>
              </a:rPr>
              <a:t>Т – _</a:t>
            </a:r>
            <a:r>
              <a:rPr lang="uk-UA" sz="3600" dirty="0" smtClean="0">
                <a:solidFill>
                  <a:srgbClr val="FF0000"/>
                </a:solidFill>
              </a:rPr>
              <a:t> </a:t>
            </a:r>
            <a:r>
              <a:rPr lang="uk-UA" sz="3600" dirty="0" err="1" smtClean="0">
                <a:solidFill>
                  <a:srgbClr val="7030A0"/>
                </a:solidFill>
              </a:rPr>
              <a:t>впр</a:t>
            </a:r>
            <a:r>
              <a:rPr lang="uk-UA" sz="3600" dirty="0" smtClean="0">
                <a:solidFill>
                  <a:srgbClr val="7030A0"/>
                </a:solidFill>
              </a:rPr>
              <a:t>.</a:t>
            </a:r>
            <a:endParaRPr lang="uk-UA" sz="3600" dirty="0">
              <a:solidFill>
                <a:srgbClr val="7030A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882272" y="494529"/>
            <a:ext cx="10471528" cy="755788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Розв’яжи задачу 339</a:t>
            </a:r>
            <a:endParaRPr lang="uk-UA" sz="4000" b="1" dirty="0">
              <a:solidFill>
                <a:schemeClr val="bg1"/>
              </a:solidFill>
            </a:endParaRPr>
          </a:p>
        </p:txBody>
      </p:sp>
      <p:sp>
        <p:nvSpPr>
          <p:cNvPr id="22" name="Правая фигурная скобка 21"/>
          <p:cNvSpPr/>
          <p:nvPr/>
        </p:nvSpPr>
        <p:spPr>
          <a:xfrm>
            <a:off x="4470840" y="2285990"/>
            <a:ext cx="192210" cy="936679"/>
          </a:xfrm>
          <a:prstGeom prst="rightBrac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250004" y="3720152"/>
            <a:ext cx="2226519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5476523" y="2766304"/>
            <a:ext cx="0" cy="96448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5040587" y="2778775"/>
            <a:ext cx="435936" cy="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Рисунок 37">
            <a:extLst>
              <a:ext uri="{FF2B5EF4-FFF2-40B4-BE49-F238E27FC236}">
                <a16:creationId xmlns="" xmlns:a16="http://schemas.microsoft.com/office/drawing/2014/main" id="{BB113F17-8BF6-40FA-8AEB-1236344891C8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61423" r="53501"/>
          <a:stretch/>
        </p:blipFill>
        <p:spPr>
          <a:xfrm>
            <a:off x="9871652" y="5089272"/>
            <a:ext cx="1519792" cy="1324441"/>
          </a:xfrm>
          <a:prstGeom prst="rect">
            <a:avLst/>
          </a:prstGeom>
          <a:ln w="38100">
            <a:solidFill>
              <a:srgbClr val="7030A0"/>
            </a:solidFill>
          </a:ln>
        </p:spPr>
      </p:pic>
      <p:pic>
        <p:nvPicPr>
          <p:cNvPr id="42" name="Рисунок 41">
            <a:extLst>
              <a:ext uri="{FF2B5EF4-FFF2-40B4-BE49-F238E27FC236}">
                <a16:creationId xmlns="" xmlns:a16="http://schemas.microsoft.com/office/drawing/2014/main" id="{4DFD1061-7295-488B-A7B0-6A65BB49E0E8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57033" b="69382"/>
          <a:stretch/>
        </p:blipFill>
        <p:spPr>
          <a:xfrm>
            <a:off x="9871652" y="3986160"/>
            <a:ext cx="1519792" cy="1137595"/>
          </a:xfrm>
          <a:prstGeom prst="rect">
            <a:avLst/>
          </a:prstGeom>
          <a:ln w="38100">
            <a:solidFill>
              <a:srgbClr val="7030A0"/>
            </a:solidFill>
          </a:ln>
        </p:spPr>
      </p:pic>
      <p:pic>
        <p:nvPicPr>
          <p:cNvPr id="43" name="Рисунок 42">
            <a:extLst>
              <a:ext uri="{FF2B5EF4-FFF2-40B4-BE49-F238E27FC236}">
                <a16:creationId xmlns="" xmlns:a16="http://schemas.microsoft.com/office/drawing/2014/main" id="{2DC8FEE2-906E-434C-B346-AFA0373F682B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17082" t="9282" r="16343" b="9879"/>
          <a:stretch/>
        </p:blipFill>
        <p:spPr>
          <a:xfrm>
            <a:off x="7943634" y="4013300"/>
            <a:ext cx="1881999" cy="2400413"/>
          </a:xfrm>
          <a:prstGeom prst="rect">
            <a:avLst/>
          </a:prstGeom>
          <a:ln w="38100">
            <a:solidFill>
              <a:srgbClr val="7030A0"/>
            </a:solidFill>
          </a:ln>
        </p:spPr>
      </p:pic>
      <p:sp>
        <p:nvSpPr>
          <p:cNvPr id="2" name="Прямоугольник 1"/>
          <p:cNvSpPr/>
          <p:nvPr/>
        </p:nvSpPr>
        <p:spPr>
          <a:xfrm>
            <a:off x="1739951" y="211858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 smtClean="0">
                <a:solidFill>
                  <a:srgbClr val="FF0000"/>
                </a:solidFill>
              </a:rPr>
              <a:t>8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739163" y="2761196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 smtClean="0">
                <a:solidFill>
                  <a:srgbClr val="FF0000"/>
                </a:solidFill>
              </a:rPr>
              <a:t>2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739951" y="3333099"/>
            <a:ext cx="397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 smtClean="0">
                <a:solidFill>
                  <a:srgbClr val="FF0000"/>
                </a:solidFill>
              </a:rPr>
              <a:t>?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028331" y="4554957"/>
            <a:ext cx="21377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>
                <a:solidFill>
                  <a:srgbClr val="7030A0"/>
                </a:solidFill>
              </a:rPr>
              <a:t> 2)  8 + 6 =</a:t>
            </a:r>
            <a:endParaRPr lang="ru-RU" sz="36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2893661" y="4553819"/>
            <a:ext cx="21303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>
                <a:solidFill>
                  <a:srgbClr val="7030A0"/>
                </a:solidFill>
              </a:rPr>
              <a:t> 14 (</a:t>
            </a:r>
            <a:r>
              <a:rPr lang="uk-UA" sz="3600" dirty="0" err="1" smtClean="0">
                <a:solidFill>
                  <a:srgbClr val="7030A0"/>
                </a:solidFill>
              </a:rPr>
              <a:t>впр</a:t>
            </a:r>
            <a:r>
              <a:rPr lang="uk-UA" sz="3600" dirty="0" smtClean="0">
                <a:solidFill>
                  <a:srgbClr val="7030A0"/>
                </a:solidFill>
              </a:rPr>
              <a:t>.)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9298938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9" grpId="0"/>
      <p:bldP spid="45" grpId="0"/>
      <p:bldP spid="24" grpId="0"/>
      <p:bldP spid="22" grpId="0" animBg="1"/>
      <p:bldP spid="2" grpId="0"/>
      <p:bldP spid="44" grpId="0"/>
      <p:bldP spid="47" grpId="0"/>
      <p:bldP spid="48" grpId="0"/>
      <p:bldP spid="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29070" y="1312554"/>
            <a:ext cx="9222130" cy="78206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7030A0"/>
                </a:solidFill>
              </a:rPr>
              <a:t>На скільки фігур поділено кожний трикутник двома відрізками? Назви ці фігури.</a:t>
            </a:r>
          </a:p>
        </p:txBody>
      </p:sp>
      <p:sp>
        <p:nvSpPr>
          <p:cNvPr id="2" name="Равнобедренный треугольник 1">
            <a:extLst>
              <a:ext uri="{FF2B5EF4-FFF2-40B4-BE49-F238E27FC236}">
                <a16:creationId xmlns="" xmlns:a16="http://schemas.microsoft.com/office/drawing/2014/main" id="{0BA89ABC-2DE6-43C3-885B-3A68A2B9C63F}"/>
              </a:ext>
            </a:extLst>
          </p:cNvPr>
          <p:cNvSpPr/>
          <p:nvPr/>
        </p:nvSpPr>
        <p:spPr>
          <a:xfrm>
            <a:off x="501017" y="2412135"/>
            <a:ext cx="3455469" cy="2223435"/>
          </a:xfrm>
          <a:prstGeom prst="triangle">
            <a:avLst>
              <a:gd name="adj" fmla="val 67549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Равнобедренный треугольник 11">
            <a:extLst>
              <a:ext uri="{FF2B5EF4-FFF2-40B4-BE49-F238E27FC236}">
                <a16:creationId xmlns="" xmlns:a16="http://schemas.microsoft.com/office/drawing/2014/main" id="{D6BCEECD-6273-424F-BE58-E3EC612BA27B}"/>
              </a:ext>
            </a:extLst>
          </p:cNvPr>
          <p:cNvSpPr/>
          <p:nvPr/>
        </p:nvSpPr>
        <p:spPr>
          <a:xfrm>
            <a:off x="4330268" y="2412135"/>
            <a:ext cx="3455469" cy="2223435"/>
          </a:xfrm>
          <a:prstGeom prst="triangle">
            <a:avLst>
              <a:gd name="adj" fmla="val 67549"/>
            </a:avLst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Равнобедренный треугольник 12">
            <a:extLst>
              <a:ext uri="{FF2B5EF4-FFF2-40B4-BE49-F238E27FC236}">
                <a16:creationId xmlns="" xmlns:a16="http://schemas.microsoft.com/office/drawing/2014/main" id="{4AB58FC8-B615-4137-8F55-3E1EA5834EAD}"/>
              </a:ext>
            </a:extLst>
          </p:cNvPr>
          <p:cNvSpPr/>
          <p:nvPr/>
        </p:nvSpPr>
        <p:spPr>
          <a:xfrm>
            <a:off x="8159519" y="2412135"/>
            <a:ext cx="3455469" cy="2223435"/>
          </a:xfrm>
          <a:prstGeom prst="triangle">
            <a:avLst>
              <a:gd name="adj" fmla="val 67549"/>
            </a:avLst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="" xmlns:a16="http://schemas.microsoft.com/office/drawing/2014/main" id="{455AE46D-ABCF-4EA5-A8E7-8E7F1F637D14}"/>
              </a:ext>
            </a:extLst>
          </p:cNvPr>
          <p:cNvCxnSpPr>
            <a:cxnSpLocks/>
            <a:stCxn id="2" idx="2"/>
          </p:cNvCxnSpPr>
          <p:nvPr/>
        </p:nvCxnSpPr>
        <p:spPr>
          <a:xfrm flipV="1">
            <a:off x="501017" y="3114780"/>
            <a:ext cx="2652151" cy="152079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="" xmlns:a16="http://schemas.microsoft.com/office/drawing/2014/main" id="{37C75ADE-4605-4AC7-ADA8-E887D929AD30}"/>
              </a:ext>
            </a:extLst>
          </p:cNvPr>
          <p:cNvCxnSpPr>
            <a:cxnSpLocks/>
            <a:stCxn id="2" idx="2"/>
          </p:cNvCxnSpPr>
          <p:nvPr/>
        </p:nvCxnSpPr>
        <p:spPr>
          <a:xfrm flipV="1">
            <a:off x="501017" y="3896833"/>
            <a:ext cx="3060834" cy="738737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="" xmlns:a16="http://schemas.microsoft.com/office/drawing/2014/main" id="{5D408B21-D68D-4D5C-AC70-DFF64F9ADFCB}"/>
              </a:ext>
            </a:extLst>
          </p:cNvPr>
          <p:cNvCxnSpPr>
            <a:cxnSpLocks/>
            <a:stCxn id="12" idx="3"/>
          </p:cNvCxnSpPr>
          <p:nvPr/>
        </p:nvCxnSpPr>
        <p:spPr>
          <a:xfrm flipH="1" flipV="1">
            <a:off x="6653687" y="2412136"/>
            <a:ext cx="10716" cy="222343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="" xmlns:a16="http://schemas.microsoft.com/office/drawing/2014/main" id="{BAFDB196-9134-4574-AC7D-98ABEE85D367}"/>
              </a:ext>
            </a:extLst>
          </p:cNvPr>
          <p:cNvCxnSpPr>
            <a:cxnSpLocks/>
            <a:endCxn id="12" idx="5"/>
          </p:cNvCxnSpPr>
          <p:nvPr/>
        </p:nvCxnSpPr>
        <p:spPr>
          <a:xfrm flipV="1">
            <a:off x="4330268" y="3523853"/>
            <a:ext cx="2894802" cy="112375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="" xmlns:a16="http://schemas.microsoft.com/office/drawing/2014/main" id="{3180023A-7031-415D-814C-24FD777FA7CB}"/>
              </a:ext>
            </a:extLst>
          </p:cNvPr>
          <p:cNvCxnSpPr>
            <a:cxnSpLocks/>
            <a:endCxn id="13" idx="5"/>
          </p:cNvCxnSpPr>
          <p:nvPr/>
        </p:nvCxnSpPr>
        <p:spPr>
          <a:xfrm flipV="1">
            <a:off x="8189462" y="3523853"/>
            <a:ext cx="2864859" cy="111171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="" xmlns:a16="http://schemas.microsoft.com/office/drawing/2014/main" id="{A924EBC3-3F96-49B9-B5C5-4933C1B661CC}"/>
              </a:ext>
            </a:extLst>
          </p:cNvPr>
          <p:cNvCxnSpPr>
            <a:cxnSpLocks/>
            <a:stCxn id="13" idx="3"/>
            <a:endCxn id="13" idx="1"/>
          </p:cNvCxnSpPr>
          <p:nvPr/>
        </p:nvCxnSpPr>
        <p:spPr>
          <a:xfrm flipH="1" flipV="1">
            <a:off x="9326586" y="3523853"/>
            <a:ext cx="1167068" cy="1111717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4">
            <a:extLst>
              <a:ext uri="{FF2B5EF4-FFF2-40B4-BE49-F238E27FC236}">
                <a16:creationId xmlns="" xmlns:a16="http://schemas.microsoft.com/office/drawing/2014/main" id="{FA65252A-FFE7-46D1-990F-6BC576ECE940}"/>
              </a:ext>
            </a:extLst>
          </p:cNvPr>
          <p:cNvSpPr/>
          <p:nvPr/>
        </p:nvSpPr>
        <p:spPr>
          <a:xfrm>
            <a:off x="-12700" y="5845629"/>
            <a:ext cx="1054100" cy="101237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>
                <a:solidFill>
                  <a:schemeClr val="bg1"/>
                </a:solidFill>
              </a:rPr>
              <a:t>Підручник.</a:t>
            </a:r>
          </a:p>
          <a:p>
            <a:pPr algn="ctr"/>
            <a:r>
              <a:rPr lang="uk-UA" sz="1400" b="1" dirty="0">
                <a:solidFill>
                  <a:schemeClr val="bg1"/>
                </a:solidFill>
              </a:rPr>
              <a:t>Сторінка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59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90847" y="494529"/>
            <a:ext cx="9771320" cy="755788"/>
          </a:xfrm>
          <a:prstGeom prst="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Розглянь трикутники</a:t>
            </a:r>
            <a:endParaRPr lang="uk-UA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01155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3718</TotalTime>
  <Words>468</Words>
  <Application>Microsoft Office PowerPoint</Application>
  <PresentationFormat>Произвольный</PresentationFormat>
  <Paragraphs>110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Vasyl Tsupa</dc:creator>
  <cp:lastModifiedBy>Esmiralda Ivanova</cp:lastModifiedBy>
  <cp:revision>609</cp:revision>
  <dcterms:created xsi:type="dcterms:W3CDTF">2018-01-05T16:38:53Z</dcterms:created>
  <dcterms:modified xsi:type="dcterms:W3CDTF">2024-11-21T09:42:14Z</dcterms:modified>
</cp:coreProperties>
</file>