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769" r:id="rId3"/>
    <p:sldId id="772" r:id="rId4"/>
    <p:sldId id="773" r:id="rId5"/>
    <p:sldId id="587" r:id="rId6"/>
    <p:sldId id="585" r:id="rId7"/>
    <p:sldId id="591" r:id="rId8"/>
    <p:sldId id="562" r:id="rId9"/>
    <p:sldId id="595" r:id="rId10"/>
    <p:sldId id="770" r:id="rId11"/>
    <p:sldId id="7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FF66FF"/>
    <a:srgbClr val="2F3242"/>
    <a:srgbClr val="00B050"/>
    <a:srgbClr val="1694E9"/>
    <a:srgbClr val="FFFF00"/>
    <a:srgbClr val="295FFF"/>
    <a:srgbClr val="FF7C80"/>
    <a:srgbClr val="709E32"/>
    <a:srgbClr val="E3F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4206860"/>
            <a:ext cx="9525000" cy="160043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</a:rPr>
              <a:t>Пишу з великої букви імена, </a:t>
            </a:r>
            <a:endParaRPr lang="uk-UA" sz="4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0070C0"/>
                </a:solidFill>
              </a:rPr>
              <a:t>по </a:t>
            </a:r>
            <a:r>
              <a:rPr lang="uk-UA" sz="4400" b="1" dirty="0">
                <a:solidFill>
                  <a:srgbClr val="0070C0"/>
                </a:solidFill>
              </a:rPr>
              <a:t>батькові, прізвища</a:t>
            </a:r>
            <a:r>
              <a:rPr lang="uk-UA" sz="4400" b="1" dirty="0" smtClean="0">
                <a:solidFill>
                  <a:srgbClr val="0070C0"/>
                </a:solidFill>
              </a:rPr>
              <a:t>.</a:t>
            </a:r>
            <a:endParaRPr lang="uk-UA" sz="4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7945"/>
            <a:ext cx="3800442" cy="2863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59212" y="1287081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Досліджую іменники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4</a:t>
            </a:r>
            <a:r>
              <a:rPr lang="uk-UA" sz="2400" b="1" dirty="0" smtClean="0">
                <a:solidFill>
                  <a:srgbClr val="0070C0"/>
                </a:solidFill>
              </a:rPr>
              <a:t>5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1 Українська мова\1 Пономарьова\3 Іменник\№045 - Пишу з вел букви імена, по батьк, прізв\2024-11-30_214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14227" r="2874" b="-988"/>
          <a:stretch/>
        </p:blipFill>
        <p:spPr bwMode="auto">
          <a:xfrm>
            <a:off x="6400953" y="2416996"/>
            <a:ext cx="5148000" cy="3132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1 Українська мова\1 Пономарьова\3 Іменник\№045 - Пишу з вел букви імена, по батьк, прізв\2024-11-30_2139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5" b="2278"/>
          <a:stretch/>
        </p:blipFill>
        <p:spPr bwMode="auto">
          <a:xfrm>
            <a:off x="642257" y="2253178"/>
            <a:ext cx="5457465" cy="329581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57261"/>
            <a:ext cx="858342" cy="800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9" y="494529"/>
            <a:ext cx="10486386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529" y="1169045"/>
            <a:ext cx="4891128" cy="9224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1. Прочитай текст. Підкресли слова, у яких помітиш помилки. </a:t>
            </a:r>
            <a:r>
              <a:rPr lang="uk-UA" sz="2000" b="1" dirty="0" err="1" smtClean="0">
                <a:solidFill>
                  <a:schemeClr val="bg1"/>
                </a:solidFill>
              </a:rPr>
              <a:t>Випиши</a:t>
            </a:r>
            <a:r>
              <a:rPr lang="uk-UA" sz="2000" b="1" dirty="0" smtClean="0">
                <a:solidFill>
                  <a:schemeClr val="bg1"/>
                </a:solidFill>
              </a:rPr>
              <a:t> підкреслені слова, виправивши помилки.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00953" y="1183379"/>
            <a:ext cx="4941962" cy="10697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2. Розглянь портрети відомих українців на грошових купюрах. Прочитай текст, устав пропущені слова.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04037" y="3919009"/>
            <a:ext cx="2753820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Тарас Шевченко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92056" y="4148037"/>
            <a:ext cx="240006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Іван Франко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72969" y="4380674"/>
            <a:ext cx="2419119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Леся Українка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56369" y="4378869"/>
            <a:ext cx="1545774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Богдан</a:t>
            </a:r>
            <a:endParaRPr lang="uk-UA" sz="2400" b="1" dirty="0">
              <a:solidFill>
                <a:srgbClr val="0070C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70989" y="2769793"/>
            <a:ext cx="255084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741104" y="3000625"/>
            <a:ext cx="14622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368588" y="3033285"/>
            <a:ext cx="64032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25762" y="3264118"/>
            <a:ext cx="841781" cy="3265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31425" y="4614318"/>
            <a:ext cx="2819403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Хмельницький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8" grpId="0"/>
      <p:bldP spid="39" grpId="0"/>
      <p:bldP spid="36" grpId="0"/>
      <p:bldP spid="42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791" y="505414"/>
            <a:ext cx="10056866" cy="747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4791" y="1281152"/>
            <a:ext cx="7270124" cy="163121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Що називають іменники? На які питання вони відповідають?</a:t>
            </a:r>
            <a:endParaRPr lang="uk-UA" sz="2000" b="1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Як розпізнати слова, що відповідають на питання ХТО? і ЩО?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Які іменники пишемо з великої букви?</a:t>
            </a:r>
            <a:endParaRPr lang="uk-UA" sz="2000" b="1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Яка </a:t>
            </a: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робота на </a:t>
            </a:r>
            <a:r>
              <a:rPr lang="uk-UA" sz="2000" b="1" dirty="0" err="1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уроці</a:t>
            </a: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була для тебе найцікавішою? </a:t>
            </a: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Чому?</a:t>
            </a:r>
            <a:endParaRPr lang="uk-UA" sz="2000" b="1" dirty="0" smtClean="0">
              <a:solidFill>
                <a:srgbClr val="0070C0"/>
              </a:solidFill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2000" b="1" dirty="0" smtClean="0">
                <a:solidFill>
                  <a:srgbClr val="0070C0"/>
                </a:solidFill>
              </a:rPr>
              <a:t>Як </a:t>
            </a:r>
            <a:r>
              <a:rPr lang="ru-RU" sz="2000" b="1" dirty="0" err="1" smtClean="0">
                <a:solidFill>
                  <a:srgbClr val="0070C0"/>
                </a:solidFill>
              </a:rPr>
              <a:t>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оцінюєш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свою </a:t>
            </a:r>
            <a:r>
              <a:rPr lang="ru-RU" sz="2000" b="1" dirty="0" smtClean="0">
                <a:solidFill>
                  <a:srgbClr val="0070C0"/>
                </a:solidFill>
              </a:rPr>
              <a:t>роботу </a:t>
            </a:r>
            <a:r>
              <a:rPr lang="ru-RU" sz="2000" b="1" dirty="0">
                <a:solidFill>
                  <a:srgbClr val="0070C0"/>
                </a:solidFill>
              </a:rPr>
              <a:t>на </a:t>
            </a:r>
            <a:r>
              <a:rPr lang="ru-RU" sz="2000" b="1" dirty="0" err="1">
                <a:solidFill>
                  <a:srgbClr val="0070C0"/>
                </a:solidFill>
              </a:rPr>
              <a:t>уроці</a:t>
            </a:r>
            <a:r>
              <a:rPr lang="ru-RU" sz="20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793" y="2709778"/>
            <a:ext cx="1524614" cy="205822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9" y="2976411"/>
            <a:ext cx="1924957" cy="192495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726244" y="4963886"/>
            <a:ext cx="1924957" cy="73925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Корисна інформація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02793" y="4963886"/>
            <a:ext cx="1657194" cy="6928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Не все зрозуміло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1359" y="4963886"/>
            <a:ext cx="1907670" cy="6928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Час пролетів непомітно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9396" y="4963886"/>
            <a:ext cx="2204797" cy="7392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Працювалось легко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08029" y="4963886"/>
            <a:ext cx="2137800" cy="73925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Непотрібна інформація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59" y="3020032"/>
            <a:ext cx="2321869" cy="180716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3524" r="5956" b="17144"/>
          <a:stretch/>
        </p:blipFill>
        <p:spPr bwMode="auto">
          <a:xfrm>
            <a:off x="5188929" y="3207201"/>
            <a:ext cx="2376000" cy="1620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74" y="3051457"/>
            <a:ext cx="1823093" cy="174431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607" y="636044"/>
            <a:ext cx="10282693" cy="6811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3051423" y="2236625"/>
            <a:ext cx="5951063" cy="25538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i="1" dirty="0"/>
              <a:t>От і </a:t>
            </a:r>
            <a:r>
              <a:rPr lang="uk-UA" sz="3600" i="1" dirty="0" err="1"/>
              <a:t>все,дзвенить</a:t>
            </a:r>
            <a:r>
              <a:rPr lang="uk-UA" sz="3600" i="1" dirty="0"/>
              <a:t> дзвінок, </a:t>
            </a:r>
            <a:endParaRPr lang="uk-UA" sz="3600" i="1" dirty="0" smtClean="0"/>
          </a:p>
          <a:p>
            <a:pPr algn="ctr"/>
            <a:r>
              <a:rPr lang="uk-UA" sz="3600" i="1" dirty="0" smtClean="0"/>
              <a:t>В </a:t>
            </a:r>
            <a:r>
              <a:rPr lang="uk-UA" sz="3600" i="1" dirty="0"/>
              <a:t>гості йде до нас урок.</a:t>
            </a:r>
            <a:endParaRPr lang="ru-RU" sz="3600" dirty="0"/>
          </a:p>
          <a:p>
            <a:pPr algn="ctr"/>
            <a:r>
              <a:rPr lang="uk-UA" sz="3600" i="1" dirty="0"/>
              <a:t>Спішіть-поспішайте, </a:t>
            </a:r>
            <a:endParaRPr lang="uk-UA" sz="3600" i="1" dirty="0" smtClean="0"/>
          </a:p>
          <a:p>
            <a:pPr algn="ctr"/>
            <a:r>
              <a:rPr lang="uk-UA" sz="3600" i="1" dirty="0" smtClean="0"/>
              <a:t>На </a:t>
            </a:r>
            <a:r>
              <a:rPr lang="uk-UA" sz="3600" i="1" dirty="0"/>
              <a:t>місця сідайте.</a:t>
            </a:r>
            <a:endParaRPr lang="ru-RU" sz="3600" dirty="0"/>
          </a:p>
        </p:txBody>
      </p:sp>
      <p:pic>
        <p:nvPicPr>
          <p:cNvPr id="7" name="Picture 3" descr="D:\Картинки до тестів\Тварини\Рибки в акваріумі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6143" r="5054" b="5505"/>
          <a:stretch/>
        </p:blipFill>
        <p:spPr bwMode="auto">
          <a:xfrm>
            <a:off x="2878002" y="2108652"/>
            <a:ext cx="6297900" cy="44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2575904" y="1379831"/>
            <a:ext cx="6902097" cy="715279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Вибери рибку</a:t>
            </a:r>
            <a:r>
              <a:rPr lang="uk-UA" sz="2400" b="1" dirty="0">
                <a:solidFill>
                  <a:srgbClr val="0070C0"/>
                </a:solidFill>
              </a:rPr>
              <a:t>, </a:t>
            </a:r>
            <a:r>
              <a:rPr lang="uk-UA" sz="2400" b="1" dirty="0" smtClean="0">
                <a:solidFill>
                  <a:srgbClr val="0070C0"/>
                </a:solidFill>
              </a:rPr>
              <a:t>з якою хочеш провести урок. </a:t>
            </a:r>
          </a:p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А я скажу, що тебе очікує на </a:t>
            </a:r>
            <a:r>
              <a:rPr lang="uk-UA" sz="2400" b="1" dirty="0" err="1" smtClean="0">
                <a:solidFill>
                  <a:srgbClr val="0070C0"/>
                </a:solidFill>
              </a:rPr>
              <a:t>уроці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481943" y="2418124"/>
            <a:ext cx="2102801" cy="836705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bg1"/>
                </a:solidFill>
              </a:rPr>
              <a:t>Тебе очікує активна робота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273628" y="3730494"/>
            <a:ext cx="2087001" cy="901569"/>
          </a:xfrm>
          <a:prstGeom prst="round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Виявиш творче мислення</a:t>
            </a:r>
            <a:endParaRPr lang="ru-RU" sz="20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9002485" y="4936867"/>
            <a:ext cx="2165815" cy="1093803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Твоя працьовитість радує.</a:t>
            </a:r>
            <a:endParaRPr lang="ru-RU" sz="2000" b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002486" y="2972261"/>
            <a:ext cx="2165814" cy="10663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bg1"/>
                </a:solidFill>
              </a:rPr>
              <a:t>Зможеш розв’язати всі завдання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700364" y="5110103"/>
            <a:ext cx="2355280" cy="7473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Здивуєш своїми знаннями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715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19201" y="599721"/>
            <a:ext cx="9731828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600" b="1" dirty="0" smtClean="0"/>
              <a:t>Пригадай і закінчи речення</a:t>
            </a:r>
            <a:endParaRPr lang="ru-RU" sz="3600" dirty="0"/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06285" y="1428056"/>
            <a:ext cx="3505202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Іменник </a:t>
            </a:r>
            <a:r>
              <a:rPr lang="uk-UA" sz="2800" dirty="0"/>
              <a:t>називає </a:t>
            </a:r>
            <a:r>
              <a:rPr lang="uk-UA" sz="2800" dirty="0" smtClean="0"/>
              <a:t>…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06283" y="3390609"/>
            <a:ext cx="5290457" cy="578882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На </a:t>
            </a:r>
            <a:r>
              <a:rPr lang="uk-UA" sz="2800" dirty="0"/>
              <a:t>питання </a:t>
            </a:r>
            <a:r>
              <a:rPr lang="uk-UA" sz="2800" i="1" dirty="0"/>
              <a:t>що?</a:t>
            </a:r>
            <a:r>
              <a:rPr lang="uk-UA" sz="2800" dirty="0"/>
              <a:t> відповідають …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06284" y="2087106"/>
            <a:ext cx="5377543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Іменник відповідає на питання …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62738" y="2778066"/>
            <a:ext cx="537754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/>
              <a:t>На питання </a:t>
            </a:r>
            <a:r>
              <a:rPr lang="uk-UA" sz="2800" i="1" dirty="0"/>
              <a:t>хто?</a:t>
            </a:r>
            <a:r>
              <a:rPr lang="uk-UA" sz="2800" dirty="0"/>
              <a:t> відповідають …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749141" y="1428056"/>
            <a:ext cx="188322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предмети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14454" y="2087106"/>
            <a:ext cx="175260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Хто? Що? 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79768" y="2751130"/>
            <a:ext cx="375557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назви людей і тварин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879768" y="3356948"/>
            <a:ext cx="3755575" cy="578882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всі інші назви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4063696"/>
            <a:ext cx="7696200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Слово ПЕКАР відповідає на питання …, тому що 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199" y="4686893"/>
            <a:ext cx="7696199" cy="578882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Слово ХЛІБ відповідає на питання …, тому що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74912" y="5265775"/>
            <a:ext cx="165462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Поясни зміст прислів’я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5611" y="5513240"/>
            <a:ext cx="8697685" cy="578882"/>
          </a:xfrm>
          <a:prstGeom prst="roundRect">
            <a:avLst/>
          </a:prstGeom>
          <a:solidFill>
            <a:srgbClr val="C55A1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Дерево </a:t>
            </a:r>
            <a:r>
              <a:rPr lang="ru-RU" sz="2800" b="1" dirty="0" err="1"/>
              <a:t>тримається</a:t>
            </a:r>
            <a:r>
              <a:rPr lang="ru-RU" sz="2800" b="1" dirty="0"/>
              <a:t> </a:t>
            </a:r>
            <a:r>
              <a:rPr lang="ru-RU" sz="2800" b="1" dirty="0" err="1"/>
              <a:t>корінням</a:t>
            </a:r>
            <a:r>
              <a:rPr lang="ru-RU" sz="2800" b="1" dirty="0"/>
              <a:t>, а </a:t>
            </a:r>
            <a:r>
              <a:rPr lang="uk-UA" sz="2800" b="1" dirty="0" smtClean="0"/>
              <a:t>людина сім'єю.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158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268686" y="1698865"/>
            <a:ext cx="5290457" cy="343923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Сьогодні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уроці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української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мови</a:t>
            </a:r>
            <a:r>
              <a:rPr lang="ru-RU" sz="2800" b="1" dirty="0" smtClean="0">
                <a:solidFill>
                  <a:srgbClr val="0070C0"/>
                </a:solidFill>
              </a:rPr>
              <a:t> ми </a:t>
            </a:r>
            <a:r>
              <a:rPr lang="uk-UA" sz="2800" b="1" dirty="0" smtClean="0">
                <a:solidFill>
                  <a:srgbClr val="0070C0"/>
                </a:solidFill>
              </a:rPr>
              <a:t>ознайомимось з </a:t>
            </a:r>
            <a:r>
              <a:rPr lang="uk-UA" sz="2800" b="1" dirty="0">
                <a:solidFill>
                  <a:srgbClr val="0070C0"/>
                </a:solidFill>
              </a:rPr>
              <a:t>правилами вживання великої </a:t>
            </a:r>
            <a:r>
              <a:rPr lang="uk-UA" sz="2800" b="1" dirty="0" smtClean="0">
                <a:solidFill>
                  <a:srgbClr val="0070C0"/>
                </a:solidFill>
              </a:rPr>
              <a:t>букви</a:t>
            </a:r>
            <a:r>
              <a:rPr lang="uk-UA" sz="2800" b="1" dirty="0">
                <a:solidFill>
                  <a:srgbClr val="0070C0"/>
                </a:solidFill>
              </a:rPr>
              <a:t>.</a:t>
            </a:r>
            <a:r>
              <a:rPr lang="uk-UA" sz="2800" b="1" dirty="0" smtClean="0">
                <a:solidFill>
                  <a:srgbClr val="0070C0"/>
                </a:solidFill>
              </a:rPr>
              <a:t> Вчитимемося </a:t>
            </a:r>
            <a:r>
              <a:rPr lang="uk-UA" sz="2800" b="1" dirty="0">
                <a:solidFill>
                  <a:srgbClr val="0070C0"/>
                </a:solidFill>
              </a:rPr>
              <a:t>поширювати подані</a:t>
            </a:r>
            <a:r>
              <a:rPr lang="uk-UA" sz="2800" dirty="0"/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речення. Розширимо знання з теми «сім’я»</a:t>
            </a: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00892"/>
            <a:ext cx="4102531" cy="39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4544" y="1055914"/>
            <a:ext cx="11313914" cy="569386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rgbClr val="0070C0"/>
                </a:solidFill>
              </a:rPr>
              <a:t>       </a:t>
            </a:r>
            <a:r>
              <a:rPr lang="uk-UA" sz="2800" dirty="0">
                <a:solidFill>
                  <a:srgbClr val="0070C0"/>
                </a:solidFill>
              </a:rPr>
              <a:t>Друзі попросили капітана познайомити їх із командою вітрильника. Спочатку капітан </a:t>
            </a:r>
            <a:r>
              <a:rPr lang="uk-UA" sz="2800" b="1" dirty="0">
                <a:solidFill>
                  <a:srgbClr val="0070C0"/>
                </a:solidFill>
              </a:rPr>
              <a:t>Іван Васильович Кузьменко</a:t>
            </a:r>
            <a:r>
              <a:rPr lang="uk-UA" sz="2800" dirty="0">
                <a:solidFill>
                  <a:srgbClr val="0070C0"/>
                </a:solidFill>
              </a:rPr>
              <a:t> представив команді пасажирів судна.</a:t>
            </a:r>
          </a:p>
          <a:p>
            <a:pPr algn="just"/>
            <a:r>
              <a:rPr lang="uk-UA" sz="2800" dirty="0">
                <a:solidFill>
                  <a:srgbClr val="0070C0"/>
                </a:solidFill>
              </a:rPr>
              <a:t>       - Це четвірка вірних друзів — </a:t>
            </a:r>
            <a:r>
              <a:rPr lang="uk-UA" sz="2800" b="1" dirty="0">
                <a:solidFill>
                  <a:srgbClr val="0070C0"/>
                </a:solidFill>
              </a:rPr>
              <a:t>Ґаджик, Родзинка, Читалочка і Щебетунчик.</a:t>
            </a:r>
          </a:p>
          <a:p>
            <a:pPr algn="just"/>
            <a:r>
              <a:rPr lang="uk-UA" sz="2800" dirty="0">
                <a:solidFill>
                  <a:srgbClr val="0070C0"/>
                </a:solidFill>
              </a:rPr>
              <a:t>       Моряки привітно посміхнулися дітям. А капітан вів далі:</a:t>
            </a:r>
          </a:p>
          <a:p>
            <a:pPr algn="just"/>
            <a:r>
              <a:rPr lang="uk-UA" sz="2800" dirty="0">
                <a:solidFill>
                  <a:srgbClr val="0070C0"/>
                </a:solidFill>
              </a:rPr>
              <a:t>       - А це наш боцман </a:t>
            </a:r>
            <a:r>
              <a:rPr lang="uk-UA" sz="2800" b="1" dirty="0">
                <a:solidFill>
                  <a:srgbClr val="0070C0"/>
                </a:solidFill>
              </a:rPr>
              <a:t>Сергій Степанович Гордійчук</a:t>
            </a:r>
            <a:r>
              <a:rPr lang="uk-UA" sz="2800" dirty="0">
                <a:solidFill>
                  <a:srgbClr val="0070C0"/>
                </a:solidFill>
              </a:rPr>
              <a:t>. Він стежить за порядком на судні. </a:t>
            </a:r>
            <a:r>
              <a:rPr lang="uk-UA" sz="2800" dirty="0" smtClean="0">
                <a:solidFill>
                  <a:srgbClr val="0070C0"/>
                </a:solidFill>
              </a:rPr>
              <a:t>За </a:t>
            </a:r>
            <a:r>
              <a:rPr lang="uk-UA" sz="2800" dirty="0">
                <a:solidFill>
                  <a:srgbClr val="0070C0"/>
                </a:solidFill>
              </a:rPr>
              <a:t>штурвалом наш штурман </a:t>
            </a:r>
            <a:r>
              <a:rPr lang="uk-UA" sz="2800" b="1" dirty="0">
                <a:solidFill>
                  <a:srgbClr val="0070C0"/>
                </a:solidFill>
              </a:rPr>
              <a:t>Ігор Петрович Хвильовий</a:t>
            </a:r>
            <a:r>
              <a:rPr lang="uk-UA" sz="2800" dirty="0">
                <a:solidFill>
                  <a:srgbClr val="0070C0"/>
                </a:solidFill>
              </a:rPr>
              <a:t>. Смачно годує нас кок </a:t>
            </a:r>
            <a:r>
              <a:rPr lang="uk-UA" sz="2800" b="1" dirty="0">
                <a:solidFill>
                  <a:srgbClr val="0070C0"/>
                </a:solidFill>
              </a:rPr>
              <a:t>Дмитро Романович </a:t>
            </a:r>
            <a:r>
              <a:rPr lang="uk-UA" sz="2800" b="1" dirty="0" err="1">
                <a:solidFill>
                  <a:srgbClr val="0070C0"/>
                </a:solidFill>
              </a:rPr>
              <a:t>Борщенко</a:t>
            </a:r>
            <a:r>
              <a:rPr lang="uk-UA" sz="2800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uk-UA" sz="2800" dirty="0">
                <a:solidFill>
                  <a:srgbClr val="0070C0"/>
                </a:solidFill>
              </a:rPr>
              <a:t>Діти усміхнулися. Їх розвеселило прізвище кока.</a:t>
            </a:r>
          </a:p>
          <a:p>
            <a:pPr algn="just"/>
            <a:r>
              <a:rPr lang="uk-UA" sz="2800" dirty="0">
                <a:solidFill>
                  <a:srgbClr val="0070C0"/>
                </a:solidFill>
              </a:rPr>
              <a:t>— Обід готовий, — повідомив кок. — Запрошую скуштувати </a:t>
            </a:r>
            <a:r>
              <a:rPr lang="uk-UA" sz="2800" dirty="0" smtClean="0">
                <a:solidFill>
                  <a:srgbClr val="0070C0"/>
                </a:solidFill>
              </a:rPr>
              <a:t>мою</a:t>
            </a:r>
          </a:p>
          <a:p>
            <a:pPr algn="just"/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dirty="0" smtClean="0">
                <a:solidFill>
                  <a:srgbClr val="0070C0"/>
                </a:solidFill>
              </a:rPr>
              <a:t>        фірмову </a:t>
            </a:r>
            <a:r>
              <a:rPr lang="uk-UA" sz="2800" dirty="0">
                <a:solidFill>
                  <a:srgbClr val="0070C0"/>
                </a:solidFill>
              </a:rPr>
              <a:t>страву — український борщ.</a:t>
            </a:r>
          </a:p>
          <a:p>
            <a:pPr algn="just"/>
            <a:r>
              <a:rPr lang="uk-UA" sz="2800" dirty="0">
                <a:solidFill>
                  <a:srgbClr val="0070C0"/>
                </a:solidFill>
              </a:rPr>
              <a:t>        </a:t>
            </a:r>
            <a:r>
              <a:rPr lang="uk-UA" sz="2800" dirty="0" smtClean="0">
                <a:solidFill>
                  <a:srgbClr val="0070C0"/>
                </a:solidFill>
              </a:rPr>
              <a:t> Друзі </a:t>
            </a:r>
            <a:r>
              <a:rPr lang="uk-UA" sz="2800" dirty="0">
                <a:solidFill>
                  <a:srgbClr val="0070C0"/>
                </a:solidFill>
              </a:rPr>
              <a:t>ковтнули слинку і рушили до їдальні</a:t>
            </a:r>
            <a:r>
              <a:rPr lang="uk-UA" sz="2800" dirty="0" smtClean="0">
                <a:solidFill>
                  <a:srgbClr val="0070C0"/>
                </a:solidFill>
              </a:rPr>
              <a:t>.</a:t>
            </a:r>
            <a:endParaRPr lang="uk-UA" sz="2800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3767" y="498666"/>
            <a:ext cx="9827003" cy="6225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текст. Придумай заголовок.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62257" y="5812971"/>
            <a:ext cx="3302031" cy="8571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Прочитай виділені </a:t>
            </a:r>
            <a:r>
              <a:rPr lang="uk-UA" sz="2000" b="1" dirty="0">
                <a:solidFill>
                  <a:schemeClr val="bg1"/>
                </a:solidFill>
              </a:rPr>
              <a:t>слова</a:t>
            </a:r>
            <a:r>
              <a:rPr lang="uk-UA" sz="2000" b="1" dirty="0" smtClean="0">
                <a:solidFill>
                  <a:schemeClr val="bg1"/>
                </a:solidFill>
              </a:rPr>
              <a:t>. Що вони означають?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3767" y="498666"/>
            <a:ext cx="9827003" cy="6225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Знайомство з командою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1194" r="45779" b="67433"/>
          <a:stretch/>
        </p:blipFill>
        <p:spPr>
          <a:xfrm>
            <a:off x="591633" y="2144476"/>
            <a:ext cx="8574138" cy="32870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Picture 2" descr="ÐÐ°ÑÑÐ¸Ð½ÐºÐ¸ Ð¿Ð¾ Ð·Ð°Ð¿ÑÐ¾ÑÑ ÐºÐ»Ð¸Ð¿Ð°ÑÑ ÐºÐ°Ð¿Ð¸ÑÐ°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4513" y="157526"/>
            <a:ext cx="2168430" cy="23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3405" y="410904"/>
            <a:ext cx="8704766" cy="6776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err="1" smtClean="0">
                <a:solidFill>
                  <a:schemeClr val="bg1"/>
                </a:solidFill>
              </a:rPr>
              <a:t>Спиши</a:t>
            </a:r>
            <a:r>
              <a:rPr lang="uk-UA" sz="4000" b="1" dirty="0" smtClean="0">
                <a:solidFill>
                  <a:schemeClr val="bg1"/>
                </a:solidFill>
              </a:rPr>
              <a:t> слова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384" y="1102813"/>
            <a:ext cx="927961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Іван </a:t>
            </a:r>
            <a:r>
              <a:rPr lang="uk-UA" sz="2800" b="1" dirty="0">
                <a:solidFill>
                  <a:schemeClr val="bg1"/>
                </a:solidFill>
              </a:rPr>
              <a:t>Васильович </a:t>
            </a:r>
            <a:r>
              <a:rPr lang="uk-UA" sz="2800" b="1" dirty="0" smtClean="0">
                <a:solidFill>
                  <a:schemeClr val="bg1"/>
                </a:solidFill>
              </a:rPr>
              <a:t>Кузьменко, </a:t>
            </a:r>
            <a:r>
              <a:rPr lang="uk-UA" sz="2800" b="1" dirty="0">
                <a:solidFill>
                  <a:schemeClr val="bg1"/>
                </a:solidFill>
              </a:rPr>
              <a:t>Сергій Степанович Гордійчук, Ігор Петрович Хвильовий, Дмитро Романович </a:t>
            </a:r>
            <a:r>
              <a:rPr lang="uk-UA" sz="2800" b="1" dirty="0" err="1">
                <a:solidFill>
                  <a:schemeClr val="bg1"/>
                </a:solidFill>
              </a:rPr>
              <a:t>Борщенко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5" t="30480" r="21584" b="56007"/>
          <a:stretch/>
        </p:blipFill>
        <p:spPr>
          <a:xfrm>
            <a:off x="1083374" y="2056920"/>
            <a:ext cx="1275883" cy="8320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t="46515" r="25058" b="39972"/>
          <a:stretch/>
        </p:blipFill>
        <p:spPr>
          <a:xfrm>
            <a:off x="2359257" y="2058671"/>
            <a:ext cx="3066115" cy="8320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62010" r="63365" b="19740"/>
          <a:stretch/>
        </p:blipFill>
        <p:spPr>
          <a:xfrm>
            <a:off x="5427745" y="2056920"/>
            <a:ext cx="1364770" cy="11237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5" t="62010" r="24821" b="19740"/>
          <a:stretch/>
        </p:blipFill>
        <p:spPr>
          <a:xfrm>
            <a:off x="6850012" y="2058671"/>
            <a:ext cx="1632182" cy="11237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5" t="63422" r="40056" b="20362"/>
          <a:stretch/>
        </p:blipFill>
        <p:spPr>
          <a:xfrm>
            <a:off x="6768370" y="2210745"/>
            <a:ext cx="163285" cy="1112108"/>
          </a:xfrm>
          <a:prstGeom prst="rect">
            <a:avLst/>
          </a:prstGeom>
        </p:spPr>
      </p:pic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60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15263" r="26899" b="72665"/>
          <a:stretch/>
        </p:blipFill>
        <p:spPr>
          <a:xfrm>
            <a:off x="2442369" y="2993869"/>
            <a:ext cx="2746104" cy="71870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31119" r="38959" b="52530"/>
          <a:stretch/>
        </p:blipFill>
        <p:spPr>
          <a:xfrm>
            <a:off x="5374656" y="2982983"/>
            <a:ext cx="2238358" cy="9734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t="63191" r="33719" b="20134"/>
          <a:stretch/>
        </p:blipFill>
        <p:spPr>
          <a:xfrm>
            <a:off x="2495968" y="3779940"/>
            <a:ext cx="2491157" cy="99274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47335" r="62765" b="36261"/>
          <a:stretch/>
        </p:blipFill>
        <p:spPr>
          <a:xfrm>
            <a:off x="811464" y="3796113"/>
            <a:ext cx="1364827" cy="97657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t="80127" r="25864" b="7801"/>
          <a:stretch/>
        </p:blipFill>
        <p:spPr>
          <a:xfrm>
            <a:off x="5299033" y="3792197"/>
            <a:ext cx="2886273" cy="71870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t="80028" r="53868" b="1722"/>
          <a:stretch/>
        </p:blipFill>
        <p:spPr>
          <a:xfrm>
            <a:off x="849739" y="3037413"/>
            <a:ext cx="1578092" cy="10865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14750" r="40266" b="68674"/>
          <a:stretch/>
        </p:blipFill>
        <p:spPr>
          <a:xfrm>
            <a:off x="741630" y="4572492"/>
            <a:ext cx="2295570" cy="98688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31146" r="30209" b="52278"/>
          <a:stretch/>
        </p:blipFill>
        <p:spPr>
          <a:xfrm>
            <a:off x="3093531" y="4597318"/>
            <a:ext cx="2643879" cy="98688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47542" r="33176" b="35882"/>
          <a:stretch/>
        </p:blipFill>
        <p:spPr>
          <a:xfrm>
            <a:off x="5917149" y="4620110"/>
            <a:ext cx="2518957" cy="98688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436106" y="2529800"/>
            <a:ext cx="351683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Проведи дослідження!</a:t>
            </a:r>
            <a:endParaRPr lang="ru-RU" sz="2400" b="1" dirty="0">
              <a:solidFill>
                <a:srgbClr val="FFFF00"/>
              </a:solidFill>
            </a:endParaRP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Що називають виписані слова?</a:t>
            </a: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З якої букви вони написані?</a:t>
            </a: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Зроби висновок, чому ці слова написані з великої букви.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62740" y="5537153"/>
            <a:ext cx="1008017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Запам'ятай!</a:t>
            </a:r>
            <a:endParaRPr lang="uk-UA" sz="2800" b="1" dirty="0">
              <a:solidFill>
                <a:srgbClr val="FFFF00"/>
              </a:solidFill>
            </a:endParaRPr>
          </a:p>
          <a:p>
            <a:pPr algn="ctr"/>
            <a:r>
              <a:rPr lang="uk-UA" sz="2800" b="1" dirty="0"/>
              <a:t>Імена, по батькові та прізвища людей пишемо з </a:t>
            </a:r>
            <a:r>
              <a:rPr lang="uk-UA" sz="2800" b="1" dirty="0" smtClean="0"/>
              <a:t>великої букви</a:t>
            </a:r>
            <a:r>
              <a:rPr lang="uk-UA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9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8464" y="568445"/>
            <a:ext cx="9963193" cy="9148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Капітан </a:t>
            </a:r>
            <a:r>
              <a:rPr lang="uk-UA" sz="4000" b="1" dirty="0">
                <a:solidFill>
                  <a:schemeClr val="bg1"/>
                </a:solidFill>
              </a:rPr>
              <a:t>назвав свою команду </a:t>
            </a:r>
            <a:r>
              <a:rPr lang="uk-UA" sz="4000" b="1" dirty="0" smtClean="0">
                <a:solidFill>
                  <a:schemeClr val="bg1"/>
                </a:solidFill>
              </a:rPr>
              <a:t>сім'єю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1606" y="2284080"/>
            <a:ext cx="660362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СІМ</a:t>
            </a:r>
            <a:r>
              <a:rPr lang="en-US" sz="2800" b="1" dirty="0"/>
              <a:t>’</a:t>
            </a:r>
            <a:r>
              <a:rPr lang="uk-UA" sz="2800" b="1" dirty="0"/>
              <a:t>Я – група людей, що складається з близьких родичів, що живуть разом.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8464" y="1526844"/>
            <a:ext cx="6569789" cy="71369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значення слова сім'я у словнику.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Поясни</a:t>
            </a:r>
            <a:r>
              <a:rPr lang="uk-UA" sz="2400" b="1" dirty="0">
                <a:solidFill>
                  <a:srgbClr val="0070C0"/>
                </a:solidFill>
              </a:rPr>
              <a:t>, чому капітан так уважає.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4772" y="3295496"/>
            <a:ext cx="6523481" cy="74310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</a:t>
            </a:r>
            <a:r>
              <a:rPr lang="uk-UA" sz="2400" b="1" dirty="0">
                <a:solidFill>
                  <a:srgbClr val="0070C0"/>
                </a:solidFill>
              </a:rPr>
              <a:t>можеш ти назвати свій клас сім'єю?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Поясни </a:t>
            </a:r>
            <a:r>
              <a:rPr lang="uk-UA" sz="2400" b="1" dirty="0">
                <a:solidFill>
                  <a:srgbClr val="0070C0"/>
                </a:solidFill>
              </a:rPr>
              <a:t>чому.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0445" y="4761084"/>
            <a:ext cx="819056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      </a:t>
            </a:r>
            <a:r>
              <a:rPr lang="uk-UA" sz="2800" b="1" dirty="0"/>
              <a:t>Наш клас наче сім’я. Учителька (учитель) ......... нам як мама (тато). А однокласники мені як сестри і брати. Найбільше я дружу з ......... .</a:t>
            </a:r>
            <a:endParaRPr lang="uk-UA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90445" y="4133606"/>
            <a:ext cx="6497808" cy="55127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текст про ще одну </a:t>
            </a:r>
            <a:r>
              <a:rPr lang="uk-UA" sz="2400" b="1" dirty="0" smtClean="0">
                <a:solidFill>
                  <a:srgbClr val="0070C0"/>
                </a:solidFill>
              </a:rPr>
              <a:t>сім'ю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Картинки до тестів\Учні\Школяр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733" y="2221648"/>
            <a:ext cx="3273056" cy="236823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t="1191" r="48157" b="59130"/>
          <a:stretch/>
        </p:blipFill>
        <p:spPr>
          <a:xfrm>
            <a:off x="2262937" y="1598601"/>
            <a:ext cx="9651010" cy="434382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14400" y="385669"/>
            <a:ext cx="10287920" cy="10947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Читалочка пропонує тобі записати інформацію про себе і тих членів сім'ї, які в тебе є. Устав пропущені слова.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63471" r="56965" b="24277"/>
          <a:stretch/>
        </p:blipFill>
        <p:spPr>
          <a:xfrm>
            <a:off x="2447049" y="1598955"/>
            <a:ext cx="1699034" cy="78594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80768" r="59002" b="2631"/>
          <a:stretch/>
        </p:blipFill>
        <p:spPr>
          <a:xfrm>
            <a:off x="3866098" y="1666401"/>
            <a:ext cx="1745266" cy="10649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1" t="80227" r="8555" b="7521"/>
          <a:stretch/>
        </p:blipFill>
        <p:spPr>
          <a:xfrm>
            <a:off x="6161857" y="1624677"/>
            <a:ext cx="1699034" cy="785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15495" r="39206" b="68289"/>
          <a:stretch/>
        </p:blipFill>
        <p:spPr>
          <a:xfrm>
            <a:off x="7929144" y="1621831"/>
            <a:ext cx="2380958" cy="10402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31531" r="60863" b="56494"/>
          <a:stretch/>
        </p:blipFill>
        <p:spPr>
          <a:xfrm>
            <a:off x="2379988" y="2467420"/>
            <a:ext cx="1479429" cy="76821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" t="48287" r="55004" b="35497"/>
          <a:stretch/>
        </p:blipFill>
        <p:spPr>
          <a:xfrm>
            <a:off x="5526210" y="2490227"/>
            <a:ext cx="1930193" cy="104022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8" t="35855" r="13472" b="52179"/>
          <a:stretch/>
        </p:blipFill>
        <p:spPr>
          <a:xfrm>
            <a:off x="3966406" y="2732257"/>
            <a:ext cx="1710591" cy="76759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5" t="63422" r="40056" b="20362"/>
          <a:stretch/>
        </p:blipFill>
        <p:spPr>
          <a:xfrm>
            <a:off x="10812410" y="2490227"/>
            <a:ext cx="317121" cy="111210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68287" r="56149" b="23491"/>
          <a:stretch/>
        </p:blipFill>
        <p:spPr>
          <a:xfrm>
            <a:off x="9161483" y="2759489"/>
            <a:ext cx="1693254" cy="52744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0" t="47386" r="28251" b="40753"/>
          <a:stretch/>
        </p:blipFill>
        <p:spPr>
          <a:xfrm>
            <a:off x="8468866" y="2442090"/>
            <a:ext cx="843731" cy="76088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9" t="62521" r="16757" b="21263"/>
          <a:stretch/>
        </p:blipFill>
        <p:spPr>
          <a:xfrm>
            <a:off x="2358223" y="3215178"/>
            <a:ext cx="717786" cy="104022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 t="83061" r="60991" b="7516"/>
          <a:stretch/>
        </p:blipFill>
        <p:spPr>
          <a:xfrm>
            <a:off x="2960486" y="3521018"/>
            <a:ext cx="1369685" cy="60446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4" t="83601" r="43806" b="6976"/>
          <a:stretch/>
        </p:blipFill>
        <p:spPr>
          <a:xfrm>
            <a:off x="4462324" y="3550640"/>
            <a:ext cx="415487" cy="6044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14907" r="52920" b="67616"/>
          <a:stretch/>
        </p:blipFill>
        <p:spPr>
          <a:xfrm>
            <a:off x="4971059" y="3270292"/>
            <a:ext cx="1768382" cy="112113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30943" r="62794" b="51580"/>
          <a:stretch/>
        </p:blipFill>
        <p:spPr>
          <a:xfrm>
            <a:off x="8468866" y="3292305"/>
            <a:ext cx="1412902" cy="112113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4" t="14547" r="33910" b="67976"/>
          <a:stretch/>
        </p:blipFill>
        <p:spPr>
          <a:xfrm>
            <a:off x="7866182" y="3286931"/>
            <a:ext cx="538715" cy="112113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8" t="30943" r="31988" b="56071"/>
          <a:stretch/>
        </p:blipFill>
        <p:spPr>
          <a:xfrm>
            <a:off x="2316912" y="4129732"/>
            <a:ext cx="901528" cy="83305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9" t="31484" r="8037" b="55530"/>
          <a:stretch/>
        </p:blipFill>
        <p:spPr>
          <a:xfrm>
            <a:off x="3227753" y="4166207"/>
            <a:ext cx="901528" cy="83305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47699" r="62028" b="35922"/>
          <a:stretch/>
        </p:blipFill>
        <p:spPr>
          <a:xfrm>
            <a:off x="4218754" y="4166207"/>
            <a:ext cx="1376554" cy="10506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4" t="49501" r="43599" b="37513"/>
          <a:stretch/>
        </p:blipFill>
        <p:spPr>
          <a:xfrm>
            <a:off x="6741344" y="4272857"/>
            <a:ext cx="432615" cy="83305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t="67158" r="53712" b="19856"/>
          <a:stretch/>
        </p:blipFill>
        <p:spPr>
          <a:xfrm>
            <a:off x="7360425" y="4395982"/>
            <a:ext cx="1695984" cy="83305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80094" r="54369" b="8866"/>
          <a:stretch/>
        </p:blipFill>
        <p:spPr>
          <a:xfrm>
            <a:off x="2532714" y="5042097"/>
            <a:ext cx="1677712" cy="70821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2" t="81572" r="8788" b="5442"/>
          <a:stretch/>
        </p:blipFill>
        <p:spPr>
          <a:xfrm>
            <a:off x="4667996" y="5119933"/>
            <a:ext cx="1607192" cy="833053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7441801" y="2448682"/>
            <a:ext cx="889895" cy="1010686"/>
            <a:chOff x="9549646" y="5261974"/>
            <a:chExt cx="951390" cy="1136822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549646" y="5261974"/>
              <a:ext cx="161366" cy="1136822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752645" y="5261974"/>
              <a:ext cx="161366" cy="1136822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968358" y="5261974"/>
              <a:ext cx="161366" cy="1136822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10339670" y="5261974"/>
              <a:ext cx="161366" cy="1136822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10135520" y="1548136"/>
            <a:ext cx="951390" cy="1136822"/>
            <a:chOff x="9549646" y="5261974"/>
            <a:chExt cx="951390" cy="1136822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549646" y="5261974"/>
              <a:ext cx="161366" cy="1136822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752645" y="5261974"/>
              <a:ext cx="161366" cy="1136822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968358" y="5261974"/>
              <a:ext cx="161366" cy="1136822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10339670" y="5261974"/>
              <a:ext cx="161366" cy="1136822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5499521" y="1599135"/>
            <a:ext cx="889895" cy="1010686"/>
            <a:chOff x="9549646" y="5261974"/>
            <a:chExt cx="951390" cy="1136822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549646" y="5261974"/>
              <a:ext cx="161366" cy="1136822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752645" y="5261974"/>
              <a:ext cx="161366" cy="1136822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968358" y="5261974"/>
              <a:ext cx="161366" cy="1136822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10339670" y="5261974"/>
              <a:ext cx="161366" cy="1136822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11024052" y="2489162"/>
            <a:ext cx="889895" cy="1010686"/>
            <a:chOff x="9549646" y="5261974"/>
            <a:chExt cx="951390" cy="1136822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549646" y="5261974"/>
              <a:ext cx="161366" cy="1136822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752645" y="5261974"/>
              <a:ext cx="161366" cy="1136822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968358" y="5261974"/>
              <a:ext cx="161366" cy="1136822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10339670" y="5261974"/>
              <a:ext cx="161366" cy="1136822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5737676" y="4168337"/>
            <a:ext cx="542583" cy="1010686"/>
            <a:chOff x="9549646" y="5261974"/>
            <a:chExt cx="580078" cy="1136822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549646" y="5261974"/>
              <a:ext cx="161366" cy="1136822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752645" y="5261974"/>
              <a:ext cx="161366" cy="1136822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968358" y="5261974"/>
              <a:ext cx="161366" cy="113682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10035649" y="3310206"/>
            <a:ext cx="889895" cy="1010686"/>
            <a:chOff x="9549646" y="5261974"/>
            <a:chExt cx="951390" cy="1136822"/>
          </a:xfrm>
        </p:grpSpPr>
        <p:pic>
          <p:nvPicPr>
            <p:cNvPr id="82" name="Рисунок 8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549646" y="5261974"/>
              <a:ext cx="161366" cy="1136822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752645" y="5261974"/>
              <a:ext cx="161366" cy="1136822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968358" y="5261974"/>
              <a:ext cx="161366" cy="1136822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10339670" y="5261974"/>
              <a:ext cx="161366" cy="1136822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7047260" y="3306118"/>
            <a:ext cx="542583" cy="1010686"/>
            <a:chOff x="9549646" y="5261974"/>
            <a:chExt cx="580078" cy="1136822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549646" y="5261974"/>
              <a:ext cx="161366" cy="1136822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752645" y="5261974"/>
              <a:ext cx="161366" cy="1136822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968358" y="5261974"/>
              <a:ext cx="161366" cy="1136822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9287411" y="4155102"/>
            <a:ext cx="542583" cy="1010686"/>
            <a:chOff x="9549646" y="5261974"/>
            <a:chExt cx="580078" cy="1136822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549646" y="5261974"/>
              <a:ext cx="161366" cy="1136822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752645" y="5261974"/>
              <a:ext cx="161366" cy="1136822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968358" y="5261974"/>
              <a:ext cx="161366" cy="1136822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6313948" y="5031116"/>
            <a:ext cx="889895" cy="1010686"/>
            <a:chOff x="9549646" y="5261974"/>
            <a:chExt cx="951390" cy="1136822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549646" y="5261974"/>
              <a:ext cx="161366" cy="1136822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752645" y="5261974"/>
              <a:ext cx="161366" cy="1136822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9968358" y="5261974"/>
              <a:ext cx="161366" cy="1136822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7542" r="33176" b="35882"/>
            <a:stretch/>
          </p:blipFill>
          <p:spPr>
            <a:xfrm>
              <a:off x="10339670" y="5261974"/>
              <a:ext cx="161366" cy="1136822"/>
            </a:xfrm>
            <a:prstGeom prst="rect">
              <a:avLst/>
            </a:prstGeom>
          </p:spPr>
        </p:pic>
      </p:grp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281757" y="3226021"/>
            <a:ext cx="2343731" cy="2339921"/>
          </a:xfrm>
          <a:prstGeom prst="rect">
            <a:avLst/>
          </a:prstGeom>
        </p:spPr>
      </p:pic>
      <p:sp>
        <p:nvSpPr>
          <p:cNvPr id="9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61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2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9" y="559843"/>
            <a:ext cx="10221685" cy="7733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Допоможи Щебетунчикові </a:t>
            </a:r>
            <a:r>
              <a:rPr lang="uk-UA" sz="3200" b="1" dirty="0" smtClean="0">
                <a:solidFill>
                  <a:schemeClr val="bg1"/>
                </a:solidFill>
              </a:rPr>
              <a:t>розв'язати </a:t>
            </a:r>
            <a:r>
              <a:rPr lang="uk-UA" sz="3200" b="1" dirty="0" err="1">
                <a:solidFill>
                  <a:schemeClr val="bg1"/>
                </a:solidFill>
              </a:rPr>
              <a:t>мовну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задачку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431" y="1475073"/>
            <a:ext cx="2617769" cy="3575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2886" y="1643934"/>
            <a:ext cx="660762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     Андрійкового тата звуть Романом. А Оленчиного – Сергієм. </a:t>
            </a:r>
            <a:endParaRPr lang="uk-UA" sz="2800" b="1" dirty="0" smtClean="0"/>
          </a:p>
          <a:p>
            <a:pPr algn="ctr"/>
            <a:r>
              <a:rPr lang="uk-UA" sz="2800" b="1" dirty="0" err="1" smtClean="0"/>
              <a:t>Запиши</a:t>
            </a:r>
            <a:r>
              <a:rPr lang="uk-UA" sz="2800" b="1" dirty="0" smtClean="0"/>
              <a:t> </a:t>
            </a:r>
            <a:r>
              <a:rPr lang="uk-UA" sz="2800" b="1" dirty="0"/>
              <a:t>імена та по батькові цих дітей.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337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61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1193" r="58042" b="79915"/>
          <a:stretch/>
        </p:blipFill>
        <p:spPr>
          <a:xfrm>
            <a:off x="4248000" y="3188044"/>
            <a:ext cx="6912000" cy="205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t="80217" r="47791" b="3387"/>
          <a:stretch/>
        </p:blipFill>
        <p:spPr>
          <a:xfrm>
            <a:off x="4724855" y="3202819"/>
            <a:ext cx="2063931" cy="10434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30982" r="54417" b="56045"/>
          <a:stretch/>
        </p:blipFill>
        <p:spPr>
          <a:xfrm>
            <a:off x="4598153" y="4044042"/>
            <a:ext cx="1697010" cy="8255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47198" r="38301" b="36324"/>
          <a:stretch/>
        </p:blipFill>
        <p:spPr>
          <a:xfrm>
            <a:off x="6464197" y="4004119"/>
            <a:ext cx="2479605" cy="10486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31674" r="28666" b="56486"/>
          <a:stretch/>
        </p:blipFill>
        <p:spPr>
          <a:xfrm>
            <a:off x="6788786" y="3202818"/>
            <a:ext cx="2958301" cy="7534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1" t="81572" r="19592" b="5442"/>
          <a:stretch/>
        </p:blipFill>
        <p:spPr>
          <a:xfrm>
            <a:off x="9549379" y="3672367"/>
            <a:ext cx="197708" cy="8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6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18498</TotalTime>
  <Words>620</Words>
  <Application>Microsoft Office PowerPoint</Application>
  <PresentationFormat>Произвольный</PresentationFormat>
  <Paragraphs>97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1172</cp:revision>
  <dcterms:created xsi:type="dcterms:W3CDTF">2018-01-05T16:38:53Z</dcterms:created>
  <dcterms:modified xsi:type="dcterms:W3CDTF">2024-11-30T20:56:23Z</dcterms:modified>
</cp:coreProperties>
</file>