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669" r:id="rId3"/>
    <p:sldId id="670" r:id="rId4"/>
    <p:sldId id="675" r:id="rId5"/>
    <p:sldId id="667" r:id="rId6"/>
    <p:sldId id="668" r:id="rId7"/>
    <p:sldId id="674" r:id="rId8"/>
    <p:sldId id="652" r:id="rId9"/>
    <p:sldId id="671" r:id="rId10"/>
    <p:sldId id="6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69"/>
            <p14:sldId id="670"/>
            <p14:sldId id="675"/>
            <p14:sldId id="667"/>
            <p14:sldId id="668"/>
            <p14:sldId id="674"/>
            <p14:sldId id="652"/>
            <p14:sldId id="671"/>
            <p14:sldId id="6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6C6F6"/>
    <a:srgbClr val="BA1CBA"/>
    <a:srgbClr val="00B050"/>
    <a:srgbClr val="2F3242"/>
    <a:srgbClr val="0D0D0D"/>
    <a:srgbClr val="9E0000"/>
    <a:srgbClr val="FF3131"/>
    <a:srgbClr val="FFFF00"/>
    <a:srgbClr val="29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Поділ трикутників на фігури двома відрізками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 на віднімання від круглого десятка 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-21263" custLinFactNeighborY="-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3483" custLinFactNeighborX="-55289" custLinFactNeighborY="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NeighborX="-7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E2A3E-2A01-4071-A8F5-BD04B7384D62}" type="presOf" srcId="{864805AA-88F6-4A3C-93F4-4B09AB422F89}" destId="{74B25163-4895-40AC-9024-595BFDBFC9D3}" srcOrd="0" destOrd="0" presId="urn:microsoft.com/office/officeart/2005/8/layout/hList6"/>
    <dgm:cxn modelId="{93F62ACA-F4FD-4329-A956-FAEF0C810592}" type="presOf" srcId="{17FCBCD0-5166-44EF-A995-697AB50FC98B}" destId="{8C93B566-6306-40C5-A3D5-B84E788E517B}" srcOrd="0" destOrd="0" presId="urn:microsoft.com/office/officeart/2005/8/layout/hList6"/>
    <dgm:cxn modelId="{37A27827-9717-403F-8447-DB8BB2C25655}" type="presOf" srcId="{6EE47331-2253-406E-9CB5-953C9128E5FC}" destId="{783C5BBC-E083-4F12-B4A9-616A8F9530EC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9A8619B0-1F9E-46B4-8AD1-1832E2B95E71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00DEBF43-01DC-471E-8579-42143293C50B}" type="presOf" srcId="{7BC2FB55-276F-4C1D-BFBB-3A50DD827BBF}" destId="{3DA009A1-1AA7-499A-8D2D-0D4140462CC8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AA3EAD08-A547-4DFD-85B5-05E760AA3D41}" type="presParOf" srcId="{6408D3F1-0C0E-4F5D-B5D5-053E6D4B4C50}" destId="{783C5BBC-E083-4F12-B4A9-616A8F9530EC}" srcOrd="0" destOrd="0" presId="urn:microsoft.com/office/officeart/2005/8/layout/hList6"/>
    <dgm:cxn modelId="{2998E1CE-8068-47FB-B8F6-6A95CDD79FC7}" type="presParOf" srcId="{6408D3F1-0C0E-4F5D-B5D5-053E6D4B4C50}" destId="{903EF99B-E600-4B60-96C8-658D7EF2F880}" srcOrd="1" destOrd="0" presId="urn:microsoft.com/office/officeart/2005/8/layout/hList6"/>
    <dgm:cxn modelId="{8D438440-697F-48AD-8950-D13D4A3DF0C2}" type="presParOf" srcId="{6408D3F1-0C0E-4F5D-B5D5-053E6D4B4C50}" destId="{8C93B566-6306-40C5-A3D5-B84E788E517B}" srcOrd="2" destOrd="0" presId="urn:microsoft.com/office/officeart/2005/8/layout/hList6"/>
    <dgm:cxn modelId="{F661994A-58D2-4F2E-8F18-6DCA1C737D4C}" type="presParOf" srcId="{6408D3F1-0C0E-4F5D-B5D5-053E6D4B4C50}" destId="{B4E8D5E2-E5AE-41CC-80D3-5A0016AFADCC}" srcOrd="3" destOrd="0" presId="urn:microsoft.com/office/officeart/2005/8/layout/hList6"/>
    <dgm:cxn modelId="{F35AFFCC-BF96-41F4-A0D9-AD79908740EB}" type="presParOf" srcId="{6408D3F1-0C0E-4F5D-B5D5-053E6D4B4C50}" destId="{3DA009A1-1AA7-499A-8D2D-0D4140462CC8}" srcOrd="4" destOrd="0" presId="urn:microsoft.com/office/officeart/2005/8/layout/hList6"/>
    <dgm:cxn modelId="{2E4A4CBA-A9D4-4503-8BFD-2A9CEE1FEDB5}" type="presParOf" srcId="{6408D3F1-0C0E-4F5D-B5D5-053E6D4B4C50}" destId="{4CC5E85A-39A8-420E-9465-894FAB3CD337}" srcOrd="5" destOrd="0" presId="urn:microsoft.com/office/officeart/2005/8/layout/hList6"/>
    <dgm:cxn modelId="{06A69F15-526D-4CF7-B1ED-B2A6D9227391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11078" y="1017237"/>
          <a:ext cx="4272497" cy="223802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160" y="854498"/>
        <a:ext cx="223802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634464" y="811550"/>
          <a:ext cx="4272497" cy="264939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Обчислення виразів на віднімання від круглого десятка </a:t>
          </a:r>
          <a:endParaRPr lang="ru-RU" sz="3300" kern="1200" dirty="0"/>
        </a:p>
      </dsp:txBody>
      <dsp:txXfrm rot="5400000">
        <a:off x="2446015" y="854498"/>
        <a:ext cx="264939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4384057" y="880471"/>
          <a:ext cx="4272497" cy="251155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err="1" smtClean="0"/>
            <a:t>Розв’язува-ння</a:t>
          </a:r>
          <a:r>
            <a:rPr lang="uk-UA" sz="3300" b="1" kern="1200" dirty="0" smtClean="0"/>
            <a:t> задач </a:t>
          </a:r>
          <a:endParaRPr lang="ru-RU" sz="3300" b="1" kern="1200" dirty="0"/>
        </a:p>
      </dsp:txBody>
      <dsp:txXfrm rot="5400000">
        <a:off x="5264529" y="854498"/>
        <a:ext cx="2511553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7141014" y="833646"/>
          <a:ext cx="4272497" cy="260520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Поділ трикутників на фігури двома відрізками</a:t>
          </a:r>
        </a:p>
      </dsp:txBody>
      <dsp:txXfrm rot="5400000">
        <a:off x="7974661" y="854498"/>
        <a:ext cx="260520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3.jpeg"/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12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315" y="4112989"/>
            <a:ext cx="10384972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Віднімання виду 40 - 3. Поділ трикутників на фігури двома відрізками.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CB952D-22BF-4C10-AC92-CFA61E70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43" y="927748"/>
            <a:ext cx="2530561" cy="2658152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55435" y="927748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1" y="494530"/>
            <a:ext cx="8732067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3" y="1007173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9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7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0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5" y="421414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1" y="422651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2" y="415904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80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5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8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32924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6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40" y="2748205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412174" y="1655739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161241" y="1688118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7" y="2748205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9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27184" y="5565780"/>
            <a:ext cx="14917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9" y="5444201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737774" y="5511575"/>
            <a:ext cx="166712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483659" y="5512127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3302808" y="1700120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4740735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7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3 Математика\1 Листопад\5 Дод і відн двоцифр без переходу через 10\№046 - Віднімання виду 40 - 3\2024-11-25_10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7" y="3936211"/>
            <a:ext cx="2105031" cy="17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400" y="599566"/>
            <a:ext cx="8117947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442" y="3287464"/>
            <a:ext cx="4765370" cy="4712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Склади вирази за схемою обчисли їх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3452866" y="4033105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50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3452866" y="4556325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60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480A51-9334-4D58-A7A7-DBC3371FC774}"/>
              </a:ext>
            </a:extLst>
          </p:cNvPr>
          <p:cNvSpPr txBox="1"/>
          <p:nvPr/>
        </p:nvSpPr>
        <p:spPr>
          <a:xfrm>
            <a:off x="3460146" y="5035236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6851426" y="3927960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70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6851425" y="4483079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50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480A51-9334-4D58-A7A7-DBC3371FC774}"/>
              </a:ext>
            </a:extLst>
          </p:cNvPr>
          <p:cNvSpPr txBox="1"/>
          <p:nvPr/>
        </p:nvSpPr>
        <p:spPr>
          <a:xfrm>
            <a:off x="6847463" y="5038198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10159305" y="3962649"/>
            <a:ext cx="6417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50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10159305" y="4518941"/>
            <a:ext cx="6417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70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480A51-9334-4D58-A7A7-DBC3371FC774}"/>
              </a:ext>
            </a:extLst>
          </p:cNvPr>
          <p:cNvSpPr txBox="1"/>
          <p:nvPr/>
        </p:nvSpPr>
        <p:spPr>
          <a:xfrm>
            <a:off x="10159304" y="5042161"/>
            <a:ext cx="8134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1283ED1-E7D8-4ED8-86F4-9136497F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9" t="5186" r="5905" b="15200"/>
          <a:stretch/>
        </p:blipFill>
        <p:spPr>
          <a:xfrm>
            <a:off x="9476867" y="428682"/>
            <a:ext cx="2235330" cy="210855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41400" y="1321058"/>
            <a:ext cx="8117947" cy="500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Назви круглі числа в межах 100. </a:t>
            </a:r>
            <a:r>
              <a:rPr lang="uk-UA" sz="2000" b="1" dirty="0" err="1">
                <a:solidFill>
                  <a:srgbClr val="7030A0"/>
                </a:solidFill>
              </a:rPr>
              <a:t>Запиши</a:t>
            </a:r>
            <a:r>
              <a:rPr lang="uk-UA" sz="2000" b="1" dirty="0">
                <a:solidFill>
                  <a:srgbClr val="7030A0"/>
                </a:solidFill>
              </a:rPr>
              <a:t> їх у порядку зменшення.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1041400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288D49D-8610-4D65-9A3E-ECB70C7F53EC}"/>
              </a:ext>
            </a:extLst>
          </p:cNvPr>
          <p:cNvSpPr txBox="1"/>
          <p:nvPr/>
        </p:nvSpPr>
        <p:spPr>
          <a:xfrm>
            <a:off x="4106873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ABE036-7EEA-4206-BCC2-A4E2FD892973}"/>
              </a:ext>
            </a:extLst>
          </p:cNvPr>
          <p:cNvSpPr txBox="1"/>
          <p:nvPr/>
        </p:nvSpPr>
        <p:spPr>
          <a:xfrm>
            <a:off x="1787956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4D55A7D-D7FC-4993-A0AC-55ECF8FD988D}"/>
              </a:ext>
            </a:extLst>
          </p:cNvPr>
          <p:cNvSpPr txBox="1"/>
          <p:nvPr/>
        </p:nvSpPr>
        <p:spPr>
          <a:xfrm>
            <a:off x="3331003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7152374" y="1945775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230296B-2638-4B3E-938B-A77429EA5E6D}"/>
              </a:ext>
            </a:extLst>
          </p:cNvPr>
          <p:cNvSpPr txBox="1"/>
          <p:nvPr/>
        </p:nvSpPr>
        <p:spPr>
          <a:xfrm>
            <a:off x="6379210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6109F"/>
                </a:solidFill>
              </a:rPr>
              <a:t>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F8CA739-BB83-40A1-B2C5-FA9896F4E596}"/>
              </a:ext>
            </a:extLst>
          </p:cNvPr>
          <p:cNvSpPr txBox="1"/>
          <p:nvPr/>
        </p:nvSpPr>
        <p:spPr>
          <a:xfrm>
            <a:off x="4890555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60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57281D4-9D3A-49BA-919F-1CE0711B9F56}"/>
              </a:ext>
            </a:extLst>
          </p:cNvPr>
          <p:cNvSpPr txBox="1"/>
          <p:nvPr/>
        </p:nvSpPr>
        <p:spPr>
          <a:xfrm>
            <a:off x="2561120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679B04F-6EA3-43B7-BE8F-A30D6206D48B}"/>
              </a:ext>
            </a:extLst>
          </p:cNvPr>
          <p:cNvSpPr txBox="1"/>
          <p:nvPr/>
        </p:nvSpPr>
        <p:spPr>
          <a:xfrm>
            <a:off x="5606046" y="1964319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92D050"/>
                </a:solidFill>
              </a:rPr>
              <a:t>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1041400" y="2637571"/>
            <a:ext cx="7465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9</a:t>
            </a:r>
            <a:r>
              <a:rPr lang="uk-UA" sz="3200" b="1" dirty="0" smtClean="0">
                <a:solidFill>
                  <a:srgbClr val="00B050"/>
                </a:solidFill>
              </a:rPr>
              <a:t>0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1784675" y="2626381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6109F"/>
                </a:solidFill>
              </a:rPr>
              <a:t>8</a:t>
            </a:r>
            <a:r>
              <a:rPr lang="uk-UA" sz="3200" b="1" dirty="0" smtClean="0">
                <a:solidFill>
                  <a:srgbClr val="C6109F"/>
                </a:solidFill>
              </a:rPr>
              <a:t>0</a:t>
            </a:r>
            <a:endParaRPr lang="uk-UA" sz="3200" b="1" dirty="0">
              <a:solidFill>
                <a:srgbClr val="C6109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2557839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3331003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6</a:t>
            </a:r>
            <a:r>
              <a:rPr lang="uk-UA" sz="3200" b="1" dirty="0" smtClean="0">
                <a:solidFill>
                  <a:srgbClr val="00B0F0"/>
                </a:solidFill>
              </a:rPr>
              <a:t>0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4111702" y="2637571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5</a:t>
            </a:r>
            <a:r>
              <a:rPr lang="uk-UA" sz="3200" b="1" dirty="0" smtClean="0">
                <a:solidFill>
                  <a:srgbClr val="FFC000"/>
                </a:solidFill>
              </a:rPr>
              <a:t>0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4890555" y="2640320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4</a:t>
            </a:r>
            <a:r>
              <a:rPr lang="uk-UA" sz="3200" b="1" dirty="0" smtClean="0">
                <a:solidFill>
                  <a:srgbClr val="92D050"/>
                </a:solidFill>
              </a:rPr>
              <a:t>0</a:t>
            </a:r>
            <a:endParaRPr lang="uk-UA" sz="3200" b="1" dirty="0">
              <a:solidFill>
                <a:srgbClr val="92D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5663719" y="2640320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r>
              <a:rPr lang="uk-UA" sz="3200" b="1" dirty="0" smtClean="0">
                <a:solidFill>
                  <a:srgbClr val="C00000"/>
                </a:solidFill>
              </a:rPr>
              <a:t>0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6379210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2</a:t>
            </a:r>
            <a:r>
              <a:rPr lang="uk-UA" sz="3200" b="1" dirty="0" smtClean="0">
                <a:solidFill>
                  <a:srgbClr val="7030A0"/>
                </a:solidFill>
              </a:rPr>
              <a:t>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7156608" y="2621003"/>
            <a:ext cx="773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10</a:t>
            </a:r>
          </a:p>
        </p:txBody>
      </p:sp>
      <p:pic>
        <p:nvPicPr>
          <p:cNvPr id="3" name="Picture 3" descr="D:\2 клас\3 Математика\1 Листопад\5 Дод і відн двоцифр без переходу через 10\№046 - Віднімання виду 40 - 3\2024-11-25_103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46" y="3918791"/>
            <a:ext cx="2129042" cy="17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 клас\3 Математика\1 Листопад\5 Дод і відн двоцифр без переходу через 10\№046 - Віднімання виду 40 - 3\2024-11-25_1032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77" y="3918791"/>
            <a:ext cx="2155455" cy="17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1" y="2820341"/>
            <a:ext cx="1470059" cy="2042523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3071984" y="352196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3454664" y="352196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3075451" y="310102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3458131" y="310102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350733" y="4945388"/>
            <a:ext cx="18487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40 – 3 =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065288" y="5775743"/>
            <a:ext cx="141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30 </a:t>
            </a:r>
            <a:r>
              <a:rPr lang="uk-UA" sz="3200" b="1" dirty="0" smtClean="0">
                <a:solidFill>
                  <a:srgbClr val="7030A0"/>
                </a:solidFill>
              </a:rPr>
              <a:t>  </a:t>
            </a:r>
            <a:r>
              <a:rPr lang="uk-UA" sz="3200" b="1" dirty="0">
                <a:solidFill>
                  <a:srgbClr val="7030A0"/>
                </a:solidFill>
              </a:rPr>
              <a:t>10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487628" y="5478501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1807252" y="5478501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075451" y="4945387"/>
            <a:ext cx="29796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(</a:t>
            </a:r>
            <a:r>
              <a:rPr lang="uk-UA" sz="3600" b="1" dirty="0" smtClean="0">
                <a:solidFill>
                  <a:srgbClr val="7030A0"/>
                </a:solidFill>
              </a:rPr>
              <a:t>30 + 10) – 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6055119" y="4947893"/>
            <a:ext cx="298520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 + (10 – 3)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4249141" y="1122616"/>
            <a:ext cx="4024001" cy="1360913"/>
          </a:xfrm>
          <a:prstGeom prst="wedgeEllipseCallout">
            <a:avLst>
              <a:gd name="adj1" fmla="val -19390"/>
              <a:gd name="adj2" fmla="val 11055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Увага! </a:t>
            </a:r>
          </a:p>
          <a:p>
            <a:pPr algn="ctr"/>
            <a:r>
              <a:rPr lang="uk-UA" sz="2800" dirty="0">
                <a:solidFill>
                  <a:srgbClr val="002060"/>
                </a:solidFill>
              </a:rPr>
              <a:t>Кількість десятків змінюється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F742551D-2DE5-47C3-9587-199E905C66CE}"/>
              </a:ext>
            </a:extLst>
          </p:cNvPr>
          <p:cNvGrpSpPr/>
          <p:nvPr/>
        </p:nvGrpSpPr>
        <p:grpSpPr>
          <a:xfrm>
            <a:off x="2043004" y="1813453"/>
            <a:ext cx="765360" cy="2072763"/>
            <a:chOff x="7284945" y="1192292"/>
            <a:chExt cx="765360" cy="207276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BEB04996-2BE7-49BA-85A8-A2F529BF921D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F7844B93-4415-43A4-B68D-15193BD2EE3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DD57C4F0-5157-434B-8CFB-AEE9539DC0DF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C9BBD1F4-FDC8-4C68-B9E1-5F68B11FD87D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7E98C11C-8293-41FE-AD94-60002EE812C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2F4B1F71-6404-4697-9E27-403A99F0382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CAF9136E-BE98-4387-B700-D2956130DF1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2877E7DC-ADC9-420D-99AD-5964FE2A928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68B28539-97A0-4806-BDAD-2475BF957BB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C09A186-DA5B-4948-8381-3260EB3CA9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B32BE6EE-8A40-45C1-B80E-32F34E06BDB4}"/>
              </a:ext>
            </a:extLst>
          </p:cNvPr>
          <p:cNvGrpSpPr/>
          <p:nvPr/>
        </p:nvGrpSpPr>
        <p:grpSpPr>
          <a:xfrm>
            <a:off x="1159393" y="1818835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566EB1B-2437-41FE-AE37-CE84CD95B3A5}"/>
              </a:ext>
            </a:extLst>
          </p:cNvPr>
          <p:cNvGrpSpPr/>
          <p:nvPr/>
        </p:nvGrpSpPr>
        <p:grpSpPr>
          <a:xfrm>
            <a:off x="292218" y="1818835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7CBCCDA-4E6B-45BF-9AF6-7BC6A510DF33}"/>
              </a:ext>
            </a:extLst>
          </p:cNvPr>
          <p:cNvSpPr/>
          <p:nvPr/>
        </p:nvSpPr>
        <p:spPr>
          <a:xfrm>
            <a:off x="3064526" y="223539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BF44A5D0-E5F1-4015-9B6C-FABCC634BA14}"/>
              </a:ext>
            </a:extLst>
          </p:cNvPr>
          <p:cNvSpPr/>
          <p:nvPr/>
        </p:nvSpPr>
        <p:spPr>
          <a:xfrm>
            <a:off x="3447206" y="223539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834FCB55-F85D-45CC-B16C-4E8D5387A987}"/>
              </a:ext>
            </a:extLst>
          </p:cNvPr>
          <p:cNvSpPr/>
          <p:nvPr/>
        </p:nvSpPr>
        <p:spPr>
          <a:xfrm>
            <a:off x="3067993" y="181445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15F7F611-6C16-4D60-AE11-A82892145808}"/>
              </a:ext>
            </a:extLst>
          </p:cNvPr>
          <p:cNvSpPr/>
          <p:nvPr/>
        </p:nvSpPr>
        <p:spPr>
          <a:xfrm>
            <a:off x="3450673" y="181445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D483A0EB-A643-492E-AB55-600FF419DEC1}"/>
              </a:ext>
            </a:extLst>
          </p:cNvPr>
          <p:cNvSpPr/>
          <p:nvPr/>
        </p:nvSpPr>
        <p:spPr>
          <a:xfrm>
            <a:off x="3071984" y="268271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061287C5-99E4-498D-B693-93A5AF36D279}"/>
              </a:ext>
            </a:extLst>
          </p:cNvPr>
          <p:cNvSpPr/>
          <p:nvPr/>
        </p:nvSpPr>
        <p:spPr>
          <a:xfrm>
            <a:off x="3454664" y="268271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xmlns="" id="{79ED26D9-6935-4A38-8C41-403C57220C4A}"/>
              </a:ext>
            </a:extLst>
          </p:cNvPr>
          <p:cNvGrpSpPr/>
          <p:nvPr/>
        </p:nvGrpSpPr>
        <p:grpSpPr>
          <a:xfrm>
            <a:off x="8466306" y="1828530"/>
            <a:ext cx="765360" cy="2072763"/>
            <a:chOff x="7284945" y="1192292"/>
            <a:chExt cx="765360" cy="2072763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FC91528E-E678-47EB-903A-477EABE4EC0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B547CCDC-3834-4126-BF48-FD80229245B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F91844FA-4EF8-4A7C-9CEA-A8DC02A7E24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8CC1EED7-88F8-4BFD-9197-E39BF5B735B5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xmlns="" id="{24B9BCEC-B019-4F97-AA39-4352AF857D1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C6CA5A45-54D3-4327-9435-FFE074C0F9C5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xmlns="" id="{957D634A-6A0C-4DBB-8802-CB76F744DF8A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xmlns="" id="{790E93D7-836E-4739-8E64-F9C34070940C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2EACBE7A-F476-4955-9BE5-CD8CC101BC4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1B4B9013-3938-4F6F-A4F8-80C708FEE98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42E8966-C3DD-4578-BDAB-6486AC79C197}"/>
              </a:ext>
            </a:extLst>
          </p:cNvPr>
          <p:cNvGrpSpPr/>
          <p:nvPr/>
        </p:nvGrpSpPr>
        <p:grpSpPr>
          <a:xfrm>
            <a:off x="9351792" y="1815128"/>
            <a:ext cx="765360" cy="2072763"/>
            <a:chOff x="7284945" y="1192292"/>
            <a:chExt cx="765360" cy="2072763"/>
          </a:xfrm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A58AAC0B-4FE2-432E-AE56-3B2DACB27D5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D0F514B0-E656-49DD-AE21-878A45F9D3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00BD1976-13B0-4DED-BDB3-72B7AFA3403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DCC197C1-CCC9-4D62-A5E4-6AC159D09F3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764CB038-12D1-4949-96D4-9A9CE749E98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EA1A8040-2574-4FEA-AB84-03D0B789EC8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F8F12B1F-B5AF-4143-8D0C-4E6AD2C917C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xmlns="" id="{FDCBADCD-79B7-45C4-B77E-88C0835156D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xmlns="" id="{DBDDEDF7-294D-488C-9A3E-6A68AA55FB4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xmlns="" id="{0B5D6A5A-6A7A-4BAD-9A9D-323FBF687E13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23019CB-C204-4C5C-92DD-307727AE3FCA}"/>
              </a:ext>
            </a:extLst>
          </p:cNvPr>
          <p:cNvSpPr txBox="1"/>
          <p:nvPr/>
        </p:nvSpPr>
        <p:spPr>
          <a:xfrm>
            <a:off x="8992305" y="4945388"/>
            <a:ext cx="18495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 + 7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6437CD8A-38DC-40E5-A75C-4BE14416A543}"/>
              </a:ext>
            </a:extLst>
          </p:cNvPr>
          <p:cNvSpPr/>
          <p:nvPr/>
        </p:nvSpPr>
        <p:spPr>
          <a:xfrm>
            <a:off x="11203327" y="348364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9D41C42F-21C5-45E3-9DF4-C6AAACED2086}"/>
              </a:ext>
            </a:extLst>
          </p:cNvPr>
          <p:cNvSpPr/>
          <p:nvPr/>
        </p:nvSpPr>
        <p:spPr>
          <a:xfrm>
            <a:off x="11586007" y="348364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E3687667-AD6E-4151-B1F3-CB650CC7EDBB}"/>
              </a:ext>
            </a:extLst>
          </p:cNvPr>
          <p:cNvSpPr/>
          <p:nvPr/>
        </p:nvSpPr>
        <p:spPr>
          <a:xfrm>
            <a:off x="11206794" y="306271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80C50D84-AFE6-4B69-AB70-832E4A346229}"/>
              </a:ext>
            </a:extLst>
          </p:cNvPr>
          <p:cNvSpPr/>
          <p:nvPr/>
        </p:nvSpPr>
        <p:spPr>
          <a:xfrm>
            <a:off x="11589474" y="306271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6B05860A-E31A-4E0D-98F4-31B9C0E635AE}"/>
              </a:ext>
            </a:extLst>
          </p:cNvPr>
          <p:cNvGrpSpPr/>
          <p:nvPr/>
        </p:nvGrpSpPr>
        <p:grpSpPr>
          <a:xfrm>
            <a:off x="10267785" y="1803073"/>
            <a:ext cx="765360" cy="2072763"/>
            <a:chOff x="7284945" y="1192292"/>
            <a:chExt cx="765360" cy="2072763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174B26D5-55FD-4118-A4E9-F096348783D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F731C7BB-E8E5-4659-85F3-73083D0C45E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xmlns="" id="{9418C776-461E-4D5F-BEB3-864EDA127C0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xmlns="" id="{04ED9813-8148-4FD0-B6FC-FC487A45163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27FB1B51-CF31-4F49-9AC3-96DF75207EC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xmlns="" id="{F7D2A507-B4A3-4DF5-ADAF-E3FA247BB042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xmlns="" id="{8E7BD575-F6D8-4941-960A-2D144B0A8CC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xmlns="" id="{064BC583-8728-4429-9B74-BE4506F5A3C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xmlns="" id="{4C99B720-03EB-488C-A231-388E62FE4A52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xmlns="" id="{9F352C97-D8C4-4A22-AFBC-8ACDEAD11B6C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9140AB5E-60CA-40D3-9127-0623950AFF68}"/>
              </a:ext>
            </a:extLst>
          </p:cNvPr>
          <p:cNvSpPr/>
          <p:nvPr/>
        </p:nvSpPr>
        <p:spPr>
          <a:xfrm>
            <a:off x="11195869" y="219708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72BD6471-5E74-4A28-B18C-2F0735324CF5}"/>
              </a:ext>
            </a:extLst>
          </p:cNvPr>
          <p:cNvSpPr/>
          <p:nvPr/>
        </p:nvSpPr>
        <p:spPr>
          <a:xfrm>
            <a:off x="11203327" y="264440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96C78D93-305C-4EC2-9C17-24CA22324100}"/>
              </a:ext>
            </a:extLst>
          </p:cNvPr>
          <p:cNvSpPr/>
          <p:nvPr/>
        </p:nvSpPr>
        <p:spPr>
          <a:xfrm>
            <a:off x="11586007" y="264440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8B4343DF-5E76-489D-AA2B-B7C471CA37E4}"/>
              </a:ext>
            </a:extLst>
          </p:cNvPr>
          <p:cNvSpPr txBox="1"/>
          <p:nvPr/>
        </p:nvSpPr>
        <p:spPr>
          <a:xfrm>
            <a:off x="10880086" y="4944353"/>
            <a:ext cx="7429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37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674898" y="375048"/>
            <a:ext cx="10576677" cy="6628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малюнком і записом поясни, як знайшли </a:t>
            </a:r>
            <a:r>
              <a:rPr lang="uk-UA" sz="3200" b="1" dirty="0" smtClean="0">
                <a:solidFill>
                  <a:schemeClr val="bg1"/>
                </a:solidFill>
              </a:rPr>
              <a:t>різницю 40 і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5493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" grpId="0" animBg="1"/>
      <p:bldP spid="62" grpId="0" animBg="1"/>
      <p:bldP spid="98" grpId="0" animBg="1"/>
      <p:bldP spid="99" grpId="0" animBg="1"/>
      <p:bldP spid="127" grpId="0" animBg="1"/>
      <p:bldP spid="93" grpId="0" animBg="1"/>
      <p:bldP spid="94" grpId="0" animBg="1"/>
      <p:bldP spid="95" grpId="0" animBg="1"/>
      <p:bldP spid="96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3200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1560" y="1694378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8250" y="2445175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9010833-0685-4A47-9847-73648E747F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163659" y="2414832"/>
            <a:ext cx="555762" cy="4526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96834" y="5330019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09201" y="3192483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74163" y="2355323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9964" y="3918755"/>
            <a:ext cx="555762" cy="452689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05628" y="4659577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3336" y="2451518"/>
            <a:ext cx="394062" cy="355057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8860" y="3926366"/>
            <a:ext cx="394062" cy="35505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CDA03F6-B445-4029-8062-52002F120E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12522" y="1589028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86733" y="2353246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534185" y="2309551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AEC1388-63D3-402A-B144-00282B4C8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314263" y="4536843"/>
            <a:ext cx="690484" cy="55201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502784" y="383925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39114" y="1684671"/>
            <a:ext cx="394062" cy="355057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591E1C41-C13E-483D-9F84-202D17214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456112" y="1575059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88E5BC9-B9CE-495F-A3EA-F446A76295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27266" y="3167041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56179" y="3089033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18C13E08-A4A7-4C6D-BDFA-42F0EB9EB4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25916" y="1734760"/>
            <a:ext cx="440143" cy="28893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2AAD252B-D187-4F55-B36F-CAB4FD5AFD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63679" y="4012489"/>
            <a:ext cx="440143" cy="28893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1AA6430E-D9BF-4074-9624-63BC9D99F8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3336" y="3954669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34B84B64-810A-4697-AD90-7C47E68B4A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54918" y="1556380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42A2C9B1-7A21-4FD6-A871-E402154B43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86450" y="2317172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5C193054-23D0-4E58-A4CF-E7EDF110D8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043433" y="1552806"/>
            <a:ext cx="690484" cy="55201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25120DA-A6E2-4FEE-9BE5-A77976D876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32644" y="3089033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C60259AF-26D9-4C2F-8C0C-E17CBBC4AA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73559" y="3049281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DCD8E83-3678-4CDB-A835-1AF56F597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53579" y="3836431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6CA4C887-3BB3-4647-9FF7-A2DC48B4A4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7798" y="3803783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64405" y="3814640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9964" y="4634427"/>
            <a:ext cx="555762" cy="4526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0CC6D9D3-0752-44EC-80CB-924693B228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4105" y="4546774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031C810C-6306-4D16-921F-5DD02F412B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498213" y="2289659"/>
            <a:ext cx="690484" cy="55201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4207C877-ABD2-484E-A444-C71C4C289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69879" y="4570819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92168" y="5385452"/>
            <a:ext cx="555762" cy="4526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969B18B-655F-47D7-A8EF-2FFB2E8C3B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45152" y="5400283"/>
            <a:ext cx="394062" cy="355057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C32FC3AD-BD79-47C7-8050-0ADD5F81F2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86052" y="5282830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1A50BD67-B705-49CA-80BB-F8B27F48F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20374" y="4576939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14236203-58C0-4335-8425-5483329F5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35501" y="1565928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33C43704-78D0-4C88-94B0-E51841B9E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18096" y="1606304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AB6D28F2-61CB-4FBD-A90C-4E15FC0DFC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83167" y="1596498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CFEBEC92-792D-4E36-A4D9-50FD0012CF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487640" y="2412148"/>
            <a:ext cx="555762" cy="452689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4217D57B-B945-41D5-9D7B-B3D4BDC6C4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71902" y="2329508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D74EBD97-75B5-49FA-B206-79237C1F52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66449" y="235324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D04BD27A-E973-4C1E-B046-A1CDBE647E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50612" y="3089033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DF4D9B9E-7CDB-4695-BE83-CC5A5CCD38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57086" y="2289659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4657778-DFF8-4C4C-A353-6B3CFBCF8F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98438" y="5487301"/>
            <a:ext cx="440143" cy="28893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82E5BDCC-832D-427B-8775-0E6740476F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17308" y="4682799"/>
            <a:ext cx="394062" cy="355057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C0C836E1-6198-4B2C-837B-2F8F3737BF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24614" y="5413082"/>
            <a:ext cx="394062" cy="355057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D2D7E771-1132-4650-87E6-4B222110D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87412" y="3103918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F585C82F-BCE7-4F7F-A86C-1190906C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33430" y="5309976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E0EE394F-7631-4B04-89DB-F86E84B8F9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12522" y="5306742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9446D365-DF89-42FC-ACC7-2128EECD9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96339" y="5282212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4FD54022-A0E8-4BA8-8E9D-ED05830C5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48849" y="5324350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34E0EB4E-1A17-4318-9482-F86084A90D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58427" y="5310271"/>
            <a:ext cx="455016" cy="56766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1AD3E5E9-BE17-4482-94DD-ACF0E3DDD9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46933" y="4546545"/>
            <a:ext cx="455016" cy="567661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AEA79D2B-3954-465F-8B99-1B12DA4D0F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77410" y="3819904"/>
            <a:ext cx="455016" cy="5676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596E0F1A-E068-4BAF-A223-F8D1AF4B0C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845872" y="5390456"/>
            <a:ext cx="555762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1A1A221-BDE6-423E-8331-BF9D433C1B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81321" y="1692078"/>
            <a:ext cx="394062" cy="3550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5A695BE0-6704-4F9F-859E-4302B36D64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72289" y="2437145"/>
            <a:ext cx="394062" cy="3550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113A848E-B16F-45CB-B6D1-21FD43FB06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69862" y="3152668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BEFA104-DC40-41BD-86EB-66189641E8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28575" y="3903952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D1BC716B-DB01-4E96-8B5F-145D1E6688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72060" y="4632341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AD65217B-32EE-48C9-8A0E-DF3A750A59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15681" y="5400283"/>
            <a:ext cx="394062" cy="355057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2DE2376E-0E56-4ED7-BE43-56A4909AE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31759" y="5319800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9A01A3D0-2373-4397-A3B0-52BA38EDB9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569133" y="3158179"/>
            <a:ext cx="555762" cy="45268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2C8902FF-966A-483A-B4F6-7CDA98428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43026" y="1587884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30F6018E-D25E-4C38-8EC2-016396AE91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36259" y="1656376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631986" y="1565928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A1A33010-D618-422A-972F-4608EF6451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75404" y="1589698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FCC38C83-3435-4739-8F3E-ACEB98A665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36259" y="2433418"/>
            <a:ext cx="394062" cy="35505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E3C64E60-BAA7-475D-A95F-BA0A93625D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67171" y="2438975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D114EF76-BC08-4756-B145-32BE3B302C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666645" y="2326908"/>
            <a:ext cx="690484" cy="55201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ECB1D621-6B1D-4380-9D3A-46D14E9BA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18956" y="2353246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4828E75A-4B30-4A55-9D34-46561E2D0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80082" y="3115068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620EFF45-56A7-4F6D-A70E-89547DC9D8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15947" y="3098834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02DA720A-72D0-4A81-88FB-A460E6A98B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83565" y="3096019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50DAE654-8529-41BE-A834-236C701E43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18956" y="3097154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E12DFD5F-1FA7-4CDB-8424-DE18CF7E6D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54709" y="3185560"/>
            <a:ext cx="394062" cy="355057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AC4A5E6B-5A21-4AD7-92EB-AD621C3D55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007887" y="3184274"/>
            <a:ext cx="394062" cy="355057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FC19A2FF-BFE5-4BB3-B4B0-F2679387F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69430" y="3099143"/>
            <a:ext cx="455016" cy="567661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xmlns="" id="{8DEF19D5-D48A-467E-B3D4-742240DC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29356" y="3850805"/>
            <a:ext cx="455016" cy="567661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B7F88299-5C5F-42E6-BCA5-D6751FE5AF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73377" y="3831576"/>
            <a:ext cx="455016" cy="567661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76D4BBE7-9C75-45CF-9665-7DEB199FB3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404950" y="3780105"/>
            <a:ext cx="690484" cy="552012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xmlns="" id="{2D8346C6-DA4B-417D-882C-C55245BEC2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52488" y="3918325"/>
            <a:ext cx="394062" cy="355057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681147BE-0928-4D53-A306-00BC4E9B39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667057" y="3821922"/>
            <a:ext cx="455016" cy="567661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C490D688-FD68-4D0B-8326-2F005C9CCFCC}"/>
              </a:ext>
            </a:extLst>
          </p:cNvPr>
          <p:cNvSpPr txBox="1"/>
          <p:nvPr/>
        </p:nvSpPr>
        <p:spPr>
          <a:xfrm>
            <a:off x="7894565" y="453382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32EBBA32-BE69-462D-AFCB-31C0D24113EC}"/>
              </a:ext>
            </a:extLst>
          </p:cNvPr>
          <p:cNvSpPr txBox="1"/>
          <p:nvPr/>
        </p:nvSpPr>
        <p:spPr>
          <a:xfrm>
            <a:off x="6479197" y="451085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xmlns="" id="{124CC2CF-2621-4602-8ABB-41B32DCAC6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890311" y="3848366"/>
            <a:ext cx="455016" cy="567661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F816B62A-11A4-41BA-8EBD-8F9288B51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49708" y="4605048"/>
            <a:ext cx="455016" cy="567661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:a16="http://schemas.microsoft.com/office/drawing/2014/main" xmlns="" id="{14C5E0DE-BCBD-4420-8B5B-B52B5E46BB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89777" y="4583086"/>
            <a:ext cx="455016" cy="567661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xmlns="" id="{9BB56131-2AB8-4A1D-BD0C-CDC36950E5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57985" y="4689387"/>
            <a:ext cx="394062" cy="355057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0D2925F4-C757-4513-A436-FE17E52B841A}"/>
              </a:ext>
            </a:extLst>
          </p:cNvPr>
          <p:cNvSpPr txBox="1"/>
          <p:nvPr/>
        </p:nvSpPr>
        <p:spPr>
          <a:xfrm>
            <a:off x="7850094" y="376969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EEEC439A-8028-4005-B9EA-E56F2BA34168}"/>
              </a:ext>
            </a:extLst>
          </p:cNvPr>
          <p:cNvSpPr txBox="1"/>
          <p:nvPr/>
        </p:nvSpPr>
        <p:spPr>
          <a:xfrm>
            <a:off x="6512193" y="3792240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55E739D9-6698-4AD5-ADA3-D23D379C67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544534" y="4554598"/>
            <a:ext cx="690484" cy="552012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xmlns="" id="{1116C449-5DCA-4444-8E73-C378230139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20352" y="4687222"/>
            <a:ext cx="394062" cy="355057"/>
          </a:xfrm>
          <a:prstGeom prst="rect">
            <a:avLst/>
          </a:prstGeom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xmlns="" id="{F761C512-92E9-4DA1-9DF5-0BE6DFD75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14414" y="4591312"/>
            <a:ext cx="455016" cy="567661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:a16="http://schemas.microsoft.com/office/drawing/2014/main" xmlns="" id="{462E9528-3A76-4A4B-8BB9-C81CF88FC3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919253" y="4592515"/>
            <a:ext cx="455016" cy="567661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4CF63F54-BDFC-4D8D-BF57-A0683FC0E7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417958" y="4558018"/>
            <a:ext cx="690484" cy="552012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xmlns="" id="{00F59D4A-A186-4E5F-9DBE-9670F0561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90682" y="5277181"/>
            <a:ext cx="455016" cy="567661"/>
          </a:xfrm>
          <a:prstGeom prst="rect">
            <a:avLst/>
          </a:prstGeom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972C91DF-24D7-4419-8F72-E81ADE320C8B}"/>
              </a:ext>
            </a:extLst>
          </p:cNvPr>
          <p:cNvSpPr txBox="1"/>
          <p:nvPr/>
        </p:nvSpPr>
        <p:spPr>
          <a:xfrm>
            <a:off x="7892431" y="521977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6D3A03A4-868B-4F1C-9AD0-5717EFDC1FC8}"/>
              </a:ext>
            </a:extLst>
          </p:cNvPr>
          <p:cNvSpPr txBox="1"/>
          <p:nvPr/>
        </p:nvSpPr>
        <p:spPr>
          <a:xfrm>
            <a:off x="6541451" y="530150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214" name="Рисунок 213">
            <a:extLst>
              <a:ext uri="{FF2B5EF4-FFF2-40B4-BE49-F238E27FC236}">
                <a16:creationId xmlns:a16="http://schemas.microsoft.com/office/drawing/2014/main" xmlns="" id="{2BB08676-6356-4B4F-91DE-57D460AE8B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51191" y="5399127"/>
            <a:ext cx="394062" cy="355057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xmlns="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55714" y="5324350"/>
            <a:ext cx="455016" cy="567661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xmlns="" id="{1E247A14-299F-4D8C-B323-DF118C0AD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476929" y="5329226"/>
            <a:ext cx="455016" cy="567661"/>
          </a:xfrm>
          <a:prstGeom prst="rect">
            <a:avLst/>
          </a:prstGeom>
        </p:spPr>
      </p:pic>
      <p:sp>
        <p:nvSpPr>
          <p:cNvPr id="13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3711" y="5866894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775369" y="2884519"/>
            <a:ext cx="1871427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775370" y="1262034"/>
            <a:ext cx="1871427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вирази з дужками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355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13431" y="5134535"/>
            <a:ext cx="738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22 дитини було спочатку.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176239" y="2021274"/>
            <a:ext cx="5689490" cy="2365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Коли із ігрового майданчика додому </a:t>
            </a:r>
            <a:r>
              <a:rPr lang="uk-UA" sz="2800" dirty="0">
                <a:solidFill>
                  <a:srgbClr val="FFFF00"/>
                </a:solidFill>
              </a:rPr>
              <a:t>пішло 5 </a:t>
            </a:r>
            <a:r>
              <a:rPr lang="uk-UA" sz="2800" dirty="0" err="1">
                <a:solidFill>
                  <a:srgbClr val="FFFF00"/>
                </a:solidFill>
              </a:rPr>
              <a:t>дівчаток</a:t>
            </a:r>
            <a:r>
              <a:rPr lang="uk-UA" sz="2800" dirty="0">
                <a:solidFill>
                  <a:srgbClr val="FFFF00"/>
                </a:solidFill>
              </a:rPr>
              <a:t> та 7 хлопчиків</a:t>
            </a:r>
            <a:r>
              <a:rPr lang="uk-UA" sz="2800" dirty="0"/>
              <a:t>, то на ньому </a:t>
            </a:r>
            <a:r>
              <a:rPr lang="uk-UA" sz="2800" dirty="0">
                <a:solidFill>
                  <a:srgbClr val="FFFF00"/>
                </a:solidFill>
              </a:rPr>
              <a:t>залишилося 10 дітей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дітей було</a:t>
            </a:r>
            <a:r>
              <a:rPr lang="uk-UA" sz="2800" dirty="0"/>
              <a:t> на ігровому майданчику </a:t>
            </a:r>
            <a:r>
              <a:rPr lang="uk-UA" sz="2800" dirty="0">
                <a:solidFill>
                  <a:srgbClr val="FFFF00"/>
                </a:solidFill>
              </a:rPr>
              <a:t>спочатку?</a:t>
            </a:r>
            <a:r>
              <a:rPr lang="uk-UA" sz="2800" dirty="0"/>
              <a:t>   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17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7 + 5 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528" y="4557677"/>
            <a:ext cx="265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12 + 10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35192" y="3971870"/>
            <a:ext cx="353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12 (д.) – пішли.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68437" y="4605154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22 (д.)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84301" y="2108462"/>
            <a:ext cx="4244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Було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? д.</a:t>
            </a: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Пішли – 5 д. і 7 </a:t>
            </a:r>
            <a:r>
              <a:rPr lang="uk-UA" sz="3600" dirty="0" err="1" smtClean="0">
                <a:solidFill>
                  <a:srgbClr val="7030A0"/>
                </a:solidFill>
              </a:rPr>
              <a:t>хл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Залиш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10 д.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357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F6A3B75-1FAB-48A6-82E5-FF93A2435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0" y="4431674"/>
            <a:ext cx="2091909" cy="219738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6181390" y="4394775"/>
            <a:ext cx="21072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(</a:t>
            </a:r>
            <a:r>
              <a:rPr lang="uk-UA" sz="3200" b="1" dirty="0" smtClean="0">
                <a:solidFill>
                  <a:srgbClr val="FFFF00"/>
                </a:solidFill>
              </a:rPr>
              <a:t>5 + 7) + 10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75183" y="1250317"/>
            <a:ext cx="5690546" cy="7040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задачу. Проаналізуй вираз до задачі. </a:t>
            </a:r>
            <a:r>
              <a:rPr lang="uk-UA" sz="2000" b="1" dirty="0" err="1">
                <a:solidFill>
                  <a:srgbClr val="7030A0"/>
                </a:solidFill>
              </a:rPr>
              <a:t>Запиши</a:t>
            </a:r>
            <a:r>
              <a:rPr lang="uk-UA" sz="2000" b="1" dirty="0">
                <a:solidFill>
                  <a:srgbClr val="7030A0"/>
                </a:solidFill>
              </a:rPr>
              <a:t> розв’язання окремими діями.</a:t>
            </a:r>
          </a:p>
        </p:txBody>
      </p:sp>
    </p:spTree>
    <p:extLst>
      <p:ext uri="{BB962C8B-B14F-4D97-AF65-F5344CB8AC3E}">
        <p14:creationId xmlns:p14="http://schemas.microsoft.com/office/powerpoint/2010/main" val="24858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1153885"/>
            <a:ext cx="9555875" cy="7904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скільки фігур поділено кожний трикутник двома відрізками? Назви ці фігури.</a:t>
            </a: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xmlns="" id="{0BA89ABC-2DE6-43C3-885B-3A68A2B9C63F}"/>
              </a:ext>
            </a:extLst>
          </p:cNvPr>
          <p:cNvSpPr/>
          <p:nvPr/>
        </p:nvSpPr>
        <p:spPr>
          <a:xfrm>
            <a:off x="539014" y="1944302"/>
            <a:ext cx="3455469" cy="2223435"/>
          </a:xfrm>
          <a:prstGeom prst="triangle">
            <a:avLst>
              <a:gd name="adj" fmla="val 6754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D6BCEECD-6273-424F-BE58-E3EC612BA27B}"/>
              </a:ext>
            </a:extLst>
          </p:cNvPr>
          <p:cNvSpPr/>
          <p:nvPr/>
        </p:nvSpPr>
        <p:spPr>
          <a:xfrm>
            <a:off x="4368265" y="1944302"/>
            <a:ext cx="3455469" cy="2223435"/>
          </a:xfrm>
          <a:prstGeom prst="triangle">
            <a:avLst>
              <a:gd name="adj" fmla="val 5542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4AB58FC8-B615-4137-8F55-3E1EA5834EAD}"/>
              </a:ext>
            </a:extLst>
          </p:cNvPr>
          <p:cNvSpPr/>
          <p:nvPr/>
        </p:nvSpPr>
        <p:spPr>
          <a:xfrm>
            <a:off x="8197516" y="1944302"/>
            <a:ext cx="3455469" cy="2223435"/>
          </a:xfrm>
          <a:prstGeom prst="triangle">
            <a:avLst>
              <a:gd name="adj" fmla="val 5156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55AE46D-ABCF-4EA5-A8E7-8E7F1F637D14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1706081" y="3056020"/>
            <a:ext cx="484669" cy="11237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7C75ADE-4605-4AC7-ADA8-E887D929AD30}"/>
              </a:ext>
            </a:extLst>
          </p:cNvPr>
          <p:cNvCxnSpPr>
            <a:cxnSpLocks/>
          </p:cNvCxnSpPr>
          <p:nvPr/>
        </p:nvCxnSpPr>
        <p:spPr>
          <a:xfrm flipH="1" flipV="1">
            <a:off x="2419350" y="2362201"/>
            <a:ext cx="771815" cy="18055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5D408B21-D68D-4D5C-AC70-DFF64F9ADFCB}"/>
              </a:ext>
            </a:extLst>
          </p:cNvPr>
          <p:cNvCxnSpPr>
            <a:cxnSpLocks/>
            <a:stCxn id="12" idx="3"/>
            <a:endCxn id="12" idx="5"/>
          </p:cNvCxnSpPr>
          <p:nvPr/>
        </p:nvCxnSpPr>
        <p:spPr>
          <a:xfrm flipV="1">
            <a:off x="6283286" y="3056020"/>
            <a:ext cx="770224" cy="11117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AFDB196-9134-4574-AC7D-98ABEE85D367}"/>
              </a:ext>
            </a:extLst>
          </p:cNvPr>
          <p:cNvCxnSpPr>
            <a:cxnSpLocks/>
            <a:stCxn id="12" idx="3"/>
            <a:endCxn id="12" idx="1"/>
          </p:cNvCxnSpPr>
          <p:nvPr/>
        </p:nvCxnSpPr>
        <p:spPr>
          <a:xfrm flipH="1" flipV="1">
            <a:off x="5325775" y="3056020"/>
            <a:ext cx="957511" cy="11117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3180023A-7031-415D-814C-24FD777FA7CB}"/>
              </a:ext>
            </a:extLst>
          </p:cNvPr>
          <p:cNvCxnSpPr>
            <a:cxnSpLocks/>
          </p:cNvCxnSpPr>
          <p:nvPr/>
        </p:nvCxnSpPr>
        <p:spPr>
          <a:xfrm flipV="1">
            <a:off x="9088353" y="2581275"/>
            <a:ext cx="1397566" cy="15984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924EBC3-3F96-49B9-B5C5-4933C1B661CC}"/>
              </a:ext>
            </a:extLst>
          </p:cNvPr>
          <p:cNvCxnSpPr>
            <a:cxnSpLocks/>
          </p:cNvCxnSpPr>
          <p:nvPr/>
        </p:nvCxnSpPr>
        <p:spPr>
          <a:xfrm flipH="1" flipV="1">
            <a:off x="9439275" y="2581275"/>
            <a:ext cx="1333500" cy="15864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4" y="4375183"/>
            <a:ext cx="2266950" cy="2381250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2272" y="494529"/>
            <a:ext cx="10471528" cy="6593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трикутники № 357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92478" y="1110343"/>
            <a:ext cx="3951663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1. Виконай віднімання, скориставшись схемою.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88533" y="5017672"/>
            <a:ext cx="5181601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4.* Опиши, що відбулося. Визнач, місткість якої посудини більша. Обведи цю посудину.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6668999" y="1264231"/>
            <a:ext cx="2606994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3. Розв’яжи задачу</a:t>
            </a:r>
          </a:p>
        </p:txBody>
      </p:sp>
      <p:pic>
        <p:nvPicPr>
          <p:cNvPr id="1026" name="Picture 2" descr="D:\2 клас\3 Математика\1 Листопад\5 Дод і відн двоцифр без переходу через 10\№046 - Віднімання виду 40 - 3\2024-11-25_22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9" y="1868441"/>
            <a:ext cx="4924425" cy="141258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5 Дод і відн двоцифр без переходу через 10\№046 - Віднімання виду 40 - 3\2024-11-25_222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0" y="3311297"/>
            <a:ext cx="4924425" cy="16192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5 Дод і відн двоцифр без переходу через 10\№046 - Віднімання виду 40 - 3\2024-11-25_2221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4" y="2022552"/>
            <a:ext cx="5274013" cy="240793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3 Математика\1 Листопад\5 Дод і відн двоцифр без переходу через 10\№046 - Віднімання виду 40 - 3\2024-11-25_2227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32727" r="5460" b="1951"/>
          <a:stretch/>
        </p:blipFill>
        <p:spPr bwMode="auto">
          <a:xfrm>
            <a:off x="6113571" y="4550229"/>
            <a:ext cx="5163052" cy="117532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3750</TotalTime>
  <Words>399</Words>
  <Application>Microsoft Office PowerPoint</Application>
  <PresentationFormat>Произвольный</PresentationFormat>
  <Paragraphs>108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626</cp:revision>
  <dcterms:created xsi:type="dcterms:W3CDTF">2018-01-05T16:38:53Z</dcterms:created>
  <dcterms:modified xsi:type="dcterms:W3CDTF">2024-11-26T15:50:10Z</dcterms:modified>
</cp:coreProperties>
</file>