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673" r:id="rId3"/>
    <p:sldId id="674" r:id="rId4"/>
    <p:sldId id="676" r:id="rId5"/>
    <p:sldId id="538" r:id="rId6"/>
    <p:sldId id="670" r:id="rId7"/>
    <p:sldId id="677" r:id="rId8"/>
    <p:sldId id="678" r:id="rId9"/>
    <p:sldId id="675" r:id="rId10"/>
    <p:sldId id="27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73"/>
            <p14:sldId id="674"/>
            <p14:sldId id="676"/>
            <p14:sldId id="538"/>
            <p14:sldId id="670"/>
            <p14:sldId id="677"/>
            <p14:sldId id="678"/>
            <p14:sldId id="675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2F6"/>
    <a:srgbClr val="2F3242"/>
    <a:srgbClr val="C6109F"/>
    <a:srgbClr val="00B050"/>
    <a:srgbClr val="0D0D0D"/>
    <a:srgbClr val="9E0000"/>
    <a:srgbClr val="FF3131"/>
    <a:srgbClr val="FFFF00"/>
    <a:srgbClr val="295FFF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Порівняння виразу і числа</a:t>
          </a: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7BC2FB55-276F-4C1D-BFBB-3A50DD827BBF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err="1" smtClean="0"/>
            <a:t>Розв’язува-ння</a:t>
          </a:r>
          <a:r>
            <a:rPr lang="uk-UA" b="1" dirty="0" smtClean="0"/>
            <a:t> задач </a:t>
          </a:r>
          <a:endParaRPr lang="ru-RU" b="1" dirty="0"/>
        </a:p>
      </dgm:t>
    </dgm:pt>
    <dgm:pt modelId="{10F22396-31E4-46BD-A036-0AD493B4BD02}" type="parTrans" cxnId="{E7DEA6F4-7643-4912-99A1-6F7EC7453F44}">
      <dgm:prSet/>
      <dgm:spPr/>
      <dgm:t>
        <a:bodyPr/>
        <a:lstStyle/>
        <a:p>
          <a:endParaRPr lang="ru-RU"/>
        </a:p>
      </dgm:t>
    </dgm:pt>
    <dgm:pt modelId="{B95EECFE-FE31-45D1-A038-038628DDB99A}" type="sibTrans" cxnId="{E7DEA6F4-7643-4912-99A1-6F7EC7453F44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Складання і обчислення виразів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65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7516" custLinFactNeighborX="-21263" custLinFactNeighborY="-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3DA009A1-1AA7-499A-8D2D-0D4140462CC8}" type="pres">
      <dgm:prSet presAssocID="{7BC2FB55-276F-4C1D-BFBB-3A50DD827BBF}" presName="node" presStyleLbl="node1" presStyleIdx="2" presStyleCnt="4" custScaleX="73483" custLinFactX="71307" custLinFactNeighborX="1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E85A-39A8-420E-9465-894FAB3CD337}" type="pres">
      <dgm:prSet presAssocID="{B95EECFE-FE31-45D1-A038-038628DDB99A}" presName="sibTrans" presStyleCnt="0"/>
      <dgm:spPr/>
    </dgm:pt>
    <dgm:pt modelId="{74B25163-4895-40AC-9024-595BFDBFC9D3}" type="pres">
      <dgm:prSet presAssocID="{864805AA-88F6-4A3C-93F4-4B09AB422F89}" presName="node" presStyleLbl="node1" presStyleIdx="3" presStyleCnt="4" custScaleX="76223" custLinFactX="-77005" custLinFactNeighborX="-100000" custLinFactNeighborY="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186B5BA3-EDFD-44AA-AB0B-9A2B67B1A75D}" type="presOf" srcId="{864805AA-88F6-4A3C-93F4-4B09AB422F89}" destId="{74B25163-4895-40AC-9024-595BFDBFC9D3}" srcOrd="0" destOrd="0" presId="urn:microsoft.com/office/officeart/2005/8/layout/hList6"/>
    <dgm:cxn modelId="{051DB97C-7DE3-4317-9A45-9E354EF0C11E}" type="presOf" srcId="{17FCBCD0-5166-44EF-A995-697AB50FC98B}" destId="{8C93B566-6306-40C5-A3D5-B84E788E517B}" srcOrd="0" destOrd="0" presId="urn:microsoft.com/office/officeart/2005/8/layout/hList6"/>
    <dgm:cxn modelId="{10D1AE56-DBBA-445E-BE8D-21275DABA2E6}" type="presOf" srcId="{7BC2FB55-276F-4C1D-BFBB-3A50DD827BBF}" destId="{3DA009A1-1AA7-499A-8D2D-0D4140462CC8}" srcOrd="0" destOrd="0" presId="urn:microsoft.com/office/officeart/2005/8/layout/hList6"/>
    <dgm:cxn modelId="{36EE06CB-6F9A-456D-8285-0C0B33F85E03}" srcId="{289AA968-9F58-4A6E-B11C-582CA574AD65}" destId="{864805AA-88F6-4A3C-93F4-4B09AB422F89}" srcOrd="3" destOrd="0" parTransId="{378242A1-173F-473A-BC39-914572792538}" sibTransId="{A492715F-516D-4451-A8F1-CD5252CC1F5D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0C35F7BB-8890-48A8-8160-A86555BA35BC}" type="presOf" srcId="{289AA968-9F58-4A6E-B11C-582CA574AD65}" destId="{6408D3F1-0C0E-4F5D-B5D5-053E6D4B4C50}" srcOrd="0" destOrd="0" presId="urn:microsoft.com/office/officeart/2005/8/layout/hList6"/>
    <dgm:cxn modelId="{E7DEA6F4-7643-4912-99A1-6F7EC7453F44}" srcId="{289AA968-9F58-4A6E-B11C-582CA574AD65}" destId="{7BC2FB55-276F-4C1D-BFBB-3A50DD827BBF}" srcOrd="2" destOrd="0" parTransId="{10F22396-31E4-46BD-A036-0AD493B4BD02}" sibTransId="{B95EECFE-FE31-45D1-A038-038628DDB99A}"/>
    <dgm:cxn modelId="{3BD72217-9A5B-41BF-B0F8-8C58EF18FD46}" type="presOf" srcId="{6EE47331-2253-406E-9CB5-953C9128E5FC}" destId="{783C5BBC-E083-4F12-B4A9-616A8F9530EC}" srcOrd="0" destOrd="0" presId="urn:microsoft.com/office/officeart/2005/8/layout/hList6"/>
    <dgm:cxn modelId="{E1F0E4F7-8B3D-4422-8946-FD2214064EDB}" type="presParOf" srcId="{6408D3F1-0C0E-4F5D-B5D5-053E6D4B4C50}" destId="{783C5BBC-E083-4F12-B4A9-616A8F9530EC}" srcOrd="0" destOrd="0" presId="urn:microsoft.com/office/officeart/2005/8/layout/hList6"/>
    <dgm:cxn modelId="{FF34D702-6C54-40BD-B196-413369515CE2}" type="presParOf" srcId="{6408D3F1-0C0E-4F5D-B5D5-053E6D4B4C50}" destId="{903EF99B-E600-4B60-96C8-658D7EF2F880}" srcOrd="1" destOrd="0" presId="urn:microsoft.com/office/officeart/2005/8/layout/hList6"/>
    <dgm:cxn modelId="{2B1A094F-73D2-4C32-9117-0357B61614F1}" type="presParOf" srcId="{6408D3F1-0C0E-4F5D-B5D5-053E6D4B4C50}" destId="{8C93B566-6306-40C5-A3D5-B84E788E517B}" srcOrd="2" destOrd="0" presId="urn:microsoft.com/office/officeart/2005/8/layout/hList6"/>
    <dgm:cxn modelId="{2EC5FDBE-AEEE-4DF6-9055-8B70364ABE2F}" type="presParOf" srcId="{6408D3F1-0C0E-4F5D-B5D5-053E6D4B4C50}" destId="{B4E8D5E2-E5AE-41CC-80D3-5A0016AFADCC}" srcOrd="3" destOrd="0" presId="urn:microsoft.com/office/officeart/2005/8/layout/hList6"/>
    <dgm:cxn modelId="{C8129A0C-B395-49B3-97D9-BD87E0729B33}" type="presParOf" srcId="{6408D3F1-0C0E-4F5D-B5D5-053E6D4B4C50}" destId="{3DA009A1-1AA7-499A-8D2D-0D4140462CC8}" srcOrd="4" destOrd="0" presId="urn:microsoft.com/office/officeart/2005/8/layout/hList6"/>
    <dgm:cxn modelId="{57167EB2-22E7-4B7B-AE90-715C8F3600E3}" type="presParOf" srcId="{6408D3F1-0C0E-4F5D-B5D5-053E6D4B4C50}" destId="{4CC5E85A-39A8-420E-9465-894FAB3CD337}" srcOrd="5" destOrd="0" presId="urn:microsoft.com/office/officeart/2005/8/layout/hList6"/>
    <dgm:cxn modelId="{16EEFB7C-F78E-4014-A828-823CD961E838}" type="presParOf" srcId="{6408D3F1-0C0E-4F5D-B5D5-053E6D4B4C50}" destId="{74B25163-4895-40AC-9024-595BFDBFC9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11078" y="1017237"/>
          <a:ext cx="4272497" cy="223802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6160" y="854498"/>
        <a:ext cx="2238021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634464" y="811550"/>
          <a:ext cx="4272497" cy="264939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9550" tIns="0" rIns="210344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solidFill>
                <a:schemeClr val="bg1"/>
              </a:solidFill>
            </a:rPr>
            <a:t>Складання і обчислення виразів</a:t>
          </a:r>
          <a:endParaRPr lang="ru-RU" sz="3300" kern="1200" dirty="0"/>
        </a:p>
      </dsp:txBody>
      <dsp:txXfrm rot="5400000">
        <a:off x="2446015" y="854498"/>
        <a:ext cx="2649396" cy="2563499"/>
      </dsp:txXfrm>
    </dsp:sp>
    <dsp:sp modelId="{3DA009A1-1AA7-499A-8D2D-0D4140462CC8}">
      <dsp:nvSpPr>
        <dsp:cNvPr id="0" name=""/>
        <dsp:cNvSpPr/>
      </dsp:nvSpPr>
      <dsp:spPr>
        <a:xfrm rot="16200000">
          <a:off x="7219306" y="880471"/>
          <a:ext cx="4272497" cy="2511553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9550" tIns="0" rIns="210344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err="1" smtClean="0"/>
            <a:t>Розв’язува-ння</a:t>
          </a:r>
          <a:r>
            <a:rPr lang="uk-UA" sz="3300" b="1" kern="1200" dirty="0" smtClean="0"/>
            <a:t> задач </a:t>
          </a:r>
          <a:endParaRPr lang="ru-RU" sz="3300" b="1" kern="1200" dirty="0"/>
        </a:p>
      </dsp:txBody>
      <dsp:txXfrm rot="5400000">
        <a:off x="8099778" y="854498"/>
        <a:ext cx="2511553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4452232" y="833646"/>
          <a:ext cx="4272497" cy="2605203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Порівняння виразу і числа</a:t>
          </a:r>
        </a:p>
      </dsp:txBody>
      <dsp:txXfrm rot="5400000">
        <a:off x="5285879" y="854498"/>
        <a:ext cx="260520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u6asdx0k1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7.jpeg"/><Relationship Id="rId3" Type="http://schemas.microsoft.com/office/2007/relationships/hdphoto" Target="../media/hdphoto5.wdp"/><Relationship Id="rId7" Type="http://schemas.openxmlformats.org/officeDocument/2006/relationships/image" Target="../media/image24.png"/><Relationship Id="rId12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5871" y="4337454"/>
            <a:ext cx="10149328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Додавання та віднімання двоцифрових чисел. Порівняння виразу і числа.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E892925-5A05-454B-AD7E-36C72C81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71" y="1150960"/>
            <a:ext cx="2801472" cy="2942723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029607" y="958616"/>
            <a:ext cx="3095592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4.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47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6922" y="571302"/>
            <a:ext cx="10455107" cy="118129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</a:t>
            </a:r>
            <a:r>
              <a:rPr lang="uk-UA" sz="2800" b="1" dirty="0" smtClean="0">
                <a:solidFill>
                  <a:schemeClr val="bg1"/>
                </a:solidFill>
              </a:rPr>
              <a:t>ля </a:t>
            </a:r>
            <a:r>
              <a:rPr lang="uk-UA" sz="28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2800" b="1" dirty="0" smtClean="0">
                <a:solidFill>
                  <a:schemeClr val="bg1"/>
                </a:solidFill>
              </a:rPr>
              <a:t>прямокутник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841491" y="1752597"/>
            <a:ext cx="10525967" cy="4574865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44029" y="455269"/>
            <a:ext cx="8732067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86" y="2867083"/>
            <a:ext cx="1620615" cy="25771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40" y="2748205"/>
            <a:ext cx="1882339" cy="27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1412174" y="1655739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6161241" y="1688118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47" y="2748205"/>
            <a:ext cx="2062973" cy="26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9" y="2857699"/>
            <a:ext cx="1858099" cy="27080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1727184" y="5565780"/>
            <a:ext cx="149178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7119" y="5444201"/>
            <a:ext cx="1696172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3737774" y="5511575"/>
            <a:ext cx="166712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483659" y="5512127"/>
            <a:ext cx="188551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4029" y="455269"/>
            <a:ext cx="8732067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3302808" y="1700120"/>
            <a:ext cx="465119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твої очікування на урок</a:t>
            </a:r>
            <a:endParaRPr lang="uk-U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4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82775882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8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Лента лицом вниз 39"/>
          <p:cNvSpPr/>
          <p:nvPr/>
        </p:nvSpPr>
        <p:spPr>
          <a:xfrm>
            <a:off x="593636" y="3797226"/>
            <a:ext cx="5758252" cy="690346"/>
          </a:xfrm>
          <a:prstGeom prst="ribbo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22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8436" y="1390650"/>
            <a:ext cx="3668878" cy="76565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Відніми від числа </a:t>
            </a:r>
            <a:r>
              <a:rPr lang="uk-UA" sz="2400" b="1" dirty="0" smtClean="0">
                <a:solidFill>
                  <a:srgbClr val="7030A0"/>
                </a:solidFill>
              </a:rPr>
              <a:t>60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число 5 чотири </a:t>
            </a:r>
            <a:r>
              <a:rPr lang="uk-UA" sz="2400" b="1" dirty="0">
                <a:solidFill>
                  <a:srgbClr val="7030A0"/>
                </a:solidFill>
              </a:rPr>
              <a:t>рази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FB145E5-E2F8-44B5-B80F-5CD37E3E224C}"/>
              </a:ext>
            </a:extLst>
          </p:cNvPr>
          <p:cNvSpPr txBox="1"/>
          <p:nvPr/>
        </p:nvSpPr>
        <p:spPr>
          <a:xfrm>
            <a:off x="4822481" y="1481088"/>
            <a:ext cx="33418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60 – 5 – 5 – 5 – 5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AE54DA8-A2F8-47C1-81DD-46D3C68B707B}"/>
              </a:ext>
            </a:extLst>
          </p:cNvPr>
          <p:cNvSpPr txBox="1"/>
          <p:nvPr/>
        </p:nvSpPr>
        <p:spPr>
          <a:xfrm>
            <a:off x="8164287" y="1483890"/>
            <a:ext cx="6191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smtClean="0">
                <a:solidFill>
                  <a:schemeClr val="bg1"/>
                </a:solidFill>
              </a:rPr>
              <a:t>40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8436" y="599566"/>
            <a:ext cx="8452018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8436" y="3260791"/>
            <a:ext cx="5453452" cy="47126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Знайди суму трьох послідовних чисел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9D50275-ACBD-4CD2-92F8-ABEF888B7E6F}"/>
              </a:ext>
            </a:extLst>
          </p:cNvPr>
          <p:cNvSpPr txBox="1"/>
          <p:nvPr/>
        </p:nvSpPr>
        <p:spPr>
          <a:xfrm>
            <a:off x="1288349" y="3735368"/>
            <a:ext cx="76222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21</a:t>
            </a:r>
            <a:endParaRPr lang="uk-UA" sz="3600" b="1" dirty="0">
              <a:solidFill>
                <a:srgbClr val="FFFF00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1283ED1-E7D8-4ED8-86F4-9136497FC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9" t="5186" r="5905" b="15200"/>
          <a:stretch/>
        </p:blipFill>
        <p:spPr>
          <a:xfrm>
            <a:off x="9476867" y="428682"/>
            <a:ext cx="2235330" cy="2108555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898436" y="2319169"/>
            <a:ext cx="3668878" cy="79086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Відніми від числа </a:t>
            </a:r>
            <a:r>
              <a:rPr lang="uk-UA" sz="2400" b="1" dirty="0" smtClean="0">
                <a:solidFill>
                  <a:srgbClr val="7030A0"/>
                </a:solidFill>
              </a:rPr>
              <a:t>20 </a:t>
            </a:r>
            <a:r>
              <a:rPr lang="uk-UA" sz="2400" b="1" dirty="0">
                <a:solidFill>
                  <a:srgbClr val="7030A0"/>
                </a:solidFill>
              </a:rPr>
              <a:t>число </a:t>
            </a:r>
            <a:r>
              <a:rPr lang="uk-UA" sz="2400" b="1" dirty="0" smtClean="0">
                <a:solidFill>
                  <a:srgbClr val="7030A0"/>
                </a:solidFill>
              </a:rPr>
              <a:t>3 п’ять разів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FB145E5-E2F8-44B5-B80F-5CD37E3E224C}"/>
              </a:ext>
            </a:extLst>
          </p:cNvPr>
          <p:cNvSpPr txBox="1"/>
          <p:nvPr/>
        </p:nvSpPr>
        <p:spPr>
          <a:xfrm>
            <a:off x="4702765" y="2422214"/>
            <a:ext cx="38642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20 – 3 – 3 – 3 – 3 – 3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AE54DA8-A2F8-47C1-81DD-46D3C68B707B}"/>
              </a:ext>
            </a:extLst>
          </p:cNvPr>
          <p:cNvSpPr txBox="1"/>
          <p:nvPr/>
        </p:nvSpPr>
        <p:spPr>
          <a:xfrm>
            <a:off x="8567047" y="2422214"/>
            <a:ext cx="4971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9D50275-ACBD-4CD2-92F8-ABEF888B7E6F}"/>
              </a:ext>
            </a:extLst>
          </p:cNvPr>
          <p:cNvSpPr txBox="1"/>
          <p:nvPr/>
        </p:nvSpPr>
        <p:spPr>
          <a:xfrm>
            <a:off x="4958726" y="3768535"/>
            <a:ext cx="80576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23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2" name="Лента лицом вниз 41"/>
          <p:cNvSpPr/>
          <p:nvPr/>
        </p:nvSpPr>
        <p:spPr>
          <a:xfrm>
            <a:off x="593636" y="5018485"/>
            <a:ext cx="5758252" cy="646331"/>
          </a:xfrm>
          <a:prstGeom prst="ribbon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33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9D50275-ACBD-4CD2-92F8-ABEF888B7E6F}"/>
              </a:ext>
            </a:extLst>
          </p:cNvPr>
          <p:cNvSpPr txBox="1"/>
          <p:nvPr/>
        </p:nvSpPr>
        <p:spPr>
          <a:xfrm>
            <a:off x="1288350" y="5018485"/>
            <a:ext cx="76222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32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9D50275-ACBD-4CD2-92F8-ABEF888B7E6F}"/>
              </a:ext>
            </a:extLst>
          </p:cNvPr>
          <p:cNvSpPr txBox="1"/>
          <p:nvPr/>
        </p:nvSpPr>
        <p:spPr>
          <a:xfrm>
            <a:off x="4946950" y="5018076"/>
            <a:ext cx="80576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34</a:t>
            </a:r>
            <a:endParaRPr lang="uk-UA" sz="3600" b="1" dirty="0">
              <a:solidFill>
                <a:srgbClr val="0070C0"/>
              </a:solidFill>
            </a:endParaRPr>
          </a:p>
        </p:txBody>
      </p:sp>
      <p:pic>
        <p:nvPicPr>
          <p:cNvPr id="45" name="Picture 2" descr="D:\2 клас\3 Математика\1 Листопад\5 Дод і відн двоцифр без переходу через 10\№047 - Дод та відн двоцифрових чисел\2024-11-26_183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227" y="3797226"/>
            <a:ext cx="2715985" cy="126570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6805404" y="3260791"/>
            <a:ext cx="4020458" cy="47126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Знайди довжину гусені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9D50275-ACBD-4CD2-92F8-ABEF888B7E6F}"/>
              </a:ext>
            </a:extLst>
          </p:cNvPr>
          <p:cNvSpPr txBox="1"/>
          <p:nvPr/>
        </p:nvSpPr>
        <p:spPr>
          <a:xfrm>
            <a:off x="2050572" y="4487572"/>
            <a:ext cx="226017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21 + 22 + 23 =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9D50275-ACBD-4CD2-92F8-ABEF888B7E6F}"/>
              </a:ext>
            </a:extLst>
          </p:cNvPr>
          <p:cNvSpPr txBox="1"/>
          <p:nvPr/>
        </p:nvSpPr>
        <p:spPr>
          <a:xfrm>
            <a:off x="4310744" y="4490935"/>
            <a:ext cx="57167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66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9D50275-ACBD-4CD2-92F8-ABEF888B7E6F}"/>
              </a:ext>
            </a:extLst>
          </p:cNvPr>
          <p:cNvSpPr txBox="1"/>
          <p:nvPr/>
        </p:nvSpPr>
        <p:spPr>
          <a:xfrm>
            <a:off x="2050573" y="5689951"/>
            <a:ext cx="2260172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32 + 33 + 34 =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9D50275-ACBD-4CD2-92F8-ABEF888B7E6F}"/>
              </a:ext>
            </a:extLst>
          </p:cNvPr>
          <p:cNvSpPr txBox="1"/>
          <p:nvPr/>
        </p:nvSpPr>
        <p:spPr>
          <a:xfrm>
            <a:off x="4326466" y="5693314"/>
            <a:ext cx="571672" cy="523220"/>
          </a:xfrm>
          <a:prstGeom prst="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99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3" grpId="0" animBg="1"/>
      <p:bldP spid="13" grpId="0" animBg="1"/>
      <p:bldP spid="20" grpId="0"/>
      <p:bldP spid="37" grpId="0" animBg="1"/>
      <p:bldP spid="38" grpId="0" animBg="1"/>
      <p:bldP spid="39" grpId="0" animBg="1"/>
      <p:bldP spid="41" grpId="0"/>
      <p:bldP spid="42" grpId="0" animBg="1"/>
      <p:bldP spid="43" grpId="0"/>
      <p:bldP spid="44" grpId="0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514350" y="1461270"/>
            <a:ext cx="7055985" cy="6805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Від суми чисел 30 і 40 відняти число 8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3D74329E-5CAA-490F-9A8E-9A7F5460A785}"/>
              </a:ext>
            </a:extLst>
          </p:cNvPr>
          <p:cNvSpPr/>
          <p:nvPr/>
        </p:nvSpPr>
        <p:spPr>
          <a:xfrm>
            <a:off x="1251857" y="484233"/>
            <a:ext cx="9699172" cy="71319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Запиши</a:t>
            </a:r>
            <a:r>
              <a:rPr lang="uk-UA" sz="4000" b="1" dirty="0">
                <a:solidFill>
                  <a:schemeClr val="bg1"/>
                </a:solidFill>
              </a:rPr>
              <a:t> вирази й обчисли їх значення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A464A165-46CB-426D-8E34-F21AF9CC8530}"/>
              </a:ext>
            </a:extLst>
          </p:cNvPr>
          <p:cNvSpPr/>
          <p:nvPr/>
        </p:nvSpPr>
        <p:spPr>
          <a:xfrm>
            <a:off x="7576459" y="1455994"/>
            <a:ext cx="2590798" cy="6858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(</a:t>
            </a:r>
            <a:r>
              <a:rPr lang="uk-UA" sz="2800" b="1" dirty="0" smtClean="0">
                <a:solidFill>
                  <a:schemeClr val="bg1"/>
                </a:solidFill>
              </a:rPr>
              <a:t>30 + 40) – 8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514350" y="2432545"/>
            <a:ext cx="7055986" cy="6481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Різницю чисел 70 і 5 збільшити на 12</a:t>
            </a: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1EBFB924-D6F4-456A-BD18-40C2F4435249}"/>
              </a:ext>
            </a:extLst>
          </p:cNvPr>
          <p:cNvSpPr/>
          <p:nvPr/>
        </p:nvSpPr>
        <p:spPr>
          <a:xfrm>
            <a:off x="7576459" y="2432544"/>
            <a:ext cx="2684347" cy="637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(</a:t>
            </a:r>
            <a:r>
              <a:rPr lang="uk-UA" sz="2800" b="1" dirty="0" smtClean="0">
                <a:solidFill>
                  <a:schemeClr val="bg1"/>
                </a:solidFill>
              </a:rPr>
              <a:t>70 – 5) + 12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5187C475-46B6-44D7-B5B6-1DE6C89890A1}"/>
              </a:ext>
            </a:extLst>
          </p:cNvPr>
          <p:cNvSpPr/>
          <p:nvPr/>
        </p:nvSpPr>
        <p:spPr>
          <a:xfrm>
            <a:off x="514349" y="3345527"/>
            <a:ext cx="7055985" cy="6168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До числа 23 додати різницю чисел 15 і 8</a:t>
            </a:r>
          </a:p>
        </p:txBody>
      </p:sp>
      <p:sp>
        <p:nvSpPr>
          <p:cNvPr id="12" name="Прямокутник: округлені кути 10">
            <a:extLst>
              <a:ext uri="{FF2B5EF4-FFF2-40B4-BE49-F238E27FC236}">
                <a16:creationId xmlns:a16="http://schemas.microsoft.com/office/drawing/2014/main" xmlns="" id="{6905F778-C0C7-4546-A0AF-C54C57176B52}"/>
              </a:ext>
            </a:extLst>
          </p:cNvPr>
          <p:cNvSpPr/>
          <p:nvPr/>
        </p:nvSpPr>
        <p:spPr>
          <a:xfrm>
            <a:off x="7576459" y="3315184"/>
            <a:ext cx="2732313" cy="637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 + (15 – 8)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0">
            <a:extLst>
              <a:ext uri="{FF2B5EF4-FFF2-40B4-BE49-F238E27FC236}">
                <a16:creationId xmlns:a16="http://schemas.microsoft.com/office/drawing/2014/main" xmlns="" id="{EAAE66A3-D974-4AEE-9D55-1F99029B24BE}"/>
              </a:ext>
            </a:extLst>
          </p:cNvPr>
          <p:cNvSpPr/>
          <p:nvPr/>
        </p:nvSpPr>
        <p:spPr>
          <a:xfrm>
            <a:off x="520474" y="4244408"/>
            <a:ext cx="7055984" cy="637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Число 90 зменшити на різницю чисел 12 і 9</a:t>
            </a:r>
          </a:p>
        </p:txBody>
      </p:sp>
      <p:sp>
        <p:nvSpPr>
          <p:cNvPr id="14" name="Прямокутник: округлені кути 10">
            <a:extLst>
              <a:ext uri="{FF2B5EF4-FFF2-40B4-BE49-F238E27FC236}">
                <a16:creationId xmlns:a16="http://schemas.microsoft.com/office/drawing/2014/main" xmlns="" id="{65854664-F8D3-4A80-844A-29F68E65D253}"/>
              </a:ext>
            </a:extLst>
          </p:cNvPr>
          <p:cNvSpPr/>
          <p:nvPr/>
        </p:nvSpPr>
        <p:spPr>
          <a:xfrm>
            <a:off x="7576458" y="4244407"/>
            <a:ext cx="2732313" cy="637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90 – (12 – 9)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10196560" y="1439101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10260806" y="3246968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10297509" y="2367022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77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8133924" y="1082848"/>
            <a:ext cx="650848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70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0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8848105" y="2917366"/>
            <a:ext cx="740229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7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1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8176936" y="1988013"/>
            <a:ext cx="740229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65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2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10297508" y="4202224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87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8848104" y="3769065"/>
            <a:ext cx="740229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3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877" r="58943" b="63342"/>
          <a:stretch/>
        </p:blipFill>
        <p:spPr>
          <a:xfrm>
            <a:off x="1176223" y="1374406"/>
            <a:ext cx="9000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89949" y="471389"/>
            <a:ext cx="9926393" cy="79135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Порівняй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653224" y="3564828"/>
            <a:ext cx="394062" cy="35505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A03E2B80-84CA-4355-851C-0F8CA4E7A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078393" y="3485641"/>
            <a:ext cx="455016" cy="567661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:a16="http://schemas.microsoft.com/office/drawing/2014/main" xmlns="" id="{2AAD252B-D187-4F55-B36F-CAB4FD5AFD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618876" y="3638511"/>
            <a:ext cx="440143" cy="288932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5C193054-23D0-4E58-A4CF-E7EDF110D8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1907691" y="2713409"/>
            <a:ext cx="603648" cy="55201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1A50BD67-B705-49CA-80BB-F8B27F48FA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246011" y="2006130"/>
            <a:ext cx="455016" cy="567661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D2D7E771-1132-4650-87E6-4B222110DC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049479" y="2730156"/>
            <a:ext cx="455016" cy="567661"/>
          </a:xfrm>
          <a:prstGeom prst="rect">
            <a:avLst/>
          </a:prstGeom>
        </p:spPr>
      </p:pic>
      <p:pic>
        <p:nvPicPr>
          <p:cNvPr id="184" name="Рисунок 183">
            <a:extLst>
              <a:ext uri="{FF2B5EF4-FFF2-40B4-BE49-F238E27FC236}">
                <a16:creationId xmlns:a16="http://schemas.microsoft.com/office/drawing/2014/main" xmlns="" id="{F585C82F-BCE7-4F7F-A86C-1190906C57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096771" y="1983346"/>
            <a:ext cx="455016" cy="567661"/>
          </a:xfrm>
          <a:prstGeom prst="rect">
            <a:avLst/>
          </a:prstGeom>
        </p:spPr>
      </p:pic>
      <p:pic>
        <p:nvPicPr>
          <p:cNvPr id="210" name="Рисунок 209">
            <a:extLst>
              <a:ext uri="{FF2B5EF4-FFF2-40B4-BE49-F238E27FC236}">
                <a16:creationId xmlns:a16="http://schemas.microsoft.com/office/drawing/2014/main" xmlns="" id="{4CF63F54-BDFC-4D8D-BF57-A0683FC0E7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3710664" y="2704282"/>
            <a:ext cx="690484" cy="552012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:a16="http://schemas.microsoft.com/office/drawing/2014/main" xmlns="" id="{0FB76D4D-E571-4A02-9542-D15CEA70D0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024366" y="1974106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FB7DD571-7A03-4FD5-A9D6-8C0524EEA0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674994" y="2069605"/>
            <a:ext cx="394062" cy="355057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1759BC02-3FB7-4F1F-A645-9DFC1995B4B4}"/>
              </a:ext>
            </a:extLst>
          </p:cNvPr>
          <p:cNvGrpSpPr/>
          <p:nvPr/>
        </p:nvGrpSpPr>
        <p:grpSpPr>
          <a:xfrm>
            <a:off x="1891995" y="1956377"/>
            <a:ext cx="837284" cy="594631"/>
            <a:chOff x="556879" y="2294988"/>
            <a:chExt cx="837284" cy="5946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07BA560F-980E-405F-97E0-2A8F92756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556879" y="2321958"/>
              <a:ext cx="455016" cy="567661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8F1F7FC4-BF87-43C2-B32E-28E0D7E54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939147" y="2294988"/>
              <a:ext cx="455016" cy="567661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D60C7D99-0D9E-4BE0-8783-361D46C4E30A}"/>
              </a:ext>
            </a:extLst>
          </p:cNvPr>
          <p:cNvGrpSpPr/>
          <p:nvPr/>
        </p:nvGrpSpPr>
        <p:grpSpPr>
          <a:xfrm>
            <a:off x="3770586" y="1975485"/>
            <a:ext cx="837284" cy="594631"/>
            <a:chOff x="556879" y="2294988"/>
            <a:chExt cx="837284" cy="59463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E46DA547-42C5-4242-8A8C-DB47D7903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556879" y="2321958"/>
              <a:ext cx="455016" cy="567661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E67E9917-D903-4DF5-BD3D-BB0436D75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939147" y="2294988"/>
              <a:ext cx="455016" cy="567661"/>
            </a:xfrm>
            <a:prstGeom prst="rect">
              <a:avLst/>
            </a:prstGeom>
          </p:spPr>
        </p:pic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FE63CAC6-70E7-4BA0-949A-ACB9E5560D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269573" y="2706932"/>
            <a:ext cx="455016" cy="56766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6C0BA0FE-9F1A-4EBC-A7AD-6CBC7DFF49E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684331" y="2810954"/>
            <a:ext cx="394062" cy="35505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BDBFBF6-C5AF-4020-979E-72A87DCC69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060690" y="2760903"/>
            <a:ext cx="420821" cy="534599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533EAA4C-38A2-4B9B-A9FA-977D6D43A8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209480" y="2737188"/>
            <a:ext cx="420821" cy="534599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A8EA2DC9-6F8B-451F-B60F-F4BA9D07F6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332719" y="3475280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96CF97A4-9C64-44C8-B656-13A8156BFB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970049" y="3466178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1F03845B-DAE5-433C-9A27-4DFB813C21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192382" y="3475279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8DA7C0F7-4474-4DFB-8BFA-168302B95A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458869" y="2737300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F5BF5CF4-FC81-489E-BBFB-0DC705BC8B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3790751" y="3545471"/>
            <a:ext cx="394062" cy="35505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BEA03B78-7748-49E0-8DB2-8365A33862C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391683" y="3447795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DF3EE21E-6C77-4BA3-BE6D-2BDDE57B15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451716" y="1974105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C169A68F-167C-4A0F-9400-446319E7A0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693454" y="1974104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99B91D76-30DD-44EA-823C-7B3960E7AA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496264" y="1963302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3F897E8-5DC0-470B-8695-C46335C77D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896878" y="1963301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7F9C451A-E92E-4128-B76B-E558C6A94A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8301909" y="2089647"/>
            <a:ext cx="394062" cy="35505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A435AF00-D69F-4889-B848-165FA178A4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787266" y="2802759"/>
            <a:ext cx="394062" cy="35505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0A57E95-DAEA-4CD1-B0A9-524DAE51DB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785690" y="3548248"/>
            <a:ext cx="394062" cy="3550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AC0C4BB6-5869-4859-A35A-ACBB89CE5F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044854" y="2798084"/>
            <a:ext cx="394062" cy="355057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9A5E23AD-719D-4E87-BE04-C46453901F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152915" y="2730155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6E1F00B5-06DF-44AB-A733-43889E55E3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279643" y="2730621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8A6589D0-647B-4938-8BF7-766EEFC3ED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692640" y="2720656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CD2E9D43-CFB5-4BB0-9307-3B06DA35E4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447030" y="2720655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80DBF151-1B8E-429A-A97F-70B62E445D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486367" y="2704996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6BEEF0DA-E6B3-41B4-987A-6F3C32B5A2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387361" y="3447795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F4D51939-EAC0-4395-A04B-8815B80F7B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269656" y="3458525"/>
            <a:ext cx="455016" cy="56766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AC185367-D136-48AB-B3EC-CB052169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108320" y="3471342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23353D66-4BC4-4BBA-980A-A9314754C5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96171" y="3475278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65317581-C2A3-4092-A00B-A3AF40060F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970982" y="3485639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77B1591-A9DC-4673-BEE8-63777953E7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099955" y="3475277"/>
            <a:ext cx="455016" cy="5676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09C2CA-6487-4371-A7BC-5D162F6F2E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8107" y="1864700"/>
            <a:ext cx="724837" cy="824129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7C6E2286-DCAF-4020-A75E-E9780F1647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7444" y="2624899"/>
            <a:ext cx="724837" cy="82412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6D645FAE-C08F-4A97-8882-5B6AB0CD29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0423" y="3379634"/>
            <a:ext cx="724837" cy="824129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A697ADB1-F982-442E-A243-47F8B3E67A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2478" y="2616137"/>
            <a:ext cx="724837" cy="8241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62E5AAC-A4BD-447A-8586-D40B988585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2868" y="1939153"/>
            <a:ext cx="470815" cy="637562"/>
          </a:xfrm>
          <a:prstGeom prst="rect">
            <a:avLst/>
          </a:prstGeom>
        </p:spPr>
      </p:pic>
      <p:sp>
        <p:nvSpPr>
          <p:cNvPr id="74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995884" y="1295485"/>
            <a:ext cx="4020458" cy="47126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Другий стовпчик </a:t>
            </a: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618" r="59213" b="52737"/>
          <a:stretch/>
        </p:blipFill>
        <p:spPr>
          <a:xfrm>
            <a:off x="545827" y="1369546"/>
            <a:ext cx="7956000" cy="518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1124457" y="5770532"/>
            <a:ext cx="738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20 пасажирів стало.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074643" y="1315116"/>
            <a:ext cx="5356072" cy="19518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вагоні </a:t>
            </a:r>
            <a:r>
              <a:rPr lang="uk-UA" sz="2800" dirty="0" err="1"/>
              <a:t>електропотяга</a:t>
            </a:r>
            <a:r>
              <a:rPr lang="uk-UA" sz="2800" dirty="0"/>
              <a:t> </a:t>
            </a:r>
            <a:r>
              <a:rPr lang="uk-UA" sz="2800" dirty="0">
                <a:solidFill>
                  <a:srgbClr val="FFFF00"/>
                </a:solidFill>
              </a:rPr>
              <a:t>їхало 28 пасажирів</a:t>
            </a:r>
            <a:r>
              <a:rPr lang="uk-UA" sz="2800" dirty="0"/>
              <a:t>. На станції </a:t>
            </a:r>
            <a:r>
              <a:rPr lang="uk-UA" sz="2800" dirty="0">
                <a:solidFill>
                  <a:srgbClr val="FFFF00"/>
                </a:solidFill>
              </a:rPr>
              <a:t>вийшло 15 пасажирів</a:t>
            </a:r>
            <a:r>
              <a:rPr lang="uk-UA" sz="2800" dirty="0"/>
              <a:t>, а </a:t>
            </a:r>
            <a:r>
              <a:rPr lang="uk-UA" sz="2800" dirty="0">
                <a:solidFill>
                  <a:srgbClr val="FFFF00"/>
                </a:solidFill>
              </a:rPr>
              <a:t>зайшло – 7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пасажирів стало</a:t>
            </a:r>
            <a:r>
              <a:rPr lang="uk-UA" sz="2800" dirty="0"/>
              <a:t> у вагоні?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51639" y="4580832"/>
            <a:ext cx="2661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  28 – 15 = 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84301" y="5192921"/>
            <a:ext cx="2408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  13 + 7 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236424" y="4580833"/>
            <a:ext cx="4710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13 (п.) – залишилось.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004576" y="5185970"/>
            <a:ext cx="1727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20 (п.)</a:t>
            </a:r>
            <a:endParaRPr lang="ru-RU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53F7B10-4445-4198-A028-E2AE9377C20E}"/>
              </a:ext>
            </a:extLst>
          </p:cNvPr>
          <p:cNvSpPr txBox="1"/>
          <p:nvPr/>
        </p:nvSpPr>
        <p:spPr>
          <a:xfrm>
            <a:off x="784301" y="2152006"/>
            <a:ext cx="358087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Їхало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28 п.</a:t>
            </a:r>
          </a:p>
          <a:p>
            <a:endParaRPr lang="uk-UA" sz="6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Вийшло – 15 п.</a:t>
            </a:r>
            <a:endParaRPr lang="uk-UA" sz="4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Зайшло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7 п.</a:t>
            </a:r>
          </a:p>
          <a:p>
            <a:r>
              <a:rPr lang="uk-UA" sz="3600" dirty="0" smtClean="0">
                <a:solidFill>
                  <a:srgbClr val="7030A0"/>
                </a:solidFill>
              </a:rPr>
              <a:t>Стало – </a:t>
            </a:r>
            <a:r>
              <a:rPr lang="uk-UA" sz="3600" dirty="0" smtClean="0">
                <a:solidFill>
                  <a:srgbClr val="FF0000"/>
                </a:solidFill>
              </a:rPr>
              <a:t>? </a:t>
            </a:r>
            <a:r>
              <a:rPr lang="uk-UA" sz="3600" dirty="0">
                <a:solidFill>
                  <a:srgbClr val="FF0000"/>
                </a:solidFill>
              </a:rPr>
              <a:t>п</a:t>
            </a:r>
            <a:r>
              <a:rPr lang="uk-UA" sz="3600" dirty="0" smtClean="0">
                <a:solidFill>
                  <a:srgbClr val="FF0000"/>
                </a:solidFill>
              </a:rPr>
              <a:t>.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2272" y="494529"/>
            <a:ext cx="10471528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365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14EC549-BB16-4024-B5F5-F30B6CFAEC7D}"/>
              </a:ext>
            </a:extLst>
          </p:cNvPr>
          <p:cNvSpPr txBox="1"/>
          <p:nvPr/>
        </p:nvSpPr>
        <p:spPr>
          <a:xfrm>
            <a:off x="4819338" y="5227164"/>
            <a:ext cx="25841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(28 – 15) + 7 =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4798768-8898-47DE-881E-E4F8DDDD7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0241" y="3396546"/>
            <a:ext cx="2916495" cy="306354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2235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4" grpId="0"/>
      <p:bldP spid="45" grpId="0"/>
      <p:bldP spid="46" grpId="0"/>
      <p:bldP spid="24" grpId="0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9971" y="599566"/>
            <a:ext cx="10406743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із двома запитаннями 366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3 Математика\1 Листопад\5 Дод і відн двоцифр без переходу через 10\№047 - Дод та відн двоцифрових чисел\2024-11-26_1857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" t="14260" r="623" b="1535"/>
          <a:stretch/>
        </p:blipFill>
        <p:spPr bwMode="auto">
          <a:xfrm>
            <a:off x="882432" y="1465713"/>
            <a:ext cx="7065519" cy="235517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10">
            <a:extLst>
              <a:ext uri="{FF2B5EF4-FFF2-40B4-BE49-F238E27FC236}">
                <a16:creationId xmlns:a16="http://schemas.microsoft.com/office/drawing/2014/main" xmlns="" id="{65854664-F8D3-4A80-844A-29F68E65D253}"/>
              </a:ext>
            </a:extLst>
          </p:cNvPr>
          <p:cNvSpPr/>
          <p:nvPr/>
        </p:nvSpPr>
        <p:spPr>
          <a:xfrm>
            <a:off x="1400628" y="3972261"/>
            <a:ext cx="4053114" cy="637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І спосіб: 39 – 12 – 7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10">
            <a:extLst>
              <a:ext uri="{FF2B5EF4-FFF2-40B4-BE49-F238E27FC236}">
                <a16:creationId xmlns:a16="http://schemas.microsoft.com/office/drawing/2014/main" xmlns="" id="{65854664-F8D3-4A80-844A-29F68E65D253}"/>
              </a:ext>
            </a:extLst>
          </p:cNvPr>
          <p:cNvSpPr/>
          <p:nvPr/>
        </p:nvSpPr>
        <p:spPr>
          <a:xfrm>
            <a:off x="1400628" y="4696359"/>
            <a:ext cx="4053114" cy="637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ІІ спосіб: 39 – (12 + 7)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В Україні подорожчали помідори до максимуму за останні сім років |  Бізнес.Ценз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14" y="386795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5453742" y="3972261"/>
            <a:ext cx="1447801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20 </a:t>
            </a:r>
            <a:r>
              <a:rPr lang="uk-UA" sz="3200" b="1" dirty="0" smtClean="0">
                <a:solidFill>
                  <a:schemeClr val="bg1"/>
                </a:solidFill>
              </a:rPr>
              <a:t>(кг)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5453742" y="4674376"/>
            <a:ext cx="1447801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20 </a:t>
            </a:r>
            <a:r>
              <a:rPr lang="uk-UA" sz="3200" b="1" dirty="0" smtClean="0">
                <a:solidFill>
                  <a:schemeClr val="bg1"/>
                </a:solidFill>
              </a:rPr>
              <a:t>(кг)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0">
            <a:extLst>
              <a:ext uri="{FF2B5EF4-FFF2-40B4-BE49-F238E27FC236}">
                <a16:creationId xmlns:a16="http://schemas.microsoft.com/office/drawing/2014/main" xmlns="" id="{65854664-F8D3-4A80-844A-29F68E65D253}"/>
              </a:ext>
            </a:extLst>
          </p:cNvPr>
          <p:cNvSpPr/>
          <p:nvPr/>
        </p:nvSpPr>
        <p:spPr>
          <a:xfrm>
            <a:off x="1400628" y="5463365"/>
            <a:ext cx="2365829" cy="6372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* 20 – 19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3766457" y="5463997"/>
            <a:ext cx="2884714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(кг) більше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51" y="4226512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2066621" y="494530"/>
            <a:ext cx="8732067" cy="7510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«Попкорн» </a:t>
            </a:r>
          </a:p>
        </p:txBody>
      </p:sp>
      <p:pic>
        <p:nvPicPr>
          <p:cNvPr id="49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33" y="2056477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954558" y="2675183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43" y="1007173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29" y="2120309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Попкорн PNG изображения бесплатно скачать - CrazyPNG-PNG изображение  скачать бесплатно-CrazyPNG-PNG изображение скачать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37" y="2056477"/>
            <a:ext cx="3158355" cy="351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7" y="1371777"/>
            <a:ext cx="1576044" cy="14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Попкорн PNG изображения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30" y="1245560"/>
            <a:ext cx="1679964" cy="15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2436986" y="1475304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4330700" y="1371697"/>
            <a:ext cx="623859" cy="5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755885" y="4535997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7824556" y="2024654"/>
            <a:ext cx="820013" cy="67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Попкорн, попкорн, декор, материал png | PNGW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52" b="89818" l="4783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344" b="39233"/>
          <a:stretch/>
        </p:blipFill>
        <p:spPr bwMode="auto">
          <a:xfrm>
            <a:off x="8778514" y="1552010"/>
            <a:ext cx="932111" cy="76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0" r="34137" b="67177"/>
          <a:stretch/>
        </p:blipFill>
        <p:spPr bwMode="auto">
          <a:xfrm>
            <a:off x="1754685" y="4214146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66798" r="67268" b="379"/>
          <a:stretch/>
        </p:blipFill>
        <p:spPr bwMode="auto">
          <a:xfrm>
            <a:off x="5507551" y="4226512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Эмоции клипарт (66 фото) » Рисунки для срисовки и не только"/>
          <p:cNvPicPr>
            <a:picLocks noChangeAspect="1" noChangeArrowheads="1"/>
          </p:cNvPicPr>
          <p:nvPr/>
        </p:nvPicPr>
        <p:blipFill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t="33667" r="33870" b="33510"/>
          <a:stretch/>
        </p:blipFill>
        <p:spPr bwMode="auto">
          <a:xfrm>
            <a:off x="9413022" y="4159045"/>
            <a:ext cx="1201788" cy="1224549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103980" y="5419717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01645" y="5635464"/>
            <a:ext cx="2503201" cy="578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917268" y="5463471"/>
            <a:ext cx="2503201" cy="105560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</a:p>
        </p:txBody>
      </p:sp>
    </p:spTree>
    <p:extLst>
      <p:ext uri="{BB962C8B-B14F-4D97-AF65-F5344CB8AC3E}">
        <p14:creationId xmlns:p14="http://schemas.microsoft.com/office/powerpoint/2010/main" val="17419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3901</TotalTime>
  <Words>419</Words>
  <Application>Microsoft Office PowerPoint</Application>
  <PresentationFormat>Произвольный</PresentationFormat>
  <Paragraphs>101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637</cp:revision>
  <dcterms:created xsi:type="dcterms:W3CDTF">2018-01-05T16:38:53Z</dcterms:created>
  <dcterms:modified xsi:type="dcterms:W3CDTF">2024-11-28T09:38:56Z</dcterms:modified>
</cp:coreProperties>
</file>