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653" r:id="rId3"/>
    <p:sldId id="659" r:id="rId4"/>
    <p:sldId id="68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803"/>
    <a:srgbClr val="FF4343"/>
    <a:srgbClr val="B686DA"/>
    <a:srgbClr val="C55A11"/>
    <a:srgbClr val="2F3242"/>
    <a:srgbClr val="F8CBAD"/>
    <a:srgbClr val="1694E9"/>
    <a:srgbClr val="00B050"/>
    <a:srgbClr val="FFFF00"/>
    <a:srgbClr val="FF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1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BE04B-0FEE-474E-98E3-E5C059B0E3D6}" type="datetimeFigureOut">
              <a:rPr lang="ru-RU" smtClean="0"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8AAFC-F45B-4763-9C1F-8029DFCE03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26D62-0A69-489C-AD8A-DBBB454FE69F}" type="datetime1">
              <a:rPr lang="uk-UA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4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1F5A-B942-463D-BFFB-A6C0BF2A95D9}" type="datetime1">
              <a:rPr lang="uk-UA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42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F5CA3-AACC-4614-BF69-00E689DA5E5C}" type="datetime1">
              <a:rPr lang="uk-UA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75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57AFC-C01B-4F35-8E90-7CDC7BDC9F41}" type="datetime1">
              <a:rPr lang="uk-UA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44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57DF8-A1C4-4191-9BCE-6255C9741248}" type="datetime1">
              <a:rPr lang="uk-UA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646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B527B-8C9A-436C-98CD-9931061FA41E}" type="datetime1">
              <a:rPr lang="uk-UA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06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2E25-D864-431C-9803-DC1DF816B3B2}" type="datetime1">
              <a:rPr lang="uk-UA" smtClean="0"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92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1627C-B8CA-44C8-AA80-F38F7E2DC942}" type="datetime1">
              <a:rPr lang="uk-UA" smtClean="0"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058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820F-613B-4084-A210-F6071CA8AA12}" type="datetime1">
              <a:rPr lang="uk-UA" smtClean="0"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499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D5AF-C886-45A1-B5DC-5A526CB61C15}" type="datetime1">
              <a:rPr lang="uk-UA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2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D2A21-8E22-4A57-9D96-C14531AB525D}" type="datetime1">
              <a:rPr lang="uk-UA" smtClean="0"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65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BF2D6-4F70-474E-8189-F1C29A9FD449}" type="datetime1">
              <a:rPr lang="uk-UA" smtClean="0"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A2CC5-B2C6-4302-92FF-8C073FD115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1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487537" y="3768629"/>
            <a:ext cx="3172858" cy="919401"/>
          </a:xfrm>
          <a:prstGeom prst="roundRect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2 клас</a:t>
            </a:r>
          </a:p>
          <a:p>
            <a:pPr algn="ctr"/>
            <a:r>
              <a:rPr lang="uk-UA" sz="2400" b="1" dirty="0" smtClean="0">
                <a:solidFill>
                  <a:schemeClr val="accent2">
                    <a:lumMod val="75000"/>
                  </a:schemeClr>
                </a:solidFill>
              </a:rPr>
              <a:t>Листопад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36424" y="1686892"/>
            <a:ext cx="7675084" cy="1736646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4800" b="1" dirty="0" smtClean="0">
                <a:solidFill>
                  <a:schemeClr val="accent2">
                    <a:lumMod val="75000"/>
                  </a:schemeClr>
                </a:solidFill>
              </a:rPr>
              <a:t>Олімпіада </a:t>
            </a:r>
          </a:p>
          <a:p>
            <a:pPr algn="ctr"/>
            <a:r>
              <a:rPr lang="uk-UA" sz="4800" b="1" dirty="0" smtClean="0">
                <a:solidFill>
                  <a:schemeClr val="accent2">
                    <a:lumMod val="75000"/>
                  </a:schemeClr>
                </a:solidFill>
              </a:rPr>
              <a:t>з української мови</a:t>
            </a:r>
            <a:endParaRPr lang="uk-UA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8" name="AutoShape 10" descr="любители книг | Школьные темы, Дет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 descr="D:\Картинки до тестів\!!!!Эсмира_512х512\_free_2024-01-13-17-28-32_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754140"/>
            <a:ext cx="4190035" cy="419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872079" y="2102482"/>
            <a:ext cx="5813560" cy="28263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Пропоную виконати завдання олімпіади. Впевнена в твоїх знаннях і вміннях з української мови.</a:t>
            </a:r>
          </a:p>
          <a:p>
            <a:pPr algn="ctr"/>
            <a:r>
              <a:rPr lang="uk-UA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Бажаю плідної роботи </a:t>
            </a:r>
            <a:endParaRPr lang="uk-UA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244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592367" y="4515955"/>
            <a:ext cx="5698263" cy="12006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4. </a:t>
            </a:r>
            <a:r>
              <a:rPr lang="uk-UA" sz="2400" b="1" dirty="0"/>
              <a:t>Напиши, хто що робить голосом</a:t>
            </a:r>
            <a:r>
              <a:rPr lang="uk-UA" sz="2400" b="1" dirty="0" smtClean="0"/>
              <a:t>. </a:t>
            </a:r>
            <a:r>
              <a:rPr lang="uk-UA" sz="2400" dirty="0" smtClean="0">
                <a:solidFill>
                  <a:schemeClr val="bg1"/>
                </a:solidFill>
              </a:rPr>
              <a:t>(4 б.)</a:t>
            </a:r>
            <a:endParaRPr lang="ru-RU" sz="2400" dirty="0"/>
          </a:p>
          <a:p>
            <a:r>
              <a:rPr lang="uk-UA" sz="2400" dirty="0" smtClean="0"/>
              <a:t>Корова  _______,   кінь  </a:t>
            </a:r>
            <a:r>
              <a:rPr lang="uk-UA" sz="2400" dirty="0"/>
              <a:t>_________, </a:t>
            </a:r>
            <a:endParaRPr lang="ru-RU" sz="2400" dirty="0"/>
          </a:p>
          <a:p>
            <a:r>
              <a:rPr lang="uk-UA" sz="2400" dirty="0" smtClean="0"/>
              <a:t>жаба  ________ </a:t>
            </a:r>
            <a:r>
              <a:rPr lang="uk-UA" sz="2400" dirty="0"/>
              <a:t>,    </a:t>
            </a:r>
            <a:r>
              <a:rPr lang="uk-UA" sz="2400" dirty="0" smtClean="0"/>
              <a:t>бджілка  _______ </a:t>
            </a:r>
            <a:endParaRPr lang="uk-UA" sz="2400" b="1" dirty="0">
              <a:solidFill>
                <a:schemeClr val="bg1"/>
              </a:solidFill>
            </a:endParaRPr>
          </a:p>
        </p:txBody>
      </p:sp>
      <p:sp>
        <p:nvSpPr>
          <p:cNvPr id="32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6083541" y="3452537"/>
            <a:ext cx="5705688" cy="116300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 smtClean="0"/>
              <a:t>6. </a:t>
            </a:r>
            <a:r>
              <a:rPr lang="uk-UA" sz="2400" b="1" dirty="0"/>
              <a:t>Добери  слова</a:t>
            </a:r>
            <a:r>
              <a:rPr lang="uk-UA" sz="2400" b="1" dirty="0" smtClean="0"/>
              <a:t>.   </a:t>
            </a:r>
            <a:r>
              <a:rPr lang="uk-UA" sz="2400" dirty="0" smtClean="0"/>
              <a:t>(6 б.)</a:t>
            </a:r>
            <a:endParaRPr lang="ru-RU" sz="2400" dirty="0"/>
          </a:p>
          <a:p>
            <a:r>
              <a:rPr lang="uk-UA" sz="2400" dirty="0" smtClean="0"/>
              <a:t>Ворона </a:t>
            </a:r>
            <a:r>
              <a:rPr lang="uk-UA" sz="2400" dirty="0"/>
              <a:t>(що робить?)  </a:t>
            </a:r>
            <a:r>
              <a:rPr lang="uk-UA" sz="2400" dirty="0" smtClean="0"/>
              <a:t>_____ </a:t>
            </a:r>
            <a:r>
              <a:rPr lang="uk-UA" sz="2400" dirty="0"/>
              <a:t>, </a:t>
            </a:r>
            <a:r>
              <a:rPr lang="uk-UA" sz="2400" dirty="0" smtClean="0"/>
              <a:t>____, _____.</a:t>
            </a:r>
            <a:endParaRPr lang="ru-RU" sz="2400" dirty="0"/>
          </a:p>
          <a:p>
            <a:r>
              <a:rPr lang="uk-UA" sz="2400" dirty="0" smtClean="0"/>
              <a:t>Бджілка </a:t>
            </a:r>
            <a:r>
              <a:rPr lang="uk-UA" sz="2400" dirty="0"/>
              <a:t>(що робила?) </a:t>
            </a:r>
            <a:r>
              <a:rPr lang="uk-UA" sz="2400" dirty="0" smtClean="0"/>
              <a:t>____ </a:t>
            </a:r>
            <a:r>
              <a:rPr lang="uk-UA" sz="2400" dirty="0"/>
              <a:t>, </a:t>
            </a:r>
            <a:r>
              <a:rPr lang="uk-UA" sz="2400" dirty="0" smtClean="0"/>
              <a:t>____, _____ </a:t>
            </a:r>
            <a:r>
              <a:rPr lang="uk-UA" sz="2400" dirty="0"/>
              <a:t>.</a:t>
            </a:r>
            <a:endParaRPr lang="uk-UA" sz="2400" b="1" dirty="0">
              <a:solidFill>
                <a:schemeClr val="bg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>
            <p:custDataLst>
              <p:tags r:id="rId1"/>
            </p:custDataLst>
          </p:nvPr>
        </p:nvSpPr>
        <p:spPr bwMode="auto">
          <a:xfrm>
            <a:off x="592367" y="580993"/>
            <a:ext cx="4674614" cy="95387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uk-UA" sz="2400" b="1" dirty="0" smtClean="0">
                <a:solidFill>
                  <a:schemeClr val="bg1"/>
                </a:solidFill>
              </a:rPr>
              <a:t>1. Скільки літер в </a:t>
            </a:r>
            <a:r>
              <a:rPr lang="uk-UA" sz="2400" b="1" dirty="0" err="1" smtClean="0">
                <a:solidFill>
                  <a:schemeClr val="bg1"/>
                </a:solidFill>
              </a:rPr>
              <a:t>укаїнському</a:t>
            </a:r>
            <a:r>
              <a:rPr lang="uk-UA" sz="2400" b="1" dirty="0" smtClean="0">
                <a:solidFill>
                  <a:schemeClr val="bg1"/>
                </a:solidFill>
              </a:rPr>
              <a:t> алфавіті?   </a:t>
            </a:r>
            <a:r>
              <a:rPr lang="uk-UA" sz="2400" dirty="0" smtClean="0">
                <a:solidFill>
                  <a:schemeClr val="bg1"/>
                </a:solidFill>
              </a:rPr>
              <a:t>(1 б.)</a:t>
            </a:r>
            <a:endParaRPr lang="uk-UA" sz="2400" dirty="0">
              <a:solidFill>
                <a:schemeClr val="bg1"/>
              </a:solidFill>
            </a:endParaRPr>
          </a:p>
        </p:txBody>
      </p:sp>
      <p:sp>
        <p:nvSpPr>
          <p:cNvPr id="8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592364" y="1577357"/>
            <a:ext cx="6744607" cy="9145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 smtClean="0"/>
              <a:t>2. Встав </a:t>
            </a:r>
            <a:r>
              <a:rPr lang="uk-UA" sz="2400" b="1" dirty="0"/>
              <a:t>пропущені букви у слова</a:t>
            </a:r>
            <a:r>
              <a:rPr lang="uk-UA" sz="2400" b="1" dirty="0" smtClean="0"/>
              <a:t>. </a:t>
            </a:r>
            <a:r>
              <a:rPr lang="uk-UA" sz="2400" dirty="0" smtClean="0">
                <a:solidFill>
                  <a:schemeClr val="bg1"/>
                </a:solidFill>
              </a:rPr>
              <a:t>(6 б.)</a:t>
            </a:r>
            <a:endParaRPr lang="ru-RU" sz="2400" dirty="0"/>
          </a:p>
          <a:p>
            <a:r>
              <a:rPr lang="uk-UA" sz="2400" dirty="0"/>
              <a:t>    </a:t>
            </a:r>
            <a:r>
              <a:rPr lang="uk-UA" sz="2400" dirty="0" smtClean="0"/>
              <a:t>Гр</a:t>
            </a:r>
            <a:r>
              <a:rPr lang="uk-UA" sz="2400" dirty="0"/>
              <a:t>...би,  </a:t>
            </a:r>
            <a:r>
              <a:rPr lang="uk-UA" sz="2400" dirty="0" err="1"/>
              <a:t>хлі</a:t>
            </a:r>
            <a:r>
              <a:rPr lang="uk-UA" sz="2400" dirty="0"/>
              <a:t>...,  л…</a:t>
            </a:r>
            <a:r>
              <a:rPr lang="uk-UA" sz="2400" dirty="0" err="1"/>
              <a:t>стопад</a:t>
            </a:r>
            <a:r>
              <a:rPr lang="uk-UA" sz="2400" dirty="0"/>
              <a:t>,  ...</a:t>
            </a:r>
            <a:r>
              <a:rPr lang="uk-UA" sz="2400" dirty="0" err="1"/>
              <a:t>иїв</a:t>
            </a:r>
            <a:r>
              <a:rPr lang="uk-UA" sz="2400" dirty="0"/>
              <a:t>,  в…</a:t>
            </a:r>
            <a:r>
              <a:rPr lang="uk-UA" sz="2400" dirty="0" err="1"/>
              <a:t>рба</a:t>
            </a:r>
            <a:r>
              <a:rPr lang="uk-UA" sz="2400" dirty="0"/>
              <a:t>,  н…</a:t>
            </a:r>
            <a:r>
              <a:rPr lang="uk-UA" sz="2400" dirty="0" err="1"/>
              <a:t>діля</a:t>
            </a:r>
            <a:r>
              <a:rPr lang="uk-UA" sz="2400" dirty="0"/>
              <a:t>. </a:t>
            </a:r>
            <a:endParaRPr lang="uk-UA" sz="2400" b="1" dirty="0">
              <a:solidFill>
                <a:schemeClr val="bg1"/>
              </a:solidFill>
            </a:endParaRPr>
          </a:p>
        </p:txBody>
      </p:sp>
      <p:sp>
        <p:nvSpPr>
          <p:cNvPr id="22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544170" y="2562968"/>
            <a:ext cx="5214710" cy="14621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 smtClean="0"/>
              <a:t>3. </a:t>
            </a:r>
            <a:r>
              <a:rPr lang="uk-UA" sz="2400" b="1" dirty="0"/>
              <a:t>Поділи слова для переносу</a:t>
            </a:r>
            <a:r>
              <a:rPr lang="uk-UA" sz="2400" b="1" dirty="0" smtClean="0"/>
              <a:t>. </a:t>
            </a:r>
            <a:r>
              <a:rPr lang="uk-UA" sz="2400" dirty="0" smtClean="0">
                <a:solidFill>
                  <a:schemeClr val="bg1"/>
                </a:solidFill>
              </a:rPr>
              <a:t>(4 б.)</a:t>
            </a:r>
            <a:endParaRPr lang="ru-RU" sz="2400" dirty="0"/>
          </a:p>
          <a:p>
            <a:r>
              <a:rPr lang="uk-UA" sz="2400" dirty="0"/>
              <a:t>   </a:t>
            </a:r>
            <a:r>
              <a:rPr lang="uk-UA" sz="2400" dirty="0" smtClean="0"/>
              <a:t>Марія </a:t>
            </a:r>
            <a:r>
              <a:rPr lang="uk-UA" sz="2400" dirty="0"/>
              <a:t>-  </a:t>
            </a:r>
            <a:r>
              <a:rPr lang="uk-UA" sz="2400" dirty="0" smtClean="0"/>
              <a:t>_______  олівець </a:t>
            </a:r>
            <a:r>
              <a:rPr lang="uk-UA" sz="2400" dirty="0"/>
              <a:t>- </a:t>
            </a:r>
            <a:r>
              <a:rPr lang="uk-UA" sz="2400" dirty="0" smtClean="0"/>
              <a:t>_______ </a:t>
            </a:r>
            <a:endParaRPr lang="ru-RU" sz="2400" dirty="0"/>
          </a:p>
          <a:p>
            <a:r>
              <a:rPr lang="uk-UA" sz="2400" dirty="0"/>
              <a:t>   </a:t>
            </a:r>
            <a:r>
              <a:rPr lang="uk-UA" sz="2400" dirty="0" smtClean="0"/>
              <a:t>ґудзик </a:t>
            </a:r>
            <a:r>
              <a:rPr lang="uk-UA" sz="2400" dirty="0"/>
              <a:t>-  </a:t>
            </a:r>
            <a:r>
              <a:rPr lang="uk-UA" sz="2400" dirty="0" smtClean="0"/>
              <a:t>______    пальці -  _______ </a:t>
            </a:r>
            <a:r>
              <a:rPr lang="uk-UA" sz="2400" dirty="0"/>
              <a:t>.</a:t>
            </a:r>
            <a:r>
              <a:rPr lang="uk-UA" sz="2400" dirty="0" smtClean="0"/>
              <a:t> </a:t>
            </a:r>
            <a:endParaRPr lang="uk-UA" sz="2400" b="1" dirty="0">
              <a:solidFill>
                <a:schemeClr val="bg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638561" y="1015442"/>
            <a:ext cx="619240" cy="519426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</a:rPr>
              <a:t>33</a:t>
            </a:r>
            <a:endParaRPr lang="uk-UA" sz="2400" b="1" dirty="0">
              <a:solidFill>
                <a:srgbClr val="FFFF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468146" y="2491868"/>
            <a:ext cx="1821771" cy="534361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</a:rPr>
              <a:t>и б и К е </a:t>
            </a:r>
            <a:r>
              <a:rPr lang="uk-UA" sz="2400" b="1" dirty="0" err="1" smtClean="0">
                <a:solidFill>
                  <a:srgbClr val="FFFF00"/>
                </a:solidFill>
              </a:rPr>
              <a:t>е</a:t>
            </a:r>
            <a:endParaRPr lang="uk-UA" sz="2400" b="1" dirty="0">
              <a:solidFill>
                <a:srgbClr val="FFFF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92367" y="3965019"/>
            <a:ext cx="5079090" cy="468087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err="1" smtClean="0">
                <a:solidFill>
                  <a:srgbClr val="FFFF00"/>
                </a:solidFill>
              </a:rPr>
              <a:t>Ма-рія</a:t>
            </a:r>
            <a:r>
              <a:rPr lang="uk-UA" sz="2400" b="1" dirty="0" smtClean="0">
                <a:solidFill>
                  <a:srgbClr val="FFFF00"/>
                </a:solidFill>
              </a:rPr>
              <a:t>, </a:t>
            </a:r>
            <a:r>
              <a:rPr lang="uk-UA" sz="2400" b="1" dirty="0" err="1" smtClean="0">
                <a:solidFill>
                  <a:srgbClr val="FFFF00"/>
                </a:solidFill>
              </a:rPr>
              <a:t>олі-вець</a:t>
            </a:r>
            <a:r>
              <a:rPr lang="uk-UA" sz="2400" b="1" dirty="0" smtClean="0">
                <a:solidFill>
                  <a:srgbClr val="FFFF00"/>
                </a:solidFill>
              </a:rPr>
              <a:t>, ґу-</a:t>
            </a:r>
            <a:r>
              <a:rPr lang="uk-UA" sz="2400" b="1" dirty="0" err="1" smtClean="0">
                <a:solidFill>
                  <a:srgbClr val="FFFF00"/>
                </a:solidFill>
              </a:rPr>
              <a:t>дзик</a:t>
            </a:r>
            <a:r>
              <a:rPr lang="uk-UA" sz="2400" b="1" dirty="0" smtClean="0">
                <a:solidFill>
                  <a:srgbClr val="FFFF00"/>
                </a:solidFill>
              </a:rPr>
              <a:t>, паль-ці</a:t>
            </a:r>
            <a:endParaRPr lang="uk-UA" sz="2400" b="1" dirty="0">
              <a:solidFill>
                <a:srgbClr val="FFFF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4169" y="5716583"/>
            <a:ext cx="5834863" cy="793073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>
                <a:solidFill>
                  <a:srgbClr val="FFFF00"/>
                </a:solidFill>
              </a:rPr>
              <a:t>Корова мукає, кінь ірже, жаба кумкає, бджола дзижчить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413170" y="2183473"/>
            <a:ext cx="4031601" cy="1110570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>
                <a:solidFill>
                  <a:srgbClr val="FFFF00"/>
                </a:solidFill>
              </a:rPr>
              <a:t>Бджола, борщ, жовтень, неділя, олень, хлоп’я, четвер, якір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1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6962973" y="559434"/>
            <a:ext cx="4481798" cy="1543145"/>
          </a:xfrm>
          <a:prstGeom prst="rect">
            <a:avLst/>
          </a:prstGeom>
          <a:solidFill>
            <a:srgbClr val="C55A1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2400" b="1" dirty="0" smtClean="0"/>
              <a:t>5. </a:t>
            </a:r>
            <a:r>
              <a:rPr lang="uk-UA" sz="2400" b="1" dirty="0" err="1"/>
              <a:t>Запиши</a:t>
            </a:r>
            <a:r>
              <a:rPr lang="uk-UA" sz="2400" b="1" dirty="0"/>
              <a:t> слова за алфавітом. </a:t>
            </a:r>
            <a:r>
              <a:rPr lang="uk-UA" sz="2400" b="1" u="sng" dirty="0" smtClean="0"/>
              <a:t>Постав </a:t>
            </a:r>
            <a:r>
              <a:rPr lang="uk-UA" sz="2400" b="1" u="sng" dirty="0"/>
              <a:t>наголоси. </a:t>
            </a:r>
            <a:r>
              <a:rPr lang="uk-UA" sz="2400" dirty="0" smtClean="0">
                <a:solidFill>
                  <a:schemeClr val="bg1"/>
                </a:solidFill>
              </a:rPr>
              <a:t>(8 б.)</a:t>
            </a:r>
            <a:endParaRPr lang="ru-RU" sz="2400" dirty="0"/>
          </a:p>
          <a:p>
            <a:r>
              <a:rPr lang="uk-UA" sz="2400" dirty="0"/>
              <a:t>  Хлоп’я, неділя, четвер, олень, жовтень, борщ, бджола, якір.</a:t>
            </a:r>
            <a:endParaRPr lang="ru-RU" sz="2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379032" y="4671002"/>
            <a:ext cx="5181602" cy="890533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>
                <a:solidFill>
                  <a:srgbClr val="FFFF00"/>
                </a:solidFill>
              </a:rPr>
              <a:t>Ворона </a:t>
            </a:r>
            <a:r>
              <a:rPr lang="uk-UA" sz="2400" b="1" dirty="0" smtClean="0">
                <a:solidFill>
                  <a:srgbClr val="FFFF00"/>
                </a:solidFill>
              </a:rPr>
              <a:t>каркає</a:t>
            </a:r>
            <a:r>
              <a:rPr lang="uk-UA" sz="2400" b="1" dirty="0">
                <a:solidFill>
                  <a:srgbClr val="FFFF00"/>
                </a:solidFill>
              </a:rPr>
              <a:t>, літає, дихає.</a:t>
            </a:r>
            <a:endParaRPr lang="ru-RU" sz="2400" b="1" dirty="0">
              <a:solidFill>
                <a:srgbClr val="FFFF00"/>
              </a:solidFill>
            </a:endParaRPr>
          </a:p>
          <a:p>
            <a:r>
              <a:rPr lang="uk-UA" sz="2400" b="1" dirty="0" smtClean="0">
                <a:solidFill>
                  <a:srgbClr val="FFFF00"/>
                </a:solidFill>
              </a:rPr>
              <a:t>Бджілка літала</a:t>
            </a:r>
            <a:r>
              <a:rPr lang="uk-UA" sz="2400" b="1" dirty="0">
                <a:solidFill>
                  <a:srgbClr val="FFFF00"/>
                </a:solidFill>
              </a:rPr>
              <a:t>, збирала, дзижчала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622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6157353" y="514574"/>
            <a:ext cx="5492631" cy="16516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 smtClean="0"/>
              <a:t>10. </a:t>
            </a:r>
            <a:r>
              <a:rPr lang="uk-UA" sz="2400" b="1" smtClean="0"/>
              <a:t>* Зі </a:t>
            </a:r>
            <a:r>
              <a:rPr lang="uk-UA" sz="2400" b="1" dirty="0"/>
              <a:t>слова</a:t>
            </a:r>
            <a:r>
              <a:rPr lang="uk-UA" sz="2400" dirty="0"/>
              <a:t> МАТЕРИНКА  </a:t>
            </a:r>
            <a:r>
              <a:rPr lang="uk-UA" sz="2400" b="1" dirty="0"/>
              <a:t>утвори нові слова і </a:t>
            </a:r>
            <a:r>
              <a:rPr lang="uk-UA" sz="2400" b="1" dirty="0" err="1"/>
              <a:t>запиши</a:t>
            </a:r>
            <a:r>
              <a:rPr lang="uk-UA" sz="2400" dirty="0" smtClean="0"/>
              <a:t>.   (15 б.)</a:t>
            </a:r>
            <a:endParaRPr lang="ru-RU" sz="2400" dirty="0" smtClean="0"/>
          </a:p>
          <a:p>
            <a:r>
              <a:rPr lang="uk-UA" sz="2400" dirty="0" smtClean="0"/>
              <a:t>__________________________________</a:t>
            </a:r>
            <a:endParaRPr lang="uk-UA" sz="2400" b="1" dirty="0">
              <a:solidFill>
                <a:schemeClr val="bg1"/>
              </a:solidFill>
            </a:endParaRPr>
          </a:p>
        </p:txBody>
      </p:sp>
      <p:sp>
        <p:nvSpPr>
          <p:cNvPr id="31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548823" y="4735286"/>
            <a:ext cx="7021286" cy="1531954"/>
          </a:xfrm>
          <a:prstGeom prst="rect">
            <a:avLst/>
          </a:prstGeom>
          <a:solidFill>
            <a:srgbClr val="C55A11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 smtClean="0"/>
              <a:t>9. *Придумай </a:t>
            </a:r>
            <a:r>
              <a:rPr lang="uk-UA" sz="2400" b="1" dirty="0"/>
              <a:t>і </a:t>
            </a:r>
            <a:r>
              <a:rPr lang="uk-UA" sz="2400" b="1" dirty="0" err="1"/>
              <a:t>запиши</a:t>
            </a:r>
            <a:r>
              <a:rPr lang="uk-UA" sz="2400" b="1" dirty="0"/>
              <a:t> загадку про їжака</a:t>
            </a:r>
            <a:r>
              <a:rPr lang="uk-UA" sz="2400" b="1" dirty="0" smtClean="0"/>
              <a:t>. </a:t>
            </a:r>
            <a:r>
              <a:rPr lang="uk-UA" sz="2400" dirty="0" smtClean="0"/>
              <a:t>(10 б.)</a:t>
            </a:r>
            <a:endParaRPr lang="ru-RU" sz="2400" dirty="0"/>
          </a:p>
          <a:p>
            <a:r>
              <a:rPr lang="uk-UA" sz="2400" b="1" dirty="0" smtClean="0"/>
              <a:t>      _________________________________</a:t>
            </a:r>
            <a:endParaRPr lang="ru-RU" sz="2400" dirty="0"/>
          </a:p>
          <a:p>
            <a:r>
              <a:rPr lang="uk-UA" sz="2400" b="1" dirty="0"/>
              <a:t> </a:t>
            </a:r>
            <a:r>
              <a:rPr lang="uk-UA" sz="2400" b="1" dirty="0" smtClean="0"/>
              <a:t>      _________________________________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92365" y="514573"/>
            <a:ext cx="4665436" cy="65122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b="1" dirty="0" smtClean="0">
                <a:solidFill>
                  <a:schemeClr val="bg1"/>
                </a:solidFill>
              </a:rPr>
              <a:t>Олімпіада </a:t>
            </a:r>
            <a:endParaRPr lang="uk-UA" sz="4000" b="1" dirty="0">
              <a:solidFill>
                <a:schemeClr val="bg1"/>
              </a:solidFill>
            </a:endParaRPr>
          </a:p>
        </p:txBody>
      </p:sp>
      <p:sp>
        <p:nvSpPr>
          <p:cNvPr id="33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592366" y="1286145"/>
            <a:ext cx="5405663" cy="1383682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 smtClean="0"/>
              <a:t>7. </a:t>
            </a:r>
            <a:r>
              <a:rPr lang="uk-UA" sz="2400" b="1" dirty="0"/>
              <a:t>Допиши прислів’я</a:t>
            </a:r>
            <a:r>
              <a:rPr lang="uk-UA" sz="2400" b="1" dirty="0" smtClean="0"/>
              <a:t>.     </a:t>
            </a:r>
            <a:r>
              <a:rPr lang="uk-UA" sz="2400" dirty="0" smtClean="0"/>
              <a:t>(4 б.)</a:t>
            </a:r>
            <a:endParaRPr lang="ru-RU" sz="2400" dirty="0"/>
          </a:p>
          <a:p>
            <a:r>
              <a:rPr lang="uk-UA" sz="2400" dirty="0"/>
              <a:t>  Зробив діло —  </a:t>
            </a:r>
            <a:r>
              <a:rPr lang="uk-UA" sz="2400" dirty="0" smtClean="0"/>
              <a:t>_________________ </a:t>
            </a:r>
            <a:r>
              <a:rPr lang="uk-UA" sz="2400" dirty="0"/>
              <a:t>.</a:t>
            </a:r>
            <a:endParaRPr lang="ru-RU" sz="2400" dirty="0"/>
          </a:p>
          <a:p>
            <a:r>
              <a:rPr lang="uk-UA" sz="2400" dirty="0"/>
              <a:t>  Поспішиш —  </a:t>
            </a:r>
            <a:r>
              <a:rPr lang="uk-UA" sz="2400" dirty="0" smtClean="0"/>
              <a:t>__________________. 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38" name="Прямокутник: округлені кути 5">
            <a:extLst>
              <a:ext uri="{FF2B5EF4-FFF2-40B4-BE49-F238E27FC236}">
                <a16:creationId xmlns="" xmlns:a16="http://schemas.microsoft.com/office/drawing/2014/main" id="{21A3B44D-61F3-4EC4-8A3D-68B376740A53}"/>
              </a:ext>
            </a:extLst>
          </p:cNvPr>
          <p:cNvSpPr/>
          <p:nvPr/>
        </p:nvSpPr>
        <p:spPr>
          <a:xfrm>
            <a:off x="548823" y="2919857"/>
            <a:ext cx="8061777" cy="1460335"/>
          </a:xfrm>
          <a:prstGeom prst="rect">
            <a:avLst/>
          </a:prstGeom>
          <a:solidFill>
            <a:srgbClr val="FA880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 smtClean="0"/>
              <a:t>8. </a:t>
            </a:r>
            <a:r>
              <a:rPr lang="uk-UA" sz="2400" b="1" dirty="0" smtClean="0"/>
              <a:t>Зі </a:t>
            </a:r>
            <a:r>
              <a:rPr lang="uk-UA" sz="2400" b="1" dirty="0" smtClean="0"/>
              <a:t>слів склади і </a:t>
            </a:r>
            <a:r>
              <a:rPr lang="uk-UA" sz="2400" b="1" dirty="0" err="1" smtClean="0"/>
              <a:t>запиши</a:t>
            </a:r>
            <a:r>
              <a:rPr lang="uk-UA" sz="2400" b="1" dirty="0" smtClean="0"/>
              <a:t>  два  речення.    </a:t>
            </a:r>
            <a:r>
              <a:rPr lang="uk-UA" sz="2400" dirty="0" smtClean="0"/>
              <a:t>(10 б.)</a:t>
            </a:r>
            <a:endParaRPr lang="ru-RU" sz="2400" dirty="0" smtClean="0"/>
          </a:p>
          <a:p>
            <a:r>
              <a:rPr lang="uk-UA" sz="2400" dirty="0" smtClean="0"/>
              <a:t>    </a:t>
            </a:r>
            <a:r>
              <a:rPr lang="uk-UA" sz="2400" dirty="0"/>
              <a:t>Кружляє, яскравою, над, джміль, </a:t>
            </a:r>
            <a:r>
              <a:rPr lang="uk-UA" sz="2400" dirty="0" smtClean="0"/>
              <a:t>квіткою</a:t>
            </a:r>
            <a:r>
              <a:rPr lang="ru-RU" sz="2400" dirty="0" smtClean="0"/>
              <a:t> </a:t>
            </a:r>
            <a:r>
              <a:rPr lang="uk-UA" sz="2400" dirty="0" smtClean="0"/>
              <a:t>_____________</a:t>
            </a:r>
            <a:endParaRPr lang="ru-RU" sz="2400" dirty="0"/>
          </a:p>
          <a:p>
            <a:r>
              <a:rPr lang="uk-UA" sz="2400" dirty="0"/>
              <a:t>  Зробив, зиму, на, кріт, </a:t>
            </a:r>
            <a:r>
              <a:rPr lang="uk-UA" sz="2400" dirty="0" smtClean="0"/>
              <a:t>запаси</a:t>
            </a:r>
            <a:r>
              <a:rPr lang="uk-UA" sz="2400" dirty="0"/>
              <a:t> </a:t>
            </a:r>
            <a:r>
              <a:rPr lang="uk-UA" sz="2400" dirty="0" smtClean="0"/>
              <a:t>       _____________________     </a:t>
            </a:r>
            <a:endParaRPr lang="ru-RU" sz="2400" b="1" dirty="0" smtClean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89655" y="1892391"/>
            <a:ext cx="4498974" cy="890533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>
                <a:solidFill>
                  <a:srgbClr val="FFFF00"/>
                </a:solidFill>
              </a:rPr>
              <a:t>Зробив діло —  гуляй сміло.</a:t>
            </a:r>
            <a:endParaRPr lang="ru-RU" sz="2400" b="1" dirty="0">
              <a:solidFill>
                <a:srgbClr val="FFFF00"/>
              </a:solidFill>
            </a:endParaRPr>
          </a:p>
          <a:p>
            <a:r>
              <a:rPr lang="uk-UA" sz="2400" b="1" dirty="0">
                <a:solidFill>
                  <a:srgbClr val="FFFF00"/>
                </a:solidFill>
              </a:rPr>
              <a:t>Поспішиш —  людей насмішиш.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99743" y="3934925"/>
            <a:ext cx="5740731" cy="890533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>
                <a:solidFill>
                  <a:srgbClr val="FFFF00"/>
                </a:solidFill>
              </a:rPr>
              <a:t>Джміль кружляє над яскравою квіткою. Кріт зробив запаси на літо.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81743" y="5376707"/>
            <a:ext cx="6498772" cy="890533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>
                <a:solidFill>
                  <a:srgbClr val="FFFF00"/>
                </a:solidFill>
              </a:rPr>
              <a:t>Він живиться мишами, зміями, комахами, грибами. </a:t>
            </a:r>
            <a:r>
              <a:rPr lang="uk-UA" sz="2400" b="1" dirty="0" smtClean="0">
                <a:solidFill>
                  <a:srgbClr val="FFFF00"/>
                </a:solidFill>
              </a:rPr>
              <a:t>Від </a:t>
            </a:r>
            <a:r>
              <a:rPr lang="uk-UA" sz="2400" b="1" dirty="0">
                <a:solidFill>
                  <a:srgbClr val="FFFF00"/>
                </a:solidFill>
              </a:rPr>
              <a:t>небезпеки стає колючим </a:t>
            </a:r>
            <a:r>
              <a:rPr lang="uk-UA" sz="2400" b="1" dirty="0" err="1">
                <a:solidFill>
                  <a:srgbClr val="FFFF00"/>
                </a:solidFill>
              </a:rPr>
              <a:t>м’ячем</a:t>
            </a:r>
            <a:r>
              <a:rPr lang="uk-UA" sz="2400" b="1" dirty="0">
                <a:solidFill>
                  <a:srgbClr val="FFFF00"/>
                </a:solidFill>
              </a:rPr>
              <a:t>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69629" y="1589547"/>
            <a:ext cx="4280355" cy="1496219"/>
          </a:xfrm>
          <a:prstGeom prst="rect">
            <a:avLst/>
          </a:prstGeom>
          <a:solidFill>
            <a:srgbClr val="FF0000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uk-UA" sz="2400" b="1" dirty="0">
                <a:solidFill>
                  <a:srgbClr val="FFFF00"/>
                </a:solidFill>
              </a:rPr>
              <a:t>Мати, мак, Марина, манка, марка, Макар, макет, тема, тека, терка, рима, катер, Карина, карета, накат</a:t>
            </a:r>
            <a:endParaRPr lang="ru-RU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326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3629132224SlideId25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385</Words>
  <Application>Microsoft Office PowerPoint</Application>
  <PresentationFormat>Произвольный</PresentationFormat>
  <Paragraphs>44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Vasyl Tsupa</dc:creator>
  <cp:lastModifiedBy>Esmiralda Ivanova</cp:lastModifiedBy>
  <cp:revision>570</cp:revision>
  <dcterms:created xsi:type="dcterms:W3CDTF">2018-01-05T16:38:53Z</dcterms:created>
  <dcterms:modified xsi:type="dcterms:W3CDTF">2024-11-27T11:24:40Z</dcterms:modified>
</cp:coreProperties>
</file>