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321" r:id="rId3"/>
    <p:sldId id="322" r:id="rId4"/>
    <p:sldId id="323" r:id="rId5"/>
    <p:sldId id="324" r:id="rId6"/>
    <p:sldId id="288" r:id="rId7"/>
    <p:sldId id="285" r:id="rId8"/>
    <p:sldId id="286" r:id="rId9"/>
    <p:sldId id="289" r:id="rId10"/>
    <p:sldId id="291" r:id="rId11"/>
    <p:sldId id="292" r:id="rId12"/>
    <p:sldId id="307" r:id="rId13"/>
    <p:sldId id="293" r:id="rId14"/>
    <p:sldId id="294" r:id="rId15"/>
    <p:sldId id="312" r:id="rId16"/>
    <p:sldId id="317" r:id="rId17"/>
    <p:sldId id="320" r:id="rId18"/>
    <p:sldId id="32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722651"/>
    <a:srgbClr val="DED231"/>
    <a:srgbClr val="C31D58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3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40971" y="4508776"/>
            <a:ext cx="9326565" cy="102155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accent6">
                    <a:lumMod val="75000"/>
                  </a:schemeClr>
                </a:solidFill>
              </a:rPr>
              <a:t>Яку форму має  Земля?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87" y="1093722"/>
            <a:ext cx="2786102" cy="2786102"/>
          </a:xfrm>
          <a:prstGeom prst="round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640609" y="1093722"/>
            <a:ext cx="2900378" cy="214526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Я досліджую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світ</a:t>
            </a:r>
          </a:p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клас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Людина і природа взимку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Урок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37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84539" y="570729"/>
            <a:ext cx="10295090" cy="6593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Розглянь </a:t>
            </a:r>
            <a:r>
              <a:rPr lang="uk-UA" sz="4000" b="1" dirty="0" smtClean="0">
                <a:solidFill>
                  <a:schemeClr val="bg1"/>
                </a:solidFill>
              </a:rPr>
              <a:t>зображення глобусів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4" t="-884"/>
          <a:stretch/>
        </p:blipFill>
        <p:spPr>
          <a:xfrm>
            <a:off x="5692433" y="1950633"/>
            <a:ext cx="5381998" cy="383418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t="-307" r="15045" b="-1266"/>
          <a:stretch/>
        </p:blipFill>
        <p:spPr>
          <a:xfrm>
            <a:off x="1054101" y="1950613"/>
            <a:ext cx="3684816" cy="383420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3993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54101" y="1326513"/>
            <a:ext cx="3684816" cy="4857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Стародавній глобус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92433" y="1326512"/>
            <a:ext cx="5381998" cy="4857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Сучасний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інтерактивний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глобус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9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39" y="1332439"/>
            <a:ext cx="9801272" cy="46173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89339" y="494528"/>
            <a:ext cx="9801272" cy="7504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Словничок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6656" y="1867953"/>
            <a:ext cx="6226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Модель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 —</a:t>
            </a:r>
            <a:r>
              <a:rPr lang="ru-RU" sz="3600" b="1" dirty="0" err="1">
                <a:solidFill>
                  <a:schemeClr val="accent6">
                    <a:lumMod val="75000"/>
                  </a:schemeClr>
                </a:solidFill>
              </a:rPr>
              <a:t>зменшене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6">
                    <a:lumMod val="75000"/>
                  </a:schemeClr>
                </a:solidFill>
              </a:rPr>
              <a:t>відтворення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 великого </a:t>
            </a:r>
            <a:r>
              <a:rPr lang="ru-RU" sz="3600" b="1" dirty="0" err="1">
                <a:solidFill>
                  <a:schemeClr val="accent6">
                    <a:lumMod val="75000"/>
                  </a:schemeClr>
                </a:solidFill>
              </a:rPr>
              <a:t>об’єкта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3993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9820" y="3235695"/>
            <a:ext cx="6148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Слово «глобус» </a:t>
            </a:r>
            <a:r>
              <a:rPr lang="ru-RU" sz="3600" b="1" dirty="0" err="1">
                <a:solidFill>
                  <a:schemeClr val="accent6">
                    <a:lumMod val="75000"/>
                  </a:schemeClr>
                </a:solidFill>
              </a:rPr>
              <a:t>перекладається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 як </a:t>
            </a:r>
            <a:r>
              <a:rPr lang="ru-RU" sz="3600" b="1" dirty="0">
                <a:solidFill>
                  <a:srgbClr val="FF0000"/>
                </a:solidFill>
              </a:rPr>
              <a:t>«куля».</a:t>
            </a:r>
          </a:p>
        </p:txBody>
      </p:sp>
    </p:spTree>
    <p:extLst>
      <p:ext uri="{BB962C8B-B14F-4D97-AF65-F5344CB8AC3E}">
        <p14:creationId xmlns:p14="http://schemas.microsoft.com/office/powerpoint/2010/main" val="252829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88571" y="657815"/>
            <a:ext cx="9911575" cy="6158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>
                <a:solidFill>
                  <a:schemeClr val="bg1"/>
                </a:solidFill>
              </a:rPr>
              <a:t>Фіксики</a:t>
            </a:r>
            <a:r>
              <a:rPr lang="uk-UA" sz="4000" b="1" dirty="0">
                <a:solidFill>
                  <a:schemeClr val="bg1"/>
                </a:solidFill>
              </a:rPr>
              <a:t>   «Глобус»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Фіксики - Глобу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0819" y="1273629"/>
            <a:ext cx="9083010" cy="5109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472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755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1" t="3756" r="15854" b="10798"/>
          <a:stretch/>
        </p:blipFill>
        <p:spPr>
          <a:xfrm>
            <a:off x="7438630" y="1500971"/>
            <a:ext cx="3076971" cy="3861403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54100" y="538662"/>
            <a:ext cx="9875158" cy="7023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загадку. Поясни відгадку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058636" y="1240971"/>
            <a:ext cx="4933043" cy="3935283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Тут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міста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країни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скелі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</a:p>
          <a:p>
            <a:pPr algn="ctr"/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Океани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і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пустелі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Гори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ріки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і моря – </a:t>
            </a:r>
          </a:p>
          <a:p>
            <a:pPr algn="ctr"/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мандрувати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буду я.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Щоб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по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світу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мандрувати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</a:p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Не виходжу я із хати, </a:t>
            </a:r>
          </a:p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Не сідаю я в автобус,</a:t>
            </a:r>
          </a:p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А беру у руки …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3993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55777" y="4435170"/>
            <a:ext cx="1871804" cy="64276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Глобус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38770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486" y="1651067"/>
            <a:ext cx="3559628" cy="316334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055914" y="527776"/>
            <a:ext cx="10003972" cy="7567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«Уважний/уважна я»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55914" y="1295398"/>
            <a:ext cx="7522029" cy="89671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Зроби нахили головою вперед -назад,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якщо твердження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правильне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, якщо ні –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поверни голову ліворуч-праворуч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55914" y="2356375"/>
            <a:ext cx="5001986" cy="8859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За розмірами Сонце відповідає розмірам Землі.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55914" y="3303853"/>
            <a:ext cx="5001986" cy="6144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Планета Земля має форму кулі.</a:t>
            </a:r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55914" y="3994297"/>
            <a:ext cx="5001986" cy="6144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Глобус - збільшена  модель Землі.</a:t>
            </a:r>
            <a:endParaRPr lang="ru-RU" sz="24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55914" y="4682009"/>
            <a:ext cx="5001986" cy="614467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Сонце – це планета.</a:t>
            </a:r>
            <a:endParaRPr lang="ru-RU" sz="24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" t="-564" r="-406" b="8611"/>
          <a:stretch/>
        </p:blipFill>
        <p:spPr>
          <a:xfrm>
            <a:off x="6190750" y="3844879"/>
            <a:ext cx="1679810" cy="16681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7327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3000" y="511617"/>
            <a:ext cx="9731829" cy="7728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Кошик запитань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7838">
            <a:off x="10286565" y="1697126"/>
            <a:ext cx="1673582" cy="18250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251" y="1772906"/>
            <a:ext cx="1415689" cy="15438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164">
            <a:off x="6032606" y="1168596"/>
            <a:ext cx="2208112" cy="2407994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6816424" y="4774582"/>
            <a:ext cx="4717137" cy="98834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Що на нашій планеті слугує природним джерелом світла?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816426" y="4774583"/>
            <a:ext cx="4717137" cy="98834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У </a:t>
            </a:r>
            <a:r>
              <a:rPr lang="ru-RU" sz="2400" b="1" dirty="0" err="1"/>
              <a:t>якій</a:t>
            </a:r>
            <a:r>
              <a:rPr lang="ru-RU" sz="2400" b="1" dirty="0"/>
              <a:t> </a:t>
            </a:r>
            <a:r>
              <a:rPr lang="ru-RU" sz="2400" b="1" dirty="0" err="1"/>
              <a:t>країні</a:t>
            </a:r>
            <a:r>
              <a:rPr lang="ru-RU" sz="2400" b="1" dirty="0"/>
              <a:t> </a:t>
            </a:r>
            <a:r>
              <a:rPr lang="ru-RU" sz="2400" b="1" dirty="0" err="1"/>
              <a:t>вперше</a:t>
            </a:r>
            <a:r>
              <a:rPr lang="ru-RU" sz="2400" b="1" dirty="0"/>
              <a:t> </a:t>
            </a:r>
            <a:r>
              <a:rPr lang="ru-RU" sz="2400" b="1" dirty="0" err="1"/>
              <a:t>винайшли</a:t>
            </a:r>
            <a:r>
              <a:rPr lang="ru-RU" sz="2400" b="1" dirty="0"/>
              <a:t> глобус?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816425" y="4774583"/>
            <a:ext cx="4717137" cy="98834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Чи</a:t>
            </a:r>
            <a:r>
              <a:rPr lang="ru-RU" sz="2400" b="1" dirty="0"/>
              <a:t> правильно </a:t>
            </a:r>
            <a:r>
              <a:rPr lang="ru-RU" sz="2400" b="1" dirty="0" err="1"/>
              <a:t>кажуть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Земля — кругла.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22" l="885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73" t="39519" r="14936" b="285"/>
          <a:stretch/>
        </p:blipFill>
        <p:spPr>
          <a:xfrm>
            <a:off x="6396259" y="3227306"/>
            <a:ext cx="5557465" cy="346108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325" y="997392"/>
            <a:ext cx="2440636" cy="266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9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-3.95833E-6 0.00023 C 0.00026 -0.00764 0.00052 -0.01528 0.00105 -0.02269 C 0.00118 -0.02523 0.00196 -0.02755 0.00209 -0.03009 C 0.00261 -0.04259 0.00248 -0.05532 0.00313 -0.06759 C 0.00365 -0.07778 0.0043 -0.08773 0.00521 -0.09769 C 0.0056 -0.10139 0.00586 -0.10532 0.00625 -0.10903 C 0.00691 -0.11343 0.00769 -0.11782 0.00834 -0.12222 C 0.00769 -0.13727 0.00743 -0.15232 0.00625 -0.16713 C 0.00599 -0.1706 0.00469 -0.17338 0.00417 -0.17662 C 0.00066 -0.19907 0.00625 -0.17662 -3.95833E-6 -0.19907 C -0.00221 -0.21875 0.00066 -0.19815 -0.00429 -0.21782 C -0.00481 -0.22014 -0.00481 -0.22292 -0.00533 -0.22546 C -0.00599 -0.2287 -0.0069 -0.23148 -0.00742 -0.23472 C -0.00794 -0.23796 -0.00794 -0.2412 -0.00846 -0.24421 C -0.00898 -0.24676 -0.01002 -0.24907 -0.01067 -0.25162 C -0.01432 -0.26644 -0.01067 -0.25648 -0.01692 -0.27037 C -0.0177 -0.27431 -0.01796 -0.27824 -0.01901 -0.28171 C -0.02005 -0.28495 -0.02825 -0.30741 -0.03073 -0.31366 C -0.03242 -0.31806 -0.03463 -0.32199 -0.03593 -0.32685 C -0.03698 -0.33056 -0.03815 -0.33426 -0.03919 -0.33796 C -0.04023 -0.34236 -0.04075 -0.34722 -0.04231 -0.35116 C -0.05143 -0.37546 -0.04401 -0.3463 -0.05182 -0.36991 C -0.05312 -0.37407 -0.05364 -0.37894 -0.05494 -0.3831 C -0.05612 -0.38657 -0.05794 -0.38912 -0.05924 -0.39259 C -0.06211 -0.39977 -0.06536 -0.40695 -0.0677 -0.41505 C -0.07031 -0.42454 -0.07369 -0.43704 -0.07721 -0.44514 C -0.07968 -0.4507 -0.08255 -0.45579 -0.0845 -0.46204 C -0.08567 -0.46505 -0.08671 -0.46806 -0.08776 -0.4713 C -0.09153 -0.48357 -0.09179 -0.48843 -0.09726 -0.50139 C -0.10416 -0.51782 -0.09583 -0.49884 -0.10573 -0.51829 C -0.10716 -0.5213 -0.10833 -0.52477 -0.10989 -0.52778 C -0.11145 -0.53056 -0.11354 -0.53241 -0.11523 -0.53519 C -0.11666 -0.5375 -0.11783 -0.54051 -0.1194 -0.54259 C -0.12109 -0.54491 -0.12669 -0.55046 -0.1289 -0.55208 C -0.13437 -0.55625 -0.1401 -0.56019 -0.14583 -0.56343 C -0.14726 -0.56412 -0.14869 -0.56435 -0.15 -0.56528 C -0.15429 -0.56759 -0.15833 -0.57107 -0.16276 -0.57269 L -0.17747 -0.57824 C -0.18737 -0.57778 -0.19726 -0.57801 -0.20716 -0.57639 C -0.20911 -0.57616 -0.21054 -0.57361 -0.21237 -0.57269 C -0.21406 -0.57176 -0.21588 -0.57176 -0.2177 -0.57083 C -0.22825 -0.56574 -0.21979 -0.56806 -0.23138 -0.56343 C -0.23359 -0.5625 -0.23567 -0.56204 -0.23789 -0.56157 C -0.24283 -0.55787 -0.24479 -0.55602 -0.25039 -0.55394 C -0.25286 -0.55301 -0.25533 -0.55301 -0.25781 -0.55208 C -0.26276 -0.55 -0.26757 -0.54583 -0.27252 -0.54468 C -0.275 -0.54398 -0.2776 -0.54375 -0.27994 -0.54259 C -0.28502 -0.54051 -0.28971 -0.53657 -0.29479 -0.53519 C -0.29726 -0.53449 -0.29974 -0.53426 -0.30221 -0.53333 C -0.31614 -0.52801 -0.30325 -0.53148 -0.31588 -0.5257 C -0.32083 -0.52361 -0.32578 -0.52222 -0.33073 -0.52014 C -0.33815 -0.51713 -0.34557 -0.51412 -0.35286 -0.51088 C -0.37356 -0.50093 -0.35937 -0.50556 -0.37825 -0.49769 C -0.38177 -0.49607 -0.38528 -0.49537 -0.3888 -0.49398 C -0.40638 -0.48611 -0.38619 -0.49421 -0.39934 -0.48634 C -0.4013 -0.48519 -0.40937 -0.48333 -0.41093 -0.48264 C -0.42317 -0.47778 -0.40117 -0.48426 -0.4194 -0.47894 C -0.42187 -0.47824 -0.42434 -0.47778 -0.42682 -0.47708 C -0.42968 -0.47593 -0.43242 -0.47407 -0.43528 -0.47315 C -0.4401 -0.47153 -0.44518 -0.47107 -0.45 -0.46945 C -0.45325 -0.46852 -0.45638 -0.46667 -0.4595 -0.46574 C -0.46705 -0.46343 -0.48229 -0.46227 -0.48802 -0.46204 L -0.51979 -0.46019 C -0.52122 -0.45764 -0.52265 -0.45532 -0.52395 -0.45255 C -0.52604 -0.44838 -0.5263 -0.4463 -0.52721 -0.4412 C -0.5276 -0.43889 -0.52812 -0.43634 -0.52825 -0.4338 C -0.52838 -0.43009 -0.52825 -0.42639 -0.52825 -0.42245 L -0.52825 -0.42222 " pathEditMode="relative" rAng="0" ptsTypes="AAAAAAAAAAAAAAAAAAAAAAAAAAAAAAAAAAAAAAAAAAAAAAAAAAAAAAAAAAAAAAAAAAA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3" y="-2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52 0.00532 L 0.02852 0.00555 C 0.02891 -0.00023 0.02917 -0.00579 0.02956 -0.01157 C 0.02982 -0.01412 0.03034 -0.01644 0.03073 -0.01898 C 0.03164 -0.02639 0.0323 -0.03403 0.03282 -0.04144 C 0.03321 -0.04907 0.03321 -0.05648 0.03386 -0.06412 C 0.03555 -0.08357 0.03881 -0.0787 0.04232 -0.10347 C 0.04271 -0.10602 0.04297 -0.10857 0.04336 -0.11088 C 0.04401 -0.11482 0.04493 -0.11829 0.04545 -0.12222 C 0.04714 -0.13449 0.04766 -0.14213 0.0487 -0.15417 C 0.04857 -0.15718 0.04844 -0.18519 0.04649 -0.19537 C 0.04597 -0.19815 0.04506 -0.20046 0.04441 -0.20301 C 0.04336 -0.2125 0.04245 -0.22315 0.03907 -0.23125 C 0.03802 -0.23357 0.03685 -0.23588 0.03594 -0.23866 C 0.03386 -0.24491 0.0323 -0.25347 0.02956 -0.25926 C 0.02774 -0.26343 0.02526 -0.26667 0.02331 -0.2706 C 0.01993 -0.27732 0.01693 -0.28426 0.01381 -0.2912 C 0.01381 -0.29097 0.00534 -0.30995 0.00534 -0.30972 C 0.00183 -0.3162 -0.00143 -0.32315 -0.0052 -0.3287 C -0.0095 -0.33495 -0.01341 -0.3419 -0.01796 -0.34745 C -0.02031 -0.3507 -0.02291 -0.3537 -0.02526 -0.35695 C -0.02786 -0.36042 -0.03007 -0.36482 -0.03268 -0.36829 C -0.0375 -0.37477 -0.04283 -0.38009 -0.04752 -0.38704 C -0.05169 -0.39329 -0.05533 -0.39931 -0.06015 -0.40394 C -0.0625 -0.40625 -0.06523 -0.40718 -0.06757 -0.40949 C -0.06979 -0.41157 -0.07161 -0.41482 -0.07382 -0.41713 C -0.0763 -0.41921 -0.07903 -0.42014 -0.08125 -0.42269 C -0.08359 -0.42523 -0.08515 -0.42986 -0.08763 -0.43195 C -0.09166 -0.43565 -0.09609 -0.43704 -0.10026 -0.43958 C -0.10247 -0.44074 -0.10455 -0.44213 -0.10664 -0.44329 C -0.10911 -0.44468 -0.11158 -0.4456 -0.11406 -0.44699 C -0.11653 -0.44861 -0.11888 -0.45139 -0.12148 -0.45278 C -0.12421 -0.45394 -0.12708 -0.45394 -0.12981 -0.45463 C -0.13919 -0.46088 -0.13854 -0.46065 -0.14882 -0.46574 C -0.15169 -0.46713 -0.15442 -0.46875 -0.15729 -0.46968 C -0.16015 -0.4706 -0.16302 -0.47037 -0.16575 -0.47153 C -0.17825 -0.47616 -0.1819 -0.47963 -0.19323 -0.48264 C -0.19674 -0.4838 -0.20026 -0.48403 -0.20377 -0.48472 L -0.21328 -0.48843 C -0.21901 -0.49074 -0.22448 -0.49445 -0.2302 -0.49583 C -0.24349 -0.49931 -0.23515 -0.49745 -0.25559 -0.49954 C -0.2651 -0.49931 -0.3039 -0.49931 -0.32213 -0.49583 C -0.32708 -0.49491 -0.33203 -0.49352 -0.33684 -0.49213 C -0.34114 -0.49097 -0.34531 -0.48889 -0.34961 -0.48843 L -0.36328 -0.48657 L -0.36966 -0.48472 C -0.37213 -0.48403 -0.37461 -0.4838 -0.37708 -0.48264 C -0.39427 -0.4757 -0.36901 -0.48148 -0.39388 -0.47708 C -0.39531 -0.47639 -0.39674 -0.4757 -0.39817 -0.47523 C -0.39987 -0.47454 -0.40169 -0.47431 -0.40338 -0.47338 C -0.40664 -0.47176 -0.40976 -0.46945 -0.41289 -0.46782 C -0.42278 -0.46273 -0.41471 -0.47083 -0.42877 -0.45833 C -0.44518 -0.44375 -0.43815 -0.44722 -0.44882 -0.44329 C -0.45026 -0.44213 -0.45169 -0.44074 -0.45312 -0.43958 C -0.45481 -0.4382 -0.45664 -0.43727 -0.45833 -0.43588 C -0.46744 -0.42778 -0.45963 -0.43171 -0.46888 -0.42824 C -0.47317 -0.42338 -0.47708 -0.41736 -0.48164 -0.4132 C -0.48307 -0.41204 -0.4845 -0.41088 -0.4858 -0.40949 C -0.48802 -0.40718 -0.4901 -0.40463 -0.49218 -0.40208 C -0.49323 -0.4007 -0.49427 -0.39954 -0.49531 -0.39815 C -0.49674 -0.3963 -0.49817 -0.39445 -0.49961 -0.39259 C -0.51041 -0.37894 -0.49309 -0.40162 -0.5069 -0.38333 C -0.50872 -0.37824 -0.51041 -0.37315 -0.51224 -0.36829 C -0.51315 -0.36551 -0.51432 -0.3632 -0.51536 -0.36065 C -0.51757 -0.35532 -0.52031 -0.34722 -0.52174 -0.3419 C -0.52252 -0.33889 -0.52317 -0.33565 -0.52382 -0.33264 C -0.52461 -0.325 -0.52669 -0.31759 -0.52591 -0.30995 C -0.52448 -0.29445 -0.52487 -0.29583 -0.52174 -0.27616 C -0.52109 -0.27245 -0.52031 -0.26875 -0.51966 -0.26505 C -0.51927 -0.2625 -0.51927 -0.25972 -0.51862 -0.25741 C -0.51731 -0.25324 -0.51328 -0.24236 -0.51119 -0.23681 C -0.51041 -0.23495 -0.5095 -0.23333 -0.50911 -0.23125 C -0.50638 -0.21945 -0.50742 -0.225 -0.50586 -0.21435 C -0.50377 -0.17361 -0.50612 -0.20671 -0.50377 -0.18611 C -0.50338 -0.18241 -0.50338 -0.17847 -0.50273 -0.17477 C -0.50156 -0.16829 -0.50078 -0.16134 -0.49856 -0.15602 C -0.49739 -0.15347 -0.49648 -0.15093 -0.49531 -0.14861 C -0.49296 -0.14398 -0.49036 -0.13982 -0.48789 -0.13542 L -0.48789 -0.13519 " pathEditMode="relative" rAng="0" ptsTypes="AAAAAAAAAAAAAAAAAAAAAAAAAAAAAAAAAAAAAAAAAAAAAAAAAAAAAAAAAAAAAAAAAAAAAAAAAAAAAAA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47 -0.02616 L 0.05547 -0.02593 C 0.05547 -0.02894 0.05717 -0.09352 0.05756 -0.09931 C 0.05795 -0.10509 0.05912 -0.11065 0.05964 -0.1162 C 0.06016 -0.12176 0.06016 -0.12755 0.06068 -0.1331 C 0.06211 -0.14815 0.06329 -0.15232 0.06602 -0.1669 C 0.06758 -0.18588 0.0681 -0.18727 0.06602 -0.21204 C 0.06537 -0.21898 0.05977 -0.2419 0.0586 -0.24769 C 0.05743 -0.25324 0.05651 -0.25903 0.05547 -0.26458 C 0.05443 -0.26968 0.05326 -0.27454 0.05222 -0.27963 C 0.05118 -0.28519 0.05013 -0.29074 0.04909 -0.29653 C 0.04805 -0.30278 0.04753 -0.30926 0.04597 -0.31528 C 0.04362 -0.32454 0.03959 -0.33218 0.0375 -0.34167 C 0.03672 -0.34468 0.03646 -0.34815 0.03542 -0.35093 C 0.03217 -0.35903 0.02839 -0.36597 0.02474 -0.37361 C 0.02266 -0.37801 0.0211 -0.3831 0.01849 -0.38657 C 0.00873 -0.39954 0.01993 -0.38426 0.01003 -0.39977 C 0.00834 -0.40255 0.00638 -0.40463 0.00469 -0.40741 C 0.00287 -0.41019 0.00131 -0.41366 -0.00052 -0.41667 C -0.00221 -0.41944 -0.00416 -0.42153 -0.00586 -0.42431 C -0.00768 -0.42708 -0.00911 -0.43102 -0.01106 -0.43357 C -0.01406 -0.43727 -0.01731 -0.44028 -0.02057 -0.44306 C -0.03854 -0.4581 -0.02851 -0.44699 -0.04804 -0.46181 C -0.05 -0.46319 -0.05143 -0.4662 -0.05338 -0.46736 C -0.05781 -0.47014 -0.06263 -0.47083 -0.06705 -0.47292 C -0.06927 -0.47407 -0.07122 -0.47593 -0.07343 -0.47685 C -0.07591 -0.47778 -0.07838 -0.47778 -0.08086 -0.4787 C -0.09492 -0.48403 -0.0819 -0.48056 -0.09453 -0.48611 C -0.09661 -0.48704 -0.09882 -0.4875 -0.10091 -0.48796 C -0.10859 -0.49491 -0.10156 -0.48958 -0.1125 -0.49375 C -0.12382 -0.49792 -0.12812 -0.50139 -0.13789 -0.50301 C -0.15182 -0.50532 -0.1664 -0.50579 -0.1802 -0.50671 C -0.18932 -0.50625 -0.19843 -0.50602 -0.20768 -0.50486 C -0.2164 -0.50394 -0.21875 -0.5 -0.22877 -0.49745 C -0.23359 -0.49607 -0.23867 -0.4963 -0.24349 -0.4956 C -0.24843 -0.49421 -0.25351 -0.49352 -0.25833 -0.4919 C -0.26406 -0.48982 -0.26953 -0.48565 -0.27526 -0.48426 C -0.27799 -0.48357 -0.28086 -0.48333 -0.28372 -0.48241 C -0.29179 -0.48009 -0.29987 -0.47708 -0.30794 -0.475 C -0.31184 -0.47384 -0.31575 -0.47361 -0.31966 -0.47292 C -0.32461 -0.46944 -0.32578 -0.46852 -0.33125 -0.46551 C -0.33268 -0.46482 -0.33411 -0.46435 -0.33541 -0.46366 C -0.33763 -0.4625 -0.33958 -0.46088 -0.34179 -0.45995 C -0.34388 -0.45903 -0.34609 -0.45903 -0.34817 -0.4581 C -0.35351 -0.45532 -0.35872 -0.45162 -0.36393 -0.44861 C -0.3763 -0.44167 -0.36823 -0.44838 -0.38411 -0.43542 C -0.38867 -0.43171 -0.4013 -0.42037 -0.4052 -0.41482 C -0.4069 -0.41227 -0.40859 -0.40972 -0.41041 -0.40741 C -0.41393 -0.40278 -0.4177 -0.39907 -0.42109 -0.39421 C -0.42825 -0.38333 -0.43619 -0.37361 -0.44218 -0.36042 C -0.44557 -0.35278 -0.44661 -0.34977 -0.45065 -0.34352 C -0.46289 -0.32407 -0.44948 -0.34745 -0.46015 -0.32847 C -0.46315 -0.31574 -0.47096 -0.28357 -0.47174 -0.27778 C -0.47239 -0.27199 -0.47304 -0.26644 -0.47382 -0.26088 C -0.47526 -0.25069 -0.47656 -0.24074 -0.47812 -0.23079 C -0.47903 -0.225 -0.4802 -0.21944 -0.48125 -0.21389 L -0.48229 -0.20833 C -0.48268 -0.2044 -0.4832 -0.20069 -0.48333 -0.19699 C -0.48424 -0.18264 -0.48541 -0.1537 -0.48541 -0.15347 C -0.4845 -0.11644 -0.48541 -0.12338 -0.48333 -0.09931 C -0.48307 -0.0956 -0.48281 -0.09167 -0.48229 -0.08796 C -0.48112 -0.07847 -0.47903 -0.06898 -0.47708 -0.05995 C -0.475 -0.05116 -0.47304 -0.04213 -0.4707 -0.03357 C -0.4677 -0.02315 -0.46692 -0.01968 -0.46328 -0.00926 C -0.45976 0.00093 -0.4569 0.00718 -0.45273 0.01713 C -0.45169 0.01968 -0.45026 0.02176 -0.44961 0.02454 C -0.44882 0.02778 -0.44843 0.03125 -0.44739 0.03403 C -0.44635 0.03704 -0.4444 0.03866 -0.44323 0.04143 C -0.43789 0.05417 -0.44453 0.04491 -0.43789 0.05278 C -0.43658 0.05648 -0.43528 0.06042 -0.43372 0.06412 C -0.42981 0.07338 -0.43151 0.06898 -0.42838 0.07708 C -0.42604 0.09028 -0.4263 0.08449 -0.4263 0.09421 L -0.4263 0.09444 " pathEditMode="relative" rAng="0" ptsTypes="AAAAAAAAAAAAAAAAAAAAAAAAAAAAAAAAAAAAAAAAAAAAAAAAAAAAAAAAAAAAAAAAAAAAAAAAA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58" y="-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680253" y="465138"/>
            <a:ext cx="10606339" cy="6371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9028" y="5926238"/>
            <a:ext cx="907150" cy="9317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r>
              <a:rPr lang="uk-UA" sz="16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44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3" name="AutoShape 4" descr="Ластівка сільська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Суперзірка Ярослав Мудрий. День пам'яті великого правителя - Главком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Ярослава Магучіх завоювала «золото» Олімпіади для України - Букв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0253" y="1156672"/>
            <a:ext cx="4178074" cy="7252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1. З’єднай лініями, щоб утворити правильні твердження.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2 клас\4 ЯДС\1 Грущинська\3 Людина і природа взимку\№037 Яку форму має Земля\2024-11-29_2235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t="22532" r="920" b="572"/>
          <a:stretch/>
        </p:blipFill>
        <p:spPr bwMode="auto">
          <a:xfrm>
            <a:off x="612775" y="1939919"/>
            <a:ext cx="5569240" cy="198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182577" y="2285998"/>
            <a:ext cx="832757" cy="4713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331020" y="3058107"/>
            <a:ext cx="729343" cy="4777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111820" y="2931413"/>
            <a:ext cx="762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3331020" y="2285998"/>
            <a:ext cx="850104" cy="52251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2182577" y="3095127"/>
            <a:ext cx="762000" cy="49273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3397395" y="2935133"/>
            <a:ext cx="783729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D:\2 клас\4 ЯДС\1 Грущинська\3 Людина і природа взимку\№037 Яку форму має Земля\2024-11-29_22434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80" b="-76"/>
          <a:stretch/>
        </p:blipFill>
        <p:spPr bwMode="auto">
          <a:xfrm>
            <a:off x="6216506" y="1981410"/>
            <a:ext cx="5454907" cy="165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Прямоугольник 52"/>
          <p:cNvSpPr/>
          <p:nvPr/>
        </p:nvSpPr>
        <p:spPr>
          <a:xfrm>
            <a:off x="6537314" y="1193852"/>
            <a:ext cx="4748638" cy="7373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2. Яким має бути запитання на таку відповідь? </a:t>
            </a:r>
            <a:r>
              <a:rPr lang="uk-UA" sz="20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000" b="1" dirty="0" smtClean="0">
                <a:solidFill>
                  <a:schemeClr val="bg1"/>
                </a:solidFill>
              </a:rPr>
              <a:t>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64549" y="2501623"/>
            <a:ext cx="5146029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Яку форму мають </a:t>
            </a:r>
          </a:p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Сонце, Земля та інші планети? </a:t>
            </a: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6" name="Picture 4" descr="D:\2 клас\4 ЯДС\1 Грущинська\3 Людина і природа взимку\№037 Яку форму має Земля\2024-11-29_22492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8" t="47155" r="30264" b="2256"/>
          <a:stretch/>
        </p:blipFill>
        <p:spPr bwMode="auto">
          <a:xfrm>
            <a:off x="6182015" y="3953580"/>
            <a:ext cx="2493532" cy="74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Прямоугольник 54"/>
          <p:cNvSpPr/>
          <p:nvPr/>
        </p:nvSpPr>
        <p:spPr>
          <a:xfrm>
            <a:off x="680251" y="3953580"/>
            <a:ext cx="5501763" cy="7373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3. Склади математичні нерівності, поставивши знак «більше» або «менше».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80253" y="4739937"/>
            <a:ext cx="4642861" cy="737344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4. Придумай і напиши порівняння, щоб передати розміри Сонця і Землі.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5327654" y="4734468"/>
            <a:ext cx="3363687" cy="154658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Якщо розмір Сонця порівняти з кавуном, то Земля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нагадуватиме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___________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6182014" y="5797619"/>
            <a:ext cx="1391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зернятко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02" l="11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547" y="4327064"/>
            <a:ext cx="1974086" cy="2068941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" t="-564" r="-406" b="8611"/>
          <a:stretch/>
        </p:blipFill>
        <p:spPr>
          <a:xfrm>
            <a:off x="10551264" y="3766051"/>
            <a:ext cx="1120149" cy="1112402"/>
          </a:xfrm>
          <a:prstGeom prst="rect">
            <a:avLst/>
          </a:prstGeom>
        </p:spPr>
      </p:pic>
      <p:cxnSp>
        <p:nvCxnSpPr>
          <p:cNvPr id="62" name="Прямая со стрелкой 61"/>
          <p:cNvCxnSpPr/>
          <p:nvPr/>
        </p:nvCxnSpPr>
        <p:spPr>
          <a:xfrm flipH="1">
            <a:off x="10025743" y="4690924"/>
            <a:ext cx="770352" cy="10349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7246680" y="385143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7259333" y="4216717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&lt;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9662590" y="5477281"/>
            <a:ext cx="389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/>
              <a:t>•</a:t>
            </a:r>
          </a:p>
        </p:txBody>
      </p:sp>
    </p:spTree>
    <p:extLst>
      <p:ext uri="{BB962C8B-B14F-4D97-AF65-F5344CB8AC3E}">
        <p14:creationId xmlns:p14="http://schemas.microsoft.com/office/powerpoint/2010/main" val="35822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4" grpId="0"/>
      <p:bldP spid="55" grpId="0" animBg="1"/>
      <p:bldP spid="58" grpId="0" animBg="1"/>
      <p:bldP spid="59" grpId="0" animBg="1"/>
      <p:bldP spid="50" grpId="0"/>
      <p:bldP spid="56" grpId="0"/>
      <p:bldP spid="68" grpId="0"/>
      <p:bldP spid="6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680253" y="465138"/>
            <a:ext cx="10606339" cy="6371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9028" y="5926238"/>
            <a:ext cx="907150" cy="9317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r>
              <a:rPr lang="uk-UA" sz="16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</a:t>
            </a:r>
            <a:r>
              <a:rPr lang="en-US" sz="2800" b="1" dirty="0" smtClean="0">
                <a:solidFill>
                  <a:schemeClr val="bg1"/>
                </a:solidFill>
              </a:rPr>
              <a:t>5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3" name="AutoShape 4" descr="Ластівка сільська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Суперзірка Ярослав Мудрий. День пам'яті великого правителя - Главком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Ярослава Магучіх завоювала «золото» Олімпіади для України - Букв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0252" y="1156672"/>
            <a:ext cx="5045633" cy="13688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5. Змоделюй за допомогою джерела світла (настільної лампи) та глобуса:</a:t>
            </a:r>
          </a:p>
          <a:p>
            <a:pPr marL="457200" indent="-457200">
              <a:buAutoNum type="arabicParenR"/>
            </a:pPr>
            <a:r>
              <a:rPr lang="uk-UA" sz="2000" b="1" dirty="0">
                <a:solidFill>
                  <a:schemeClr val="bg1"/>
                </a:solidFill>
              </a:rPr>
              <a:t>я</a:t>
            </a:r>
            <a:r>
              <a:rPr lang="uk-UA" sz="2000" b="1" smtClean="0">
                <a:solidFill>
                  <a:schemeClr val="bg1"/>
                </a:solidFill>
              </a:rPr>
              <a:t>к </a:t>
            </a:r>
            <a:r>
              <a:rPr lang="uk-UA" sz="2000" b="1" dirty="0" smtClean="0">
                <a:solidFill>
                  <a:schemeClr val="bg1"/>
                </a:solidFill>
              </a:rPr>
              <a:t>Сонце освітлює Землю;</a:t>
            </a:r>
          </a:p>
          <a:p>
            <a:pPr marL="457200" indent="-457200">
              <a:buAutoNum type="arabicParenR"/>
            </a:pPr>
            <a:r>
              <a:rPr lang="uk-UA" sz="2000" b="1" dirty="0" smtClean="0">
                <a:solidFill>
                  <a:schemeClr val="bg1"/>
                </a:solidFill>
              </a:rPr>
              <a:t>як </a:t>
            </a:r>
            <a:r>
              <a:rPr lang="uk-UA" sz="2000" b="1" dirty="0" smtClean="0">
                <a:solidFill>
                  <a:schemeClr val="bg1"/>
                </a:solidFill>
              </a:rPr>
              <a:t>утворюється тінь.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2 клас\4 ЯДС\1 Грущинська\3 Людина і природа взимку\№037 Яку форму має Земля\2024-11-30_1200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34593" r="1610" b="-678"/>
          <a:stretch/>
        </p:blipFill>
        <p:spPr bwMode="auto">
          <a:xfrm>
            <a:off x="863068" y="2721514"/>
            <a:ext cx="5635550" cy="247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/>
          <p:cNvSpPr/>
          <p:nvPr/>
        </p:nvSpPr>
        <p:spPr>
          <a:xfrm>
            <a:off x="1332595" y="3743866"/>
            <a:ext cx="4382403" cy="1209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інша частина поверхні</a:t>
            </a:r>
          </a:p>
          <a:p>
            <a:pPr algn="ctr"/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 Землі – затемнена.</a:t>
            </a:r>
            <a:endParaRPr lang="uk-UA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5"/>
          <a:stretch/>
        </p:blipFill>
        <p:spPr>
          <a:xfrm>
            <a:off x="7047705" y="1156672"/>
            <a:ext cx="4195343" cy="305419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6955971" y="4348432"/>
            <a:ext cx="4431862" cy="11706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2000" b="1" dirty="0" smtClean="0"/>
              <a:t>Розташуй </a:t>
            </a:r>
            <a:r>
              <a:rPr lang="uk-UA" sz="2000" b="1" dirty="0"/>
              <a:t>глобус навпроти лампи. Повільно повертай його навколо осі. </a:t>
            </a:r>
          </a:p>
          <a:p>
            <a:pPr algn="ctr" fontAlgn="base"/>
            <a:r>
              <a:rPr lang="uk-UA" sz="2000" b="1" dirty="0"/>
              <a:t>Як змінюється освітлення?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285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Картинки до тестів\Емоції Смайли\Смайлик серпанти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991" y="1313443"/>
            <a:ext cx="3185856" cy="2386317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Смайли\смайл уваг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8" y="1329060"/>
            <a:ext cx="2430663" cy="2202180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ки до тестів\Емоції Смайли\Поди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308" y="3575822"/>
            <a:ext cx="2578853" cy="2387956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Картинки до тестів\Емоції Смайли\Підморгуванн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470" y="3575822"/>
            <a:ext cx="2143125" cy="2133600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3515" y="491490"/>
            <a:ext cx="10069286" cy="765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Рефлексія. Вправа «Мій успіх»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3451748" y="2040543"/>
            <a:ext cx="2406206" cy="77966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 – молодець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497511" y="4252790"/>
            <a:ext cx="1669952" cy="77966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Добре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6204856" y="2040543"/>
            <a:ext cx="1917785" cy="779214"/>
          </a:xfrm>
          <a:prstGeom prst="round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Відмінно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4477560" y="3326255"/>
            <a:ext cx="2441915" cy="661429"/>
          </a:xfrm>
          <a:prstGeom prst="roundRect">
            <a:avLst/>
          </a:prstGeom>
          <a:solidFill>
            <a:srgbClr val="EF71CE"/>
          </a:solidFill>
          <a:ln w="190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Можу краще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2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9657618" y="4635212"/>
            <a:ext cx="1256791" cy="6550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Ой! …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D:\Картинки до тестів\Емоції Смайли\Задумливий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92" y="3987684"/>
            <a:ext cx="2306253" cy="2605212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744686" y="1230090"/>
            <a:ext cx="4093028" cy="50641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Оціни свою роботу на </a:t>
            </a:r>
            <a:r>
              <a:rPr lang="uk-UA" sz="2000" b="1" dirty="0" err="1" smtClean="0">
                <a:solidFill>
                  <a:schemeClr val="accent6">
                    <a:lumMod val="75000"/>
                  </a:schemeClr>
                </a:solidFill>
              </a:rPr>
              <a:t>уроці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44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13138" y="614271"/>
            <a:ext cx="9935861" cy="7899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Ранкове коло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36914" y="2083822"/>
            <a:ext cx="5050971" cy="2730627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Ми йдемо в країну знань.</a:t>
            </a:r>
          </a:p>
          <a:p>
            <a:pPr algn="ctr"/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Ти зі мною поруч стань,</a:t>
            </a:r>
          </a:p>
          <a:p>
            <a:pPr algn="ctr"/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Повернись, обернись</a:t>
            </a:r>
          </a:p>
          <a:p>
            <a:pPr algn="ctr"/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І кожному посміхнись.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" b="12488"/>
          <a:stretch/>
        </p:blipFill>
        <p:spPr>
          <a:xfrm>
            <a:off x="6782337" y="1558344"/>
            <a:ext cx="4266662" cy="3781585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7590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Картинки до тестів\Емоції Смайли\Смайлик серпанти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868" y="1527183"/>
            <a:ext cx="3185856" cy="2386317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Смайли\смайл уваг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8" y="1619250"/>
            <a:ext cx="2430663" cy="2202180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ки до тестів\Емоції Смайли\Поди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809" y="3800027"/>
            <a:ext cx="2788788" cy="2582351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17429" y="491490"/>
            <a:ext cx="10129542" cy="765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Очікування від уроку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3531952" y="1750910"/>
            <a:ext cx="2365928" cy="96943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Отримаю задоволення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6126481" y="1736506"/>
            <a:ext cx="1949071" cy="983834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Відчую успіх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8378049" y="4470617"/>
            <a:ext cx="2441915" cy="91224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Відкрию нові знання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2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1017429" y="4503956"/>
            <a:ext cx="1851660" cy="1039958"/>
          </a:xfrm>
          <a:prstGeom prst="roundRect">
            <a:avLst/>
          </a:prstGeom>
          <a:solidFill>
            <a:srgbClr val="FF33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Нічого не зрозумію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D:\Картинки до тестів\Емоції Смайли\Задумливи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888" y="3800025"/>
            <a:ext cx="2306253" cy="2605212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9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 клас\4 ЯДС\1 Грущинська\3 Людина і природа взимку\№037 Яку форму має Земля\2024-11-29_122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989" y="2849134"/>
            <a:ext cx="8676894" cy="359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820936"/>
            <a:ext cx="1070517" cy="1037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60-61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36997" y="2442881"/>
            <a:ext cx="1984992" cy="213640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uk-UA" sz="2000" b="1" dirty="0" err="1" smtClean="0">
                <a:solidFill>
                  <a:schemeClr val="accent6">
                    <a:lumMod val="75000"/>
                  </a:schemeClr>
                </a:solidFill>
              </a:rPr>
              <a:t>Запиши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 свої спостереження за неживою природою у календар спостережень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49089" y="495119"/>
            <a:ext cx="6466112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49087" y="1321530"/>
            <a:ext cx="3122072" cy="52179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49087" y="1888511"/>
            <a:ext cx="3122072" cy="5267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94796" y="1310135"/>
            <a:ext cx="2920405" cy="526797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95732" y="1887186"/>
            <a:ext cx="2919469" cy="5274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9218" name="Picture 2" descr="Набір карток для фенологічних спостережень &quot;Календар природ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851" y="265292"/>
            <a:ext cx="3860570" cy="267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5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90670" y="582240"/>
            <a:ext cx="10003316" cy="7567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752" y="1426288"/>
            <a:ext cx="2604234" cy="390322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436914" y="4272875"/>
            <a:ext cx="6731029" cy="1056635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Сьогодні на </a:t>
            </a:r>
            <a:r>
              <a:rPr lang="uk-UA" sz="2000" b="1" dirty="0" err="1" smtClean="0">
                <a:solidFill>
                  <a:schemeClr val="accent6">
                    <a:lumMod val="75000"/>
                  </a:schemeClr>
                </a:solidFill>
              </a:rPr>
              <a:t>уроці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 розширимо знання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про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Землю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як про космічне тіло;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дізнаємось,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що глобус – зменшена модель Землі;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проведемо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дослідження користуючись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глобусом.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1"/>
          <a:stretch/>
        </p:blipFill>
        <p:spPr>
          <a:xfrm>
            <a:off x="1054100" y="1494587"/>
            <a:ext cx="2559957" cy="257632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3801910" y="1494587"/>
            <a:ext cx="4366033" cy="485775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Що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таке космос?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801910" y="2069770"/>
            <a:ext cx="4366033" cy="200114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Космос -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величезний</a:t>
            </a:r>
            <a:r>
              <a:rPr lang="ru-RU" sz="2000" b="1" dirty="0"/>
              <a:t> </a:t>
            </a:r>
            <a:r>
              <a:rPr lang="ru-RU" sz="2000" b="1" dirty="0" err="1"/>
              <a:t>простір</a:t>
            </a:r>
            <a:r>
              <a:rPr lang="ru-RU" sz="2000" b="1" dirty="0"/>
              <a:t>, </a:t>
            </a:r>
            <a:r>
              <a:rPr lang="ru-RU" sz="2000" b="1" dirty="0" err="1"/>
              <a:t>заповнений</a:t>
            </a:r>
            <a:r>
              <a:rPr lang="ru-RU" sz="2000" b="1" dirty="0"/>
              <a:t> планетами, </a:t>
            </a:r>
            <a:r>
              <a:rPr lang="ru-RU" sz="2000" b="1" dirty="0" err="1"/>
              <a:t>зірками</a:t>
            </a:r>
            <a:r>
              <a:rPr lang="ru-RU" sz="2000" b="1" dirty="0"/>
              <a:t>, галактиками, </a:t>
            </a:r>
            <a:r>
              <a:rPr lang="ru-RU" sz="2000" b="1" dirty="0" err="1"/>
              <a:t>чорними</a:t>
            </a:r>
            <a:r>
              <a:rPr lang="ru-RU" sz="2000" b="1" dirty="0"/>
              <a:t> </a:t>
            </a:r>
            <a:r>
              <a:rPr lang="ru-RU" sz="2000" b="1" dirty="0" err="1"/>
              <a:t>дірами</a:t>
            </a:r>
            <a:r>
              <a:rPr lang="ru-RU" sz="2000" b="1" dirty="0"/>
              <a:t>, туманностями і т.д. Наша </a:t>
            </a:r>
            <a:r>
              <a:rPr lang="ru-RU" sz="2000" b="1" dirty="0">
                <a:solidFill>
                  <a:srgbClr val="FFFF00"/>
                </a:solidFill>
              </a:rPr>
              <a:t>планета</a:t>
            </a:r>
            <a:r>
              <a:rPr lang="ru-RU" sz="2000" b="1" dirty="0"/>
              <a:t> -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всього</a:t>
            </a:r>
            <a:r>
              <a:rPr lang="ru-RU" sz="2000" b="1" dirty="0"/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лише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піщинка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/>
              <a:t>в </a:t>
            </a:r>
            <a:r>
              <a:rPr lang="ru-RU" sz="2000" b="1" dirty="0" err="1"/>
              <a:t>нескінченних</a:t>
            </a:r>
            <a:r>
              <a:rPr lang="ru-RU" sz="2000" b="1" dirty="0"/>
              <a:t> просторах </a:t>
            </a:r>
            <a:r>
              <a:rPr lang="ru-RU" sz="2000" b="1" dirty="0" err="1"/>
              <a:t>всесвіту</a:t>
            </a:r>
            <a:r>
              <a:rPr lang="ru-RU" sz="2000" b="1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88952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4282" y="592501"/>
            <a:ext cx="10186232" cy="7573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Пригадай, що таке Сонце?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45154" y="1674398"/>
            <a:ext cx="5328444" cy="391541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    Сонце – це </a:t>
            </a:r>
            <a:r>
              <a:rPr lang="uk-UA" sz="2800" b="1" dirty="0" smtClean="0"/>
              <a:t>зоря, величезна </a:t>
            </a:r>
            <a:r>
              <a:rPr lang="uk-UA" sz="2800" b="1" dirty="0"/>
              <a:t>розпечена </a:t>
            </a:r>
            <a:r>
              <a:rPr lang="uk-UA" sz="2800" b="1" dirty="0" smtClean="0"/>
              <a:t>куля, що є джерелом світла й тепла на нашій планеті Земля. Температура </a:t>
            </a:r>
            <a:r>
              <a:rPr lang="uk-UA" sz="2800" b="1" dirty="0"/>
              <a:t>на її поверхні досягає шести тисяч градусів! Саме тому тепло доходить до нашої планети.</a:t>
            </a:r>
            <a:endParaRPr lang="ru-RU" sz="2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866" y="1483898"/>
            <a:ext cx="4834648" cy="429641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982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200" y="385672"/>
            <a:ext cx="10472057" cy="8553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 і розкажи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31408" y="1837179"/>
            <a:ext cx="4652964" cy="215280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800" b="1" dirty="0" err="1"/>
              <a:t>Ні</a:t>
            </a:r>
            <a:r>
              <a:rPr lang="ru-RU" sz="2800" b="1" dirty="0"/>
              <a:t> </a:t>
            </a:r>
            <a:r>
              <a:rPr lang="ru-RU" sz="2800" b="1" dirty="0" err="1"/>
              <a:t>потилиці</a:t>
            </a:r>
            <a:r>
              <a:rPr lang="ru-RU" sz="2800" b="1" dirty="0"/>
              <a:t>, </a:t>
            </a:r>
            <a:r>
              <a:rPr lang="ru-RU" sz="2800" b="1" dirty="0" err="1"/>
              <a:t>ні</a:t>
            </a:r>
            <a:r>
              <a:rPr lang="ru-RU" sz="2800" b="1" dirty="0"/>
              <a:t> </a:t>
            </a:r>
            <a:r>
              <a:rPr lang="ru-RU" sz="2800" b="1" dirty="0" err="1"/>
              <a:t>обличчя</a:t>
            </a:r>
            <a:r>
              <a:rPr lang="ru-RU" sz="2800" b="1" dirty="0"/>
              <a:t>, </a:t>
            </a:r>
            <a:endParaRPr lang="ru-RU" sz="2800" b="1" dirty="0" smtClean="0"/>
          </a:p>
          <a:p>
            <a:pPr algn="ctr" fontAlgn="base"/>
            <a:r>
              <a:rPr lang="ru-RU" sz="2800" b="1" dirty="0" err="1" smtClean="0"/>
              <a:t>ні</a:t>
            </a:r>
            <a:r>
              <a:rPr lang="ru-RU" sz="2800" b="1" dirty="0" smtClean="0"/>
              <a:t> </a:t>
            </a:r>
            <a:r>
              <a:rPr lang="ru-RU" sz="2800" b="1" dirty="0"/>
              <a:t>початку, </a:t>
            </a:r>
            <a:r>
              <a:rPr lang="ru-RU" sz="2800" b="1" dirty="0" err="1"/>
              <a:t>ні</a:t>
            </a:r>
            <a:r>
              <a:rPr lang="ru-RU" sz="2800" b="1" dirty="0"/>
              <a:t> </a:t>
            </a:r>
            <a:r>
              <a:rPr lang="ru-RU" sz="2800" b="1" dirty="0" err="1"/>
              <a:t>кінця</a:t>
            </a:r>
            <a:r>
              <a:rPr lang="ru-RU" sz="2800" b="1" dirty="0"/>
              <a:t>. </a:t>
            </a:r>
          </a:p>
          <a:p>
            <a:pPr algn="ctr" fontAlgn="base"/>
            <a:r>
              <a:rPr lang="ru-RU" sz="2800" b="1" dirty="0"/>
              <a:t>Як по </a:t>
            </a:r>
            <a:r>
              <a:rPr lang="ru-RU" sz="2800" b="1" dirty="0" err="1"/>
              <a:t>ній</a:t>
            </a:r>
            <a:r>
              <a:rPr lang="ru-RU" sz="2800" b="1" dirty="0"/>
              <a:t> </a:t>
            </a:r>
            <a:r>
              <a:rPr lang="ru-RU" sz="2800" b="1" dirty="0" err="1"/>
              <a:t>ти</a:t>
            </a:r>
            <a:r>
              <a:rPr lang="ru-RU" sz="2800" b="1" dirty="0"/>
              <a:t> не </a:t>
            </a:r>
            <a:r>
              <a:rPr lang="ru-RU" sz="2800" b="1" dirty="0" err="1"/>
              <a:t>підеш</a:t>
            </a:r>
            <a:r>
              <a:rPr lang="ru-RU" sz="2800" b="1" dirty="0"/>
              <a:t> – </a:t>
            </a:r>
            <a:endParaRPr lang="ru-RU" sz="2800" b="1" dirty="0" smtClean="0"/>
          </a:p>
          <a:p>
            <a:pPr algn="ctr" fontAlgn="base"/>
            <a:r>
              <a:rPr lang="ru-RU" sz="2800" b="1" dirty="0" err="1" smtClean="0"/>
              <a:t>кінця</a:t>
            </a:r>
            <a:r>
              <a:rPr lang="ru-RU" sz="2800" b="1" dirty="0" smtClean="0"/>
              <a:t>-краю </a:t>
            </a:r>
            <a:r>
              <a:rPr lang="ru-RU" sz="2800" b="1" dirty="0"/>
              <a:t>не </a:t>
            </a:r>
            <a:r>
              <a:rPr lang="ru-RU" sz="2800" b="1" dirty="0" err="1"/>
              <a:t>знайдеш</a:t>
            </a:r>
            <a:r>
              <a:rPr lang="ru-RU" sz="2800" b="1" dirty="0"/>
              <a:t>.</a:t>
            </a:r>
            <a:endParaRPr lang="en-US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" t="-564" r="-406" b="8611"/>
          <a:stretch/>
        </p:blipFill>
        <p:spPr>
          <a:xfrm>
            <a:off x="6737947" y="1393449"/>
            <a:ext cx="3869338" cy="3842580"/>
          </a:xfrm>
          <a:prstGeom prst="ellipse">
            <a:avLst/>
          </a:prstGeom>
        </p:spPr>
      </p:pic>
      <p:pic>
        <p:nvPicPr>
          <p:cNvPr id="1026" name="Picture 2" descr="D:\2 клас\4 ЯДС\1 Грущинська\3 Людина і природа взимку\№037 Яку форму має Земля\2024-11-29_2150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435" y="1837179"/>
            <a:ext cx="6063166" cy="220276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962541" y="4615791"/>
            <a:ext cx="5460030" cy="102300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На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що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схожа форма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Землі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? Вона кругла, як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тарілка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чи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куляста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, як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м’яч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94693" y="1241048"/>
            <a:ext cx="3635829" cy="50575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Відгадай загадку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780401" y="3823838"/>
            <a:ext cx="1670278" cy="63363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800" b="1" dirty="0" smtClean="0"/>
              <a:t>Земля</a:t>
            </a:r>
            <a:endParaRPr lang="en-US" sz="2800" b="1" dirty="0"/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3993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54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46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3515" y="625158"/>
            <a:ext cx="10264002" cy="6827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Запам’ятай!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03515" y="1435949"/>
            <a:ext cx="5382682" cy="110634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2800" b="1" dirty="0"/>
              <a:t>Наша планета має </a:t>
            </a:r>
            <a:r>
              <a:rPr lang="uk-UA" sz="2800" b="1" dirty="0">
                <a:solidFill>
                  <a:srgbClr val="FFFF00"/>
                </a:solidFill>
              </a:rPr>
              <a:t>форму кулі</a:t>
            </a:r>
            <a:r>
              <a:rPr lang="uk-UA" sz="2800" b="1" dirty="0"/>
              <a:t>. </a:t>
            </a:r>
          </a:p>
          <a:p>
            <a:pPr algn="ctr" fontAlgn="base"/>
            <a:r>
              <a:rPr lang="uk-UA" sz="2800" b="1" dirty="0" smtClean="0"/>
              <a:t>Тому її </a:t>
            </a:r>
            <a:r>
              <a:rPr lang="uk-UA" sz="2800" b="1" dirty="0"/>
              <a:t>називають </a:t>
            </a:r>
            <a:r>
              <a:rPr lang="uk-UA" sz="2800" b="1" dirty="0">
                <a:solidFill>
                  <a:srgbClr val="FFFF00"/>
                </a:solidFill>
              </a:rPr>
              <a:t>земна куля</a:t>
            </a:r>
            <a:r>
              <a:rPr lang="uk-UA" sz="2800" b="1" dirty="0"/>
              <a:t>.</a:t>
            </a:r>
            <a:endParaRPr lang="en-US" sz="28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" t="4602" r="5753" b="13571"/>
          <a:stretch/>
        </p:blipFill>
        <p:spPr>
          <a:xfrm>
            <a:off x="6421372" y="1435949"/>
            <a:ext cx="2844000" cy="2808000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3993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03515" y="2720207"/>
            <a:ext cx="5382682" cy="2894044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Куляста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форма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нашої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планети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пояснює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чому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людям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ніколи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не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вдавалося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дістатися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до краю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Землі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. У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неї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немає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краю. Тому люди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можуть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здійснювати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кругосвітні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подорожі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обігнувши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Землю,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повертатися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в те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саме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місце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6" t="7069" r="5174" b="15059"/>
          <a:stretch/>
        </p:blipFill>
        <p:spPr>
          <a:xfrm>
            <a:off x="8434774" y="3394609"/>
            <a:ext cx="2732743" cy="2699417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563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70857" y="571845"/>
            <a:ext cx="10504714" cy="7189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Розглянь </a:t>
            </a:r>
            <a:r>
              <a:rPr lang="uk-UA" sz="3600" b="1" dirty="0" smtClean="0">
                <a:solidFill>
                  <a:schemeClr val="bg1"/>
                </a:solidFill>
              </a:rPr>
              <a:t>зображення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3" t="20812" r="2076" b="3983"/>
          <a:stretch/>
        </p:blipFill>
        <p:spPr>
          <a:xfrm>
            <a:off x="5916026" y="1423549"/>
            <a:ext cx="5347009" cy="280010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3993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70857" y="1399688"/>
            <a:ext cx="4737100" cy="55974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Порівняй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розміри Сонця та Землі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70857" y="2074033"/>
            <a:ext cx="4737101" cy="14202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Хоча</a:t>
            </a:r>
            <a:r>
              <a:rPr lang="ru-RU" sz="2400" b="1" dirty="0" smtClean="0"/>
              <a:t> </a:t>
            </a:r>
            <a:r>
              <a:rPr lang="ru-RU" sz="2400" b="1" dirty="0"/>
              <a:t>Земля </a:t>
            </a:r>
            <a:r>
              <a:rPr lang="ru-RU" sz="2400" b="1" dirty="0" err="1"/>
              <a:t>проти</a:t>
            </a:r>
            <a:r>
              <a:rPr lang="ru-RU" sz="2400" b="1" dirty="0"/>
              <a:t> </a:t>
            </a:r>
            <a:r>
              <a:rPr lang="ru-RU" sz="2400" b="1" dirty="0" err="1"/>
              <a:t>гігантського</a:t>
            </a:r>
            <a:r>
              <a:rPr lang="ru-RU" sz="2400" b="1" dirty="0"/>
              <a:t> </a:t>
            </a:r>
            <a:r>
              <a:rPr lang="ru-RU" sz="2400" b="1" dirty="0" err="1"/>
              <a:t>Сонця</a:t>
            </a:r>
            <a:r>
              <a:rPr lang="ru-RU" sz="2400" b="1" dirty="0"/>
              <a:t> — </a:t>
            </a:r>
            <a:r>
              <a:rPr lang="ru-RU" sz="2400" b="1" dirty="0" err="1"/>
              <a:t>лише</a:t>
            </a:r>
            <a:r>
              <a:rPr lang="ru-RU" sz="2400" b="1" dirty="0"/>
              <a:t> горошинка, для людей вона </a:t>
            </a:r>
            <a:r>
              <a:rPr lang="ru-RU" sz="2400" b="1" dirty="0" err="1"/>
              <a:t>дійсно</a:t>
            </a:r>
            <a:r>
              <a:rPr lang="ru-RU" sz="2400" b="1" dirty="0"/>
              <a:t> </a:t>
            </a:r>
            <a:r>
              <a:rPr lang="ru-RU" sz="2400" b="1" dirty="0" err="1"/>
              <a:t>неозора</a:t>
            </a:r>
            <a:r>
              <a:rPr lang="ru-RU" sz="2400" b="1" dirty="0"/>
              <a:t>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8" t="7540" r="9478" b="9898"/>
          <a:stretch/>
        </p:blipFill>
        <p:spPr>
          <a:xfrm>
            <a:off x="7946572" y="1410574"/>
            <a:ext cx="3429000" cy="380228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5301882" y="5412611"/>
            <a:ext cx="6073690" cy="64276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Винайшли</a:t>
            </a:r>
            <a:r>
              <a:rPr lang="ru-RU" sz="2400" b="1" dirty="0" smtClean="0"/>
              <a:t> </a:t>
            </a:r>
            <a:r>
              <a:rPr lang="ru-RU" sz="2400" b="1" dirty="0"/>
              <a:t>глобус у 1492 </a:t>
            </a:r>
            <a:r>
              <a:rPr lang="ru-RU" sz="2400" b="1" dirty="0" err="1"/>
              <a:t>році</a:t>
            </a:r>
            <a:r>
              <a:rPr lang="ru-RU" sz="2400" b="1" dirty="0"/>
              <a:t> в </a:t>
            </a:r>
            <a:r>
              <a:rPr lang="ru-RU" sz="2400" b="1" dirty="0" err="1"/>
              <a:t>Німеччині</a:t>
            </a:r>
            <a:r>
              <a:rPr lang="ru-RU" sz="2400" b="1" dirty="0"/>
              <a:t>.</a:t>
            </a:r>
            <a:r>
              <a:rPr lang="uk-UA" sz="2400" b="1" dirty="0"/>
              <a:t> </a:t>
            </a:r>
            <a:endParaRPr lang="ru-RU" sz="2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70856" y="3516087"/>
            <a:ext cx="4737101" cy="158931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Щоб</a:t>
            </a:r>
            <a:r>
              <a:rPr lang="ru-RU" sz="2400" b="1" dirty="0" smtClean="0"/>
              <a:t> </a:t>
            </a:r>
            <a:r>
              <a:rPr lang="ru-RU" sz="2400" b="1" dirty="0" err="1"/>
              <a:t>побачити</a:t>
            </a:r>
            <a:r>
              <a:rPr lang="ru-RU" sz="2400" b="1" dirty="0"/>
              <a:t> все, </a:t>
            </a:r>
            <a:r>
              <a:rPr lang="ru-RU" sz="2400" b="1" dirty="0" err="1"/>
              <a:t>розташоване</a:t>
            </a:r>
            <a:r>
              <a:rPr lang="ru-RU" sz="2400" b="1" dirty="0"/>
              <a:t> на </a:t>
            </a:r>
            <a:r>
              <a:rPr lang="ru-RU" sz="2400" b="1" dirty="0" err="1"/>
              <a:t>земній</a:t>
            </a:r>
            <a:r>
              <a:rPr lang="ru-RU" sz="2400" b="1" dirty="0"/>
              <a:t> </a:t>
            </a:r>
            <a:r>
              <a:rPr lang="ru-RU" sz="2400" b="1" dirty="0" err="1"/>
              <a:t>поверхні</a:t>
            </a:r>
            <a:r>
              <a:rPr lang="ru-RU" sz="2400" b="1" dirty="0"/>
              <a:t>, люди </a:t>
            </a:r>
            <a:r>
              <a:rPr lang="ru-RU" sz="2400" b="1" dirty="0" err="1"/>
              <a:t>виготовили</a:t>
            </a:r>
            <a:r>
              <a:rPr lang="ru-RU" sz="2400" b="1" dirty="0"/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зменшену</a:t>
            </a:r>
            <a:r>
              <a:rPr lang="ru-RU" sz="2400" b="1" dirty="0">
                <a:solidFill>
                  <a:srgbClr val="FFFF00"/>
                </a:solidFill>
              </a:rPr>
              <a:t> модель </a:t>
            </a:r>
            <a:r>
              <a:rPr lang="ru-RU" sz="2400" b="1" dirty="0" err="1">
                <a:solidFill>
                  <a:srgbClr val="FFFF00"/>
                </a:solidFill>
              </a:rPr>
              <a:t>Землі</a:t>
            </a:r>
            <a:r>
              <a:rPr lang="ru-RU" sz="2400" b="1" dirty="0">
                <a:solidFill>
                  <a:srgbClr val="FFFF00"/>
                </a:solidFill>
              </a:rPr>
              <a:t> — глобус</a:t>
            </a:r>
            <a:r>
              <a:rPr lang="ru-RU" sz="24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4171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642</Words>
  <Application>Microsoft Office PowerPoint</Application>
  <PresentationFormat>Произвольный</PresentationFormat>
  <Paragraphs>124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86</cp:revision>
  <dcterms:created xsi:type="dcterms:W3CDTF">2018-01-05T16:38:53Z</dcterms:created>
  <dcterms:modified xsi:type="dcterms:W3CDTF">2024-12-01T08:53:29Z</dcterms:modified>
</cp:coreProperties>
</file>