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34" r:id="rId3"/>
    <p:sldId id="337" r:id="rId4"/>
    <p:sldId id="335" r:id="rId5"/>
    <p:sldId id="339" r:id="rId6"/>
    <p:sldId id="307" r:id="rId7"/>
    <p:sldId id="308" r:id="rId8"/>
    <p:sldId id="332" r:id="rId9"/>
    <p:sldId id="313" r:id="rId10"/>
    <p:sldId id="327" r:id="rId11"/>
    <p:sldId id="312" r:id="rId12"/>
    <p:sldId id="316" r:id="rId13"/>
    <p:sldId id="318" r:id="rId14"/>
    <p:sldId id="286" r:id="rId15"/>
    <p:sldId id="314" r:id="rId16"/>
    <p:sldId id="323" r:id="rId17"/>
    <p:sldId id="326" r:id="rId18"/>
    <p:sldId id="336" r:id="rId19"/>
    <p:sldId id="33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9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8296" y="4762702"/>
            <a:ext cx="9453247" cy="102155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Що таке рік і доба?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53" y="1093722"/>
            <a:ext cx="3749134" cy="3036798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811165" y="1093722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взимку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38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286" y="494528"/>
            <a:ext cx="5867400" cy="8041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2985" y="2292166"/>
            <a:ext cx="4942000" cy="37711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Чому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буває</a:t>
            </a:r>
            <a:r>
              <a:rPr lang="ru-RU" sz="2800" b="1" dirty="0">
                <a:solidFill>
                  <a:schemeClr val="bg1"/>
                </a:solidFill>
              </a:rPr>
              <a:t> день і </a:t>
            </a:r>
            <a:r>
              <a:rPr lang="ru-RU" sz="2800" b="1" dirty="0" err="1">
                <a:solidFill>
                  <a:schemeClr val="bg1"/>
                </a:solidFill>
              </a:rPr>
              <a:t>ніч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розкажу</a:t>
            </a:r>
            <a:r>
              <a:rPr lang="ru-RU" sz="2800" b="1" dirty="0">
                <a:solidFill>
                  <a:schemeClr val="bg1"/>
                </a:solidFill>
              </a:rPr>
              <a:t>, у </a:t>
            </a:r>
            <a:r>
              <a:rPr lang="ru-RU" sz="2800" b="1" dirty="0" err="1">
                <a:solidFill>
                  <a:schemeClr val="bg1"/>
                </a:solidFill>
              </a:rPr>
              <a:t>чому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річ</a:t>
            </a:r>
            <a:r>
              <a:rPr lang="ru-RU" sz="2800" b="1" dirty="0">
                <a:solidFill>
                  <a:schemeClr val="bg1"/>
                </a:solidFill>
              </a:rPr>
              <a:t>. 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Земля на </a:t>
            </a:r>
            <a:r>
              <a:rPr lang="ru-RU" sz="2800" b="1" dirty="0" err="1">
                <a:solidFill>
                  <a:schemeClr val="bg1"/>
                </a:solidFill>
              </a:rPr>
              <a:t>місці</a:t>
            </a:r>
            <a:r>
              <a:rPr lang="ru-RU" sz="2800" b="1" dirty="0">
                <a:solidFill>
                  <a:schemeClr val="bg1"/>
                </a:solidFill>
              </a:rPr>
              <a:t> не </a:t>
            </a:r>
            <a:r>
              <a:rPr lang="ru-RU" sz="2800" b="1" dirty="0" err="1">
                <a:solidFill>
                  <a:schemeClr val="bg1"/>
                </a:solidFill>
              </a:rPr>
              <a:t>сидить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Вона круг Сонечка </a:t>
            </a:r>
            <a:r>
              <a:rPr lang="ru-RU" sz="2800" b="1" dirty="0" err="1">
                <a:solidFill>
                  <a:schemeClr val="bg1"/>
                </a:solidFill>
              </a:rPr>
              <a:t>біжить</a:t>
            </a:r>
            <a:r>
              <a:rPr lang="ru-RU" sz="28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>
                <a:solidFill>
                  <a:schemeClr val="bg1"/>
                </a:solidFill>
              </a:rPr>
              <a:t>щодоби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із</a:t>
            </a:r>
            <a:r>
              <a:rPr lang="ru-RU" sz="2800" b="1" dirty="0">
                <a:solidFill>
                  <a:schemeClr val="bg1"/>
                </a:solidFill>
              </a:rPr>
              <a:t> року в рік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Під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Сонцем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гріє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кожен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бік</a:t>
            </a:r>
            <a:r>
              <a:rPr lang="ru-RU" sz="2800" b="1" dirty="0">
                <a:solidFill>
                  <a:schemeClr val="bg1"/>
                </a:solidFill>
              </a:rPr>
              <a:t>. 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Звуть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Схід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Захід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ті</a:t>
            </a:r>
            <a:r>
              <a:rPr lang="ru-RU" sz="2800" b="1" dirty="0">
                <a:solidFill>
                  <a:schemeClr val="bg1"/>
                </a:solidFill>
              </a:rPr>
              <a:t> боки,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Там </a:t>
            </a:r>
            <a:r>
              <a:rPr lang="ru-RU" sz="2800" b="1" dirty="0" err="1">
                <a:solidFill>
                  <a:schemeClr val="bg1"/>
                </a:solidFill>
              </a:rPr>
              <a:t>щодоби</a:t>
            </a:r>
            <a:r>
              <a:rPr lang="ru-RU" sz="2800" b="1" dirty="0">
                <a:solidFill>
                  <a:schemeClr val="bg1"/>
                </a:solidFill>
              </a:rPr>
              <a:t> все </a:t>
            </a:r>
            <a:r>
              <a:rPr lang="ru-RU" sz="2800" b="1" dirty="0" err="1">
                <a:solidFill>
                  <a:schemeClr val="bg1"/>
                </a:solidFill>
              </a:rPr>
              <a:t>навпаки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400641"/>
            <a:ext cx="2373086" cy="20254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8686" y="435889"/>
            <a:ext cx="2789947" cy="194336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864985" y="2426107"/>
            <a:ext cx="5465419" cy="27484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</a:t>
            </a:r>
            <a:r>
              <a:rPr lang="ru-RU" sz="2800" b="1" dirty="0" err="1"/>
              <a:t>Схід</a:t>
            </a:r>
            <a:r>
              <a:rPr lang="ru-RU" sz="2800" b="1" dirty="0"/>
              <a:t> до </a:t>
            </a:r>
            <a:r>
              <a:rPr lang="ru-RU" sz="2800" b="1" dirty="0" err="1"/>
              <a:t>Сонця</a:t>
            </a:r>
            <a:r>
              <a:rPr lang="ru-RU" sz="2800" b="1" dirty="0"/>
              <a:t> </a:t>
            </a:r>
            <a:r>
              <a:rPr lang="ru-RU" sz="2800" b="1" dirty="0" err="1"/>
              <a:t>робить</a:t>
            </a:r>
            <a:r>
              <a:rPr lang="ru-RU" sz="2800" b="1" dirty="0"/>
              <a:t> </a:t>
            </a:r>
            <a:r>
              <a:rPr lang="ru-RU" sz="2800" b="1" dirty="0" err="1"/>
              <a:t>крок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То </a:t>
            </a:r>
            <a:r>
              <a:rPr lang="ru-RU" sz="2800" b="1" dirty="0" err="1"/>
              <a:t>Захід</a:t>
            </a:r>
            <a:r>
              <a:rPr lang="ru-RU" sz="2800" b="1" dirty="0"/>
              <a:t> спить </a:t>
            </a:r>
            <a:r>
              <a:rPr lang="ru-RU" sz="2800" b="1" dirty="0" err="1"/>
              <a:t>біля</a:t>
            </a:r>
            <a:r>
              <a:rPr lang="ru-RU" sz="2800" b="1" dirty="0"/>
              <a:t> </a:t>
            </a:r>
            <a:r>
              <a:rPr lang="ru-RU" sz="2800" b="1" dirty="0" err="1"/>
              <a:t>зірок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/>
              <a:t>Як </a:t>
            </a:r>
            <a:r>
              <a:rPr lang="ru-RU" sz="2800" b="1" dirty="0" err="1"/>
              <a:t>Схід</a:t>
            </a:r>
            <a:r>
              <a:rPr lang="ru-RU" sz="2800" b="1" dirty="0"/>
              <a:t> у </a:t>
            </a:r>
            <a:r>
              <a:rPr lang="ru-RU" sz="2800" b="1" dirty="0" err="1"/>
              <a:t>темряву</a:t>
            </a:r>
            <a:r>
              <a:rPr lang="ru-RU" sz="2800" b="1" dirty="0"/>
              <a:t> </a:t>
            </a:r>
            <a:r>
              <a:rPr lang="ru-RU" sz="2800" b="1" dirty="0" err="1"/>
              <a:t>летить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То </a:t>
            </a:r>
            <a:r>
              <a:rPr lang="ru-RU" sz="2800" b="1" dirty="0" err="1"/>
              <a:t>Захід</a:t>
            </a:r>
            <a:r>
              <a:rPr lang="ru-RU" sz="2800" b="1" dirty="0"/>
              <a:t> в Сонечка гостить.</a:t>
            </a:r>
          </a:p>
          <a:p>
            <a:pPr algn="ctr"/>
            <a:r>
              <a:rPr lang="ru-RU" sz="2800" b="1" dirty="0"/>
              <a:t>Земля, як </a:t>
            </a:r>
            <a:r>
              <a:rPr lang="ru-RU" sz="2800" b="1" dirty="0" err="1"/>
              <a:t>дзиґа</a:t>
            </a:r>
            <a:r>
              <a:rPr lang="ru-RU" sz="2800" b="1" dirty="0"/>
              <a:t> </a:t>
            </a:r>
            <a:r>
              <a:rPr lang="ru-RU" sz="2800" b="1" dirty="0" err="1"/>
              <a:t>мчить</a:t>
            </a:r>
            <a:r>
              <a:rPr lang="ru-RU" sz="2800" b="1" dirty="0"/>
              <a:t> весь час,</a:t>
            </a:r>
            <a:br>
              <a:rPr lang="ru-RU" sz="2800" b="1" dirty="0"/>
            </a:br>
            <a:r>
              <a:rPr lang="ru-RU" sz="2800" b="1" dirty="0"/>
              <a:t>Тому, то день, то </a:t>
            </a:r>
            <a:r>
              <a:rPr lang="ru-RU" sz="2800" b="1" dirty="0" err="1"/>
              <a:t>ніч</a:t>
            </a:r>
            <a:r>
              <a:rPr lang="ru-RU" sz="2800" b="1" dirty="0"/>
              <a:t> у нас.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41051" y="5232348"/>
            <a:ext cx="4713285" cy="83099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Чому, на думку автора, відбувається зміна дня і ночі?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8598" y="494528"/>
            <a:ext cx="9554201" cy="810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Чому буває день і ніч?</a:t>
            </a:r>
          </a:p>
        </p:txBody>
      </p:sp>
      <p:pic>
        <p:nvPicPr>
          <p:cNvPr id="2" name="Земля, зміна дня і ноч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8600" y="1378858"/>
            <a:ext cx="9423572" cy="53007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2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10" y="3068843"/>
            <a:ext cx="5949158" cy="300656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99457" y="494528"/>
            <a:ext cx="10058399" cy="961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Чому змінюються пори року?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99457" y="1527371"/>
            <a:ext cx="4493006" cy="13573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Земля обертається не тільки навколо своєї осі, але і навколо сонця.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7270" y="1550322"/>
            <a:ext cx="5000586" cy="14323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</a:t>
            </a:r>
            <a:r>
              <a:rPr lang="uk-UA" sz="2800" b="1" dirty="0"/>
              <a:t>і</a:t>
            </a:r>
            <a:r>
              <a:rPr lang="ru-RU" sz="2800" b="1" dirty="0" err="1"/>
              <a:t>сь</a:t>
            </a:r>
            <a:r>
              <a:rPr lang="ru-RU" sz="2800" b="1" dirty="0"/>
              <a:t> </a:t>
            </a:r>
            <a:r>
              <a:rPr lang="ru-RU" sz="2800" b="1" dirty="0" err="1"/>
              <a:t>землі</a:t>
            </a:r>
            <a:r>
              <a:rPr lang="ru-RU" sz="2800" b="1" dirty="0"/>
              <a:t> </a:t>
            </a:r>
            <a:r>
              <a:rPr lang="ru-RU" sz="2800" b="1" dirty="0" err="1"/>
              <a:t>постійно</a:t>
            </a:r>
            <a:r>
              <a:rPr lang="ru-RU" sz="2800" b="1" dirty="0"/>
              <a:t> </a:t>
            </a:r>
            <a:r>
              <a:rPr lang="ru-RU" sz="2800" b="1" dirty="0" err="1"/>
              <a:t>нахилена</a:t>
            </a:r>
            <a:r>
              <a:rPr lang="ru-RU" sz="2800" b="1" dirty="0"/>
              <a:t>, тому земля </a:t>
            </a:r>
            <a:r>
              <a:rPr lang="ru-RU" sz="2800" b="1" dirty="0" err="1"/>
              <a:t>отримує</a:t>
            </a:r>
            <a:r>
              <a:rPr lang="ru-RU" sz="2800" b="1" dirty="0"/>
              <a:t> </a:t>
            </a:r>
            <a:r>
              <a:rPr lang="ru-RU" sz="2800" b="1" dirty="0" err="1"/>
              <a:t>різну</a:t>
            </a:r>
            <a:r>
              <a:rPr lang="ru-RU" sz="2800" b="1" dirty="0"/>
              <a:t> </a:t>
            </a:r>
            <a:r>
              <a:rPr lang="ru-RU" sz="2800" b="1" dirty="0" err="1"/>
              <a:t>кількість</a:t>
            </a:r>
            <a:r>
              <a:rPr lang="ru-RU" sz="2800" b="1" dirty="0"/>
              <a:t> тепла і </a:t>
            </a:r>
            <a:r>
              <a:rPr lang="ru-RU" sz="2800" b="1" dirty="0" err="1"/>
              <a:t>світла</a:t>
            </a:r>
            <a:r>
              <a:rPr lang="ru-RU" sz="2800" b="1" dirty="0"/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9589" y="494529"/>
            <a:ext cx="9963839" cy="6459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70506" y="1343995"/>
            <a:ext cx="5293353" cy="25493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Орбіта</a:t>
            </a:r>
            <a:r>
              <a:rPr lang="uk-UA" sz="2400" b="1" dirty="0"/>
              <a:t> – це шлях, яким земля обертається навколо сонця. </a:t>
            </a:r>
            <a:r>
              <a:rPr lang="uk-UA" sz="2400" b="1" dirty="0">
                <a:solidFill>
                  <a:srgbClr val="FFFF00"/>
                </a:solidFill>
              </a:rPr>
              <a:t>Повний оберт</a:t>
            </a:r>
            <a:r>
              <a:rPr lang="uk-UA" sz="2400" b="1" dirty="0"/>
              <a:t> навколо сонця земля здійснює </a:t>
            </a:r>
            <a:r>
              <a:rPr lang="uk-UA" sz="2400" b="1" dirty="0">
                <a:solidFill>
                  <a:srgbClr val="FFFF00"/>
                </a:solidFill>
              </a:rPr>
              <a:t>за 365 днів,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5 годин 48 </a:t>
            </a:r>
            <a:r>
              <a:rPr lang="ru-RU" sz="2400" b="1" dirty="0" err="1">
                <a:solidFill>
                  <a:srgbClr val="FFFF00"/>
                </a:solidFill>
              </a:rPr>
              <a:t>хвилин</a:t>
            </a:r>
            <a:r>
              <a:rPr lang="ru-RU" sz="2400" b="1" dirty="0">
                <a:solidFill>
                  <a:srgbClr val="FFFF00"/>
                </a:solidFill>
              </a:rPr>
              <a:t> і 46 секунд.</a:t>
            </a:r>
            <a:r>
              <a:rPr lang="ru-RU" sz="2400" b="1" dirty="0"/>
              <a:t> </a:t>
            </a:r>
            <a:r>
              <a:rPr lang="ru-RU" sz="2400" b="1" dirty="0" err="1"/>
              <a:t>Саме</a:t>
            </a:r>
            <a:r>
              <a:rPr lang="ru-RU" sz="2400" b="1" dirty="0"/>
              <a:t> </a:t>
            </a:r>
            <a:r>
              <a:rPr lang="ru-RU" sz="2400" b="1" dirty="0" err="1"/>
              <a:t>стільки</a:t>
            </a:r>
            <a:r>
              <a:rPr lang="ru-RU" sz="2400" b="1" dirty="0"/>
              <a:t> </a:t>
            </a:r>
            <a:r>
              <a:rPr lang="ru-RU" sz="2400" b="1" dirty="0" err="1"/>
              <a:t>триває</a:t>
            </a:r>
            <a:r>
              <a:rPr lang="ru-RU" sz="2400" b="1" dirty="0"/>
              <a:t> рік.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48" y="1511002"/>
            <a:ext cx="3077837" cy="23823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871657" y="1481290"/>
            <a:ext cx="1416830" cy="584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Орбіта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>
            <a:stCxn id="8" idx="2"/>
          </p:cNvCxnSpPr>
          <p:nvPr/>
        </p:nvCxnSpPr>
        <p:spPr>
          <a:xfrm flipH="1">
            <a:off x="9607640" y="2066065"/>
            <a:ext cx="972432" cy="419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13843" y="4145463"/>
            <a:ext cx="7340956" cy="138499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Запам’ятай!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Рік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час, за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який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Земля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робить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повний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оберт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навколо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Сонця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0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514" y="457201"/>
            <a:ext cx="10472057" cy="7174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Торбинка </a:t>
            </a:r>
            <a:r>
              <a:rPr lang="uk-UA" sz="4000" b="1" dirty="0" err="1">
                <a:solidFill>
                  <a:schemeClr val="bg1"/>
                </a:solidFill>
              </a:rPr>
              <a:t>цікавинок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1" b="593"/>
          <a:stretch/>
        </p:blipFill>
        <p:spPr bwMode="auto">
          <a:xfrm>
            <a:off x="740224" y="1327002"/>
            <a:ext cx="6060828" cy="399611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20809" y="1327002"/>
            <a:ext cx="1343128" cy="133999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64342" y="1327002"/>
            <a:ext cx="4552743" cy="156966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5562600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Розглянь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календар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 defTabSz="5562600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Скільки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днів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кожний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 defTabSz="5562600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місяць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року? </a:t>
            </a:r>
          </a:p>
          <a:p>
            <a:pPr algn="ctr" defTabSz="5562600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скільки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всього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днів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рік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 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64342" y="2955508"/>
            <a:ext cx="4552743" cy="267765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5562600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Кожний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четвертий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рік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календарі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400" b="1" dirty="0" err="1">
                <a:solidFill>
                  <a:srgbClr val="FF0000"/>
                </a:solidFill>
              </a:rPr>
              <a:t>високо́сний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рік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ньому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кількість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днів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 становить 366 — на одну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добу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більше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ніж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звичайному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невисокосному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році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такий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рік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місяць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лютий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не 28, а 29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днів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86766" y="5371518"/>
            <a:ext cx="3167743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5562600"/>
            <a:r>
              <a:rPr lang="ru-RU" sz="3600" b="1" dirty="0" err="1" smtClean="0">
                <a:solidFill>
                  <a:schemeClr val="bg1"/>
                </a:solidFill>
              </a:rPr>
              <a:t>Рік</a:t>
            </a:r>
            <a:r>
              <a:rPr lang="ru-RU" sz="3600" b="1" dirty="0" smtClean="0">
                <a:solidFill>
                  <a:schemeClr val="bg1"/>
                </a:solidFill>
              </a:rPr>
              <a:t> = 365 </a:t>
            </a:r>
            <a:r>
              <a:rPr lang="ru-RU" sz="3600" b="1" dirty="0" err="1" smtClean="0">
                <a:solidFill>
                  <a:schemeClr val="bg1"/>
                </a:solidFill>
              </a:rPr>
              <a:t>днів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6" y="506004"/>
            <a:ext cx="9895113" cy="6671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r>
              <a:rPr lang="uk-UA" sz="4000" b="1" dirty="0" smtClean="0">
                <a:solidFill>
                  <a:schemeClr val="bg1"/>
                </a:solidFill>
              </a:rPr>
              <a:t> «Пори року»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94" y="1995006"/>
            <a:ext cx="4427763" cy="4427763"/>
          </a:xfrm>
          <a:prstGeom prst="ellipse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77686" y="1243743"/>
            <a:ext cx="5246913" cy="967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Рік</a:t>
            </a:r>
            <a:r>
              <a:rPr lang="uk-UA" sz="2400" b="1" dirty="0"/>
              <a:t> має </a:t>
            </a:r>
            <a:r>
              <a:rPr lang="uk-UA" sz="2400" b="1" dirty="0">
                <a:solidFill>
                  <a:srgbClr val="FFFF00"/>
                </a:solidFill>
              </a:rPr>
              <a:t>дванадцять місяців.</a:t>
            </a:r>
          </a:p>
          <a:p>
            <a:pPr algn="ctr"/>
            <a:r>
              <a:rPr lang="uk-UA" sz="2400" b="1" dirty="0"/>
              <a:t>Кожна </a:t>
            </a:r>
            <a:r>
              <a:rPr lang="uk-UA" sz="2400" b="1" dirty="0">
                <a:solidFill>
                  <a:srgbClr val="FFFF00"/>
                </a:solidFill>
              </a:rPr>
              <a:t>пора року </a:t>
            </a:r>
            <a:r>
              <a:rPr lang="uk-UA" sz="2400" b="1" dirty="0"/>
              <a:t>триває </a:t>
            </a:r>
            <a:r>
              <a:rPr lang="uk-UA" sz="2400" b="1" dirty="0">
                <a:solidFill>
                  <a:srgbClr val="FFFF00"/>
                </a:solidFill>
              </a:rPr>
              <a:t>три місяці</a:t>
            </a:r>
            <a:r>
              <a:rPr lang="ru-RU" sz="2400" b="1" dirty="0"/>
              <a:t>.</a:t>
            </a:r>
            <a:endParaRPr lang="uk-UA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87255" y="1282680"/>
            <a:ext cx="4485544" cy="8898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Покажи своїм тілом,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яка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це пора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року.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Табличка 7"/>
          <p:cNvSpPr/>
          <p:nvPr/>
        </p:nvSpPr>
        <p:spPr>
          <a:xfrm>
            <a:off x="8305657" y="4715547"/>
            <a:ext cx="3298087" cy="797949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/>
              <a:t>Спекотно</a:t>
            </a:r>
            <a:r>
              <a:rPr lang="uk-UA" sz="2400" b="1" dirty="0"/>
              <a:t>. </a:t>
            </a:r>
          </a:p>
          <a:p>
            <a:pPr algn="ctr"/>
            <a:r>
              <a:rPr lang="uk-UA" sz="2400" b="1" dirty="0"/>
              <a:t>В небі ластівка літає.</a:t>
            </a:r>
            <a:endParaRPr lang="ru-RU" sz="2400" b="1" dirty="0"/>
          </a:p>
        </p:txBody>
      </p:sp>
      <p:sp>
        <p:nvSpPr>
          <p:cNvPr id="9" name="Табличка 8"/>
          <p:cNvSpPr/>
          <p:nvPr/>
        </p:nvSpPr>
        <p:spPr>
          <a:xfrm>
            <a:off x="1168182" y="4716139"/>
            <a:ext cx="2740132" cy="888444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Жовкне та опадає листя.</a:t>
            </a:r>
            <a:endParaRPr lang="ru-RU" sz="2400" b="1" dirty="0"/>
          </a:p>
        </p:txBody>
      </p:sp>
      <p:sp>
        <p:nvSpPr>
          <p:cNvPr id="10" name="Табличка 9"/>
          <p:cNvSpPr/>
          <p:nvPr/>
        </p:nvSpPr>
        <p:spPr>
          <a:xfrm>
            <a:off x="8305657" y="2565811"/>
            <a:ext cx="2783391" cy="862717"/>
          </a:xfrm>
          <a:prstGeom prst="plaque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Тане сніг. </a:t>
            </a:r>
          </a:p>
          <a:p>
            <a:pPr algn="ctr"/>
            <a:r>
              <a:rPr lang="uk-UA" sz="2400" b="1" dirty="0"/>
              <a:t>Зацвітають сади.</a:t>
            </a:r>
            <a:endParaRPr lang="ru-RU" sz="2400" b="1" dirty="0"/>
          </a:p>
        </p:txBody>
      </p:sp>
      <p:sp>
        <p:nvSpPr>
          <p:cNvPr id="11" name="Табличка 10"/>
          <p:cNvSpPr/>
          <p:nvPr/>
        </p:nvSpPr>
        <p:spPr>
          <a:xfrm>
            <a:off x="1168182" y="2565811"/>
            <a:ext cx="3025394" cy="862717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Мороз. </a:t>
            </a:r>
          </a:p>
          <a:p>
            <a:pPr algn="ctr"/>
            <a:r>
              <a:rPr lang="uk-UA" sz="2400" b="1" dirty="0"/>
              <a:t>Завиває хурделиця.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776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773" y="518679"/>
            <a:ext cx="10167198" cy="7331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9773" y="1302544"/>
            <a:ext cx="5856457" cy="24080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 планеті Земля зміни пір року не скрізь відчутні.</a:t>
            </a:r>
          </a:p>
          <a:p>
            <a:pPr algn="ctr"/>
            <a:r>
              <a:rPr lang="uk-UA" sz="2800" b="1" dirty="0"/>
              <a:t> Є місця де завжди холодно. </a:t>
            </a:r>
          </a:p>
          <a:p>
            <a:pPr algn="ctr"/>
            <a:r>
              <a:rPr lang="uk-UA" sz="2800" b="1" dirty="0"/>
              <a:t>Наприклад, на Північному полюсі ніколи не тане лід.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1"/>
          <a:stretch/>
        </p:blipFill>
        <p:spPr>
          <a:xfrm>
            <a:off x="2024713" y="3645252"/>
            <a:ext cx="3875313" cy="27297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232754" y="4667519"/>
            <a:ext cx="5104033" cy="11781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Є місця, де завжди </a:t>
            </a:r>
            <a:r>
              <a:rPr lang="uk-UA" sz="2800" b="1" dirty="0" err="1"/>
              <a:t>спекотно</a:t>
            </a:r>
            <a:r>
              <a:rPr lang="uk-UA" sz="2800" b="1" dirty="0"/>
              <a:t>. </a:t>
            </a:r>
          </a:p>
          <a:p>
            <a:pPr algn="ctr"/>
            <a:r>
              <a:rPr lang="uk-UA" sz="2800" b="1" dirty="0"/>
              <a:t>Наприклад, Африка.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29" y="1415142"/>
            <a:ext cx="3135085" cy="30589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4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9853" y="614272"/>
            <a:ext cx="10153576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Дай відповідь на запитання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49853" y="3411018"/>
            <a:ext cx="5962576" cy="11609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Яка твоя улюблена пора року? Поясни чому</a:t>
            </a:r>
            <a:r>
              <a:rPr lang="uk-UA" sz="2800" b="1" dirty="0" smtClean="0"/>
              <a:t>.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49854" y="1549561"/>
            <a:ext cx="5962576" cy="10630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Який у нас зараз рік: звичайний чи високосний?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2" y="1549561"/>
            <a:ext cx="3787242" cy="4130070"/>
          </a:xfrm>
          <a:prstGeom prst="round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49854" y="2678425"/>
            <a:ext cx="5962576" cy="621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Скільки місяців у році?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49853" y="4653588"/>
            <a:ext cx="5962576" cy="136621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 якому місяці твій день народження? Які зміни в природі відбуваються в цей місяць</a:t>
            </a:r>
            <a:r>
              <a:rPr lang="uk-UA" sz="2800" b="1" dirty="0" smtClean="0"/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69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клас\4 ЯДС\1 Грущинська\3 Людина і природа взимку\№038 Що таке доба і рік\2024-11-30_1345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19893" r="2234" b="496"/>
          <a:stretch/>
        </p:blipFill>
        <p:spPr bwMode="auto">
          <a:xfrm>
            <a:off x="826588" y="2015457"/>
            <a:ext cx="5809334" cy="40590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34144" y="465138"/>
            <a:ext cx="10036628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8" y="5926238"/>
            <a:ext cx="907150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34145" y="1163719"/>
            <a:ext cx="7358742" cy="7252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6. Разом із дорослими довідайся й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, скільки діб тривають осінні та зимові місяці. Їхні назви напиши самостійно.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254" y="3971104"/>
            <a:ext cx="160582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Жовтень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11253" y="4721132"/>
            <a:ext cx="171273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Листопад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15331" y="3869548"/>
            <a:ext cx="132084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Січень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72000" y="4639906"/>
            <a:ext cx="132085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Лютий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315331" y="3054470"/>
            <a:ext cx="160582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Грудень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75886" y="3927560"/>
            <a:ext cx="64953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31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975885" y="4639554"/>
            <a:ext cx="64953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30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986383" y="3054470"/>
            <a:ext cx="64953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31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34293" y="3845631"/>
            <a:ext cx="64953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31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83178" y="4652903"/>
            <a:ext cx="115176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28/29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46922" y="5209901"/>
            <a:ext cx="7684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365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738848" y="5572775"/>
            <a:ext cx="76840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366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Макети календарних сіток на 2024 рі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911" r="3886" b="3532"/>
          <a:stretch/>
        </p:blipFill>
        <p:spPr bwMode="auto">
          <a:xfrm>
            <a:off x="6784098" y="2049616"/>
            <a:ext cx="5013874" cy="35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8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973" y="1313443"/>
            <a:ext cx="2960873" cy="22177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16" y="1503897"/>
            <a:ext cx="2286894" cy="20719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3575822"/>
            <a:ext cx="2578853" cy="238795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Емоції Смайли\Підморгув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70" y="3575822"/>
            <a:ext cx="2143125" cy="21336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3515" y="491490"/>
            <a:ext cx="1006928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451748" y="2040543"/>
            <a:ext cx="2406206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– молодець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497511" y="4252790"/>
            <a:ext cx="1669952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6204856" y="2040543"/>
            <a:ext cx="1917785" cy="77921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Відмінно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4477560" y="3326255"/>
            <a:ext cx="2441915" cy="661429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9657618" y="4635212"/>
            <a:ext cx="1256791" cy="6550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Ой!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2" y="3987684"/>
            <a:ext cx="2306253" cy="260521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44686" y="1329060"/>
            <a:ext cx="4093028" cy="50641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Оціни свою роботу на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13138" y="614271"/>
            <a:ext cx="9935861" cy="7899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Ранкове коло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36914" y="2083822"/>
            <a:ext cx="5050971" cy="273062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Ми йдемо в країну знань.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Ти зі мною поруч стань,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Повернись, обернись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кожному посміхнись.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12488"/>
          <a:stretch/>
        </p:blipFill>
        <p:spPr>
          <a:xfrm>
            <a:off x="6782337" y="1558344"/>
            <a:ext cx="4266662" cy="378158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30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3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3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9" y="3800027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7429" y="491490"/>
            <a:ext cx="10129542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6126481" y="1736506"/>
            <a:ext cx="1949071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5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1017429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4 ЯДС\1 Грущинська\3 Людина і природа взимку\№037 Яку форму має Земля\2024-11-29_12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9" y="2849134"/>
            <a:ext cx="8676894" cy="3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60-61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6997" y="2442881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51" y="265292"/>
            <a:ext cx="3860570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90670" y="582240"/>
            <a:ext cx="10003316" cy="7567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96273" y="1468057"/>
            <a:ext cx="1881182" cy="14919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Як </a:t>
            </a:r>
            <a:r>
              <a:rPr lang="ru-RU" sz="2000" b="1" dirty="0" err="1"/>
              <a:t>називається</a:t>
            </a:r>
            <a:r>
              <a:rPr lang="ru-RU" sz="2000" b="1" dirty="0"/>
              <a:t> модель </a:t>
            </a:r>
            <a:r>
              <a:rPr lang="ru-RU" sz="2000" b="1" dirty="0" err="1"/>
              <a:t>земної</a:t>
            </a:r>
            <a:r>
              <a:rPr lang="ru-RU" sz="2000" b="1" dirty="0"/>
              <a:t> </a:t>
            </a:r>
            <a:r>
              <a:rPr lang="ru-RU" sz="2000" b="1" dirty="0" err="1"/>
              <a:t>кулі</a:t>
            </a:r>
            <a:r>
              <a:rPr lang="ru-RU" sz="2000" b="1" dirty="0"/>
              <a:t>?</a:t>
            </a:r>
            <a:endParaRPr lang="uk-UA" sz="20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52" y="1426288"/>
            <a:ext cx="2604234" cy="390322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539132" y="4472339"/>
            <a:ext cx="4950620" cy="5551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Поміркуй, чому на  </a:t>
            </a:r>
            <a:r>
              <a:rPr lang="uk-UA" sz="2000" b="1" dirty="0">
                <a:solidFill>
                  <a:schemeClr val="bg1"/>
                </a:solidFill>
              </a:rPr>
              <a:t>Землі </a:t>
            </a:r>
            <a:r>
              <a:rPr lang="uk-UA" sz="2000" b="1" dirty="0" smtClean="0">
                <a:solidFill>
                  <a:schemeClr val="bg1"/>
                </a:solidFill>
              </a:rPr>
              <a:t>буває день і ніч.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4657" y="1456121"/>
            <a:ext cx="3706745" cy="14733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Чому</a:t>
            </a:r>
            <a:r>
              <a:rPr lang="ru-RU" sz="2000" b="1" dirty="0"/>
              <a:t> одна </a:t>
            </a:r>
            <a:r>
              <a:rPr lang="ru-RU" sz="2000" b="1" dirty="0" err="1"/>
              <a:t>частина</a:t>
            </a:r>
            <a:r>
              <a:rPr lang="ru-RU" sz="2000" b="1" dirty="0"/>
              <a:t> </a:t>
            </a:r>
            <a:r>
              <a:rPr lang="ru-RU" sz="2000" b="1" dirty="0" err="1"/>
              <a:t>нашої</a:t>
            </a:r>
            <a:r>
              <a:rPr lang="ru-RU" sz="2000" b="1" dirty="0"/>
              <a:t> </a:t>
            </a:r>
            <a:r>
              <a:rPr lang="ru-RU" sz="2000" b="1" dirty="0" err="1"/>
              <a:t>планети</a:t>
            </a:r>
            <a:r>
              <a:rPr lang="ru-RU" sz="2000" b="1" dirty="0"/>
              <a:t> </a:t>
            </a:r>
            <a:r>
              <a:rPr lang="ru-RU" sz="2000" b="1" dirty="0" err="1"/>
              <a:t>освітлюється</a:t>
            </a:r>
            <a:r>
              <a:rPr lang="ru-RU" sz="2000" b="1" dirty="0"/>
              <a:t> </a:t>
            </a:r>
            <a:r>
              <a:rPr lang="ru-RU" sz="2000" b="1" dirty="0" err="1"/>
              <a:t>Сонцем</a:t>
            </a:r>
            <a:r>
              <a:rPr lang="ru-RU" sz="2000" b="1" dirty="0"/>
              <a:t>, а </a:t>
            </a:r>
            <a:r>
              <a:rPr lang="ru-RU" sz="2000" b="1" dirty="0" err="1"/>
              <a:t>інша</a:t>
            </a:r>
            <a:r>
              <a:rPr lang="ru-RU" sz="2000" b="1" dirty="0"/>
              <a:t> — </a:t>
            </a:r>
            <a:r>
              <a:rPr lang="ru-RU" sz="2000" b="1" dirty="0" err="1"/>
              <a:t>виявляється</a:t>
            </a:r>
            <a:r>
              <a:rPr lang="ru-RU" sz="2000" b="1" dirty="0"/>
              <a:t> </a:t>
            </a:r>
            <a:r>
              <a:rPr lang="ru-RU" sz="2000" b="1" dirty="0" err="1"/>
              <a:t>неосвітленою</a:t>
            </a:r>
            <a:r>
              <a:rPr lang="ru-RU" sz="2000" b="1" dirty="0"/>
              <a:t>?</a:t>
            </a:r>
            <a:endParaRPr lang="uk-UA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5" t="31549" r="3468" b="24883"/>
          <a:stretch/>
        </p:blipFill>
        <p:spPr>
          <a:xfrm>
            <a:off x="1090670" y="3313555"/>
            <a:ext cx="2349216" cy="173572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33108" y="5248591"/>
            <a:ext cx="7356644" cy="88006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ознайомимось з причинами зміни 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дня 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ночі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на  Землі та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причинами змін пір року.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49890" y="3037939"/>
            <a:ext cx="4561513" cy="13272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Непрозорі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предмети</a:t>
            </a:r>
            <a:r>
              <a:rPr lang="ru-RU" sz="2000" b="1" dirty="0">
                <a:solidFill>
                  <a:schemeClr val="bg1"/>
                </a:solidFill>
              </a:rPr>
              <a:t> на шляху </a:t>
            </a:r>
            <a:r>
              <a:rPr lang="ru-RU" sz="2000" b="1" dirty="0" err="1">
                <a:solidFill>
                  <a:schemeClr val="bg1"/>
                </a:solidFill>
              </a:rPr>
              <a:t>світла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утворюють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тінь</a:t>
            </a:r>
            <a:r>
              <a:rPr lang="ru-RU" sz="2000" b="1" dirty="0">
                <a:solidFill>
                  <a:schemeClr val="bg1"/>
                </a:solidFill>
              </a:rPr>
              <a:t>.  </a:t>
            </a:r>
            <a:r>
              <a:rPr lang="ru-RU" sz="2000" b="1" dirty="0" smtClean="0">
                <a:solidFill>
                  <a:schemeClr val="bg1"/>
                </a:solidFill>
              </a:rPr>
              <a:t>Тому </a:t>
            </a:r>
            <a:r>
              <a:rPr lang="ru-RU" sz="2000" b="1" dirty="0" err="1" smtClean="0">
                <a:solidFill>
                  <a:schemeClr val="bg1"/>
                </a:solidFill>
              </a:rPr>
              <a:t>частина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нашої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планети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освітлена</a:t>
            </a:r>
            <a:r>
              <a:rPr lang="ru-RU" sz="2000" b="1" dirty="0">
                <a:solidFill>
                  <a:schemeClr val="bg1"/>
                </a:solidFill>
              </a:rPr>
              <a:t>, а </a:t>
            </a:r>
            <a:r>
              <a:rPr lang="ru-RU" sz="2000" b="1" dirty="0" err="1" smtClean="0">
                <a:solidFill>
                  <a:schemeClr val="bg1"/>
                </a:solidFill>
              </a:rPr>
              <a:t>частина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— </a:t>
            </a:r>
            <a:r>
              <a:rPr lang="ru-RU" sz="2000" b="1" dirty="0" smtClean="0">
                <a:solidFill>
                  <a:schemeClr val="bg1"/>
                </a:solidFill>
              </a:rPr>
              <a:t>затемнена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3756" r="15854" b="10798"/>
          <a:stretch/>
        </p:blipFill>
        <p:spPr>
          <a:xfrm>
            <a:off x="1054100" y="1426288"/>
            <a:ext cx="1403152" cy="176086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00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9225" y="548957"/>
            <a:ext cx="9903204" cy="6736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3937" y="4887686"/>
            <a:ext cx="5727155" cy="10776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/>
              <a:t>Наша Земля – єдина планета сонячної системи, на якій є життя.</a:t>
            </a:r>
            <a:endParaRPr lang="en-US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2233" r="4600" b="13322"/>
          <a:stretch/>
        </p:blipFill>
        <p:spPr>
          <a:xfrm>
            <a:off x="7261941" y="2559041"/>
            <a:ext cx="3670488" cy="364330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365171" y="1382220"/>
            <a:ext cx="6538458" cy="10556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Земля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 – це планета сонячної системи, яка рухається в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космосі навколо Сонця. 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>
          <a:xfrm>
            <a:off x="1029225" y="1382218"/>
            <a:ext cx="3223597" cy="324420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5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6408" y="508963"/>
            <a:ext cx="9791078" cy="7102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0221" y="1276835"/>
            <a:ext cx="3715786" cy="11513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До </a:t>
            </a:r>
            <a:r>
              <a:rPr lang="ru-RU" sz="2400" b="1" dirty="0" err="1"/>
              <a:t>вечора</a:t>
            </a:r>
            <a:r>
              <a:rPr lang="ru-RU" sz="2400" b="1" dirty="0"/>
              <a:t> </a:t>
            </a:r>
            <a:r>
              <a:rPr lang="ru-RU" sz="2400" b="1" dirty="0" err="1"/>
              <a:t>помирає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Зранку</a:t>
            </a:r>
            <a:r>
              <a:rPr lang="ru-RU" sz="2400" b="1" dirty="0"/>
              <a:t> </a:t>
            </a:r>
            <a:r>
              <a:rPr lang="ru-RU" sz="2400" b="1" dirty="0" err="1"/>
              <a:t>оживає</a:t>
            </a:r>
            <a:r>
              <a:rPr lang="ru-RU" sz="2400" b="1" dirty="0"/>
              <a:t>.</a:t>
            </a:r>
            <a:endParaRPr lang="en-US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-1551" r="5953" b="53529"/>
          <a:stretch/>
        </p:blipFill>
        <p:spPr>
          <a:xfrm>
            <a:off x="1560221" y="3108439"/>
            <a:ext cx="4010830" cy="24049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31076" y="2438747"/>
            <a:ext cx="124493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День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46251" r="5008" b="8412"/>
          <a:stretch/>
        </p:blipFill>
        <p:spPr>
          <a:xfrm>
            <a:off x="6257495" y="3108440"/>
            <a:ext cx="4264074" cy="24049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584596" y="1276835"/>
            <a:ext cx="3936972" cy="1685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Темно стало на </a:t>
            </a:r>
            <a:r>
              <a:rPr lang="ru-RU" sz="2400" b="1" dirty="0" err="1"/>
              <a:t>дворі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Сяє</a:t>
            </a:r>
            <a:r>
              <a:rPr lang="ru-RU" sz="2400" b="1" dirty="0"/>
              <a:t> </a:t>
            </a:r>
            <a:r>
              <a:rPr lang="ru-RU" sz="2400" b="1" dirty="0" err="1"/>
              <a:t>місяць</a:t>
            </a:r>
            <a:r>
              <a:rPr lang="ru-RU" sz="2400" b="1" dirty="0"/>
              <a:t> </a:t>
            </a:r>
            <a:r>
              <a:rPr lang="ru-RU" sz="2400" b="1" dirty="0" err="1"/>
              <a:t>угорі</a:t>
            </a:r>
            <a:r>
              <a:rPr lang="ru-RU" sz="2400" b="1" dirty="0"/>
              <a:t>.</a:t>
            </a:r>
            <a:br>
              <a:rPr lang="ru-RU" sz="2400" b="1" dirty="0"/>
            </a:br>
            <a:r>
              <a:rPr lang="ru-RU" sz="2400" b="1" dirty="0" err="1"/>
              <a:t>Спати</a:t>
            </a:r>
            <a:r>
              <a:rPr lang="ru-RU" sz="2400" b="1" dirty="0"/>
              <a:t> треба, </a:t>
            </a:r>
            <a:r>
              <a:rPr lang="ru-RU" sz="2400" b="1" dirty="0" err="1"/>
              <a:t>певна</a:t>
            </a:r>
            <a:r>
              <a:rPr lang="ru-RU" sz="2400" b="1" dirty="0"/>
              <a:t> </a:t>
            </a:r>
            <a:r>
              <a:rPr lang="ru-RU" sz="2400" b="1" dirty="0" err="1"/>
              <a:t>річ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Бо</a:t>
            </a:r>
            <a:r>
              <a:rPr lang="ru-RU" sz="2400" b="1" dirty="0"/>
              <a:t> </a:t>
            </a:r>
            <a:r>
              <a:rPr lang="ru-RU" sz="2400" b="1" dirty="0" err="1"/>
              <a:t>прийшла</a:t>
            </a:r>
            <a:r>
              <a:rPr lang="ru-RU" sz="2400" b="1" dirty="0"/>
              <a:t> на </a:t>
            </a:r>
            <a:r>
              <a:rPr lang="ru-RU" sz="2400" b="1" dirty="0" smtClean="0"/>
              <a:t>землю …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49213" y="2501730"/>
            <a:ext cx="82764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0799" y="5675064"/>
            <a:ext cx="6645573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Чим відрізняється день від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ночі, на твою думку?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570729"/>
            <a:ext cx="10081986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схему «</a:t>
            </a:r>
            <a:r>
              <a:rPr lang="uk-UA" sz="4000" b="1" dirty="0" smtClean="0">
                <a:solidFill>
                  <a:schemeClr val="bg1"/>
                </a:solidFill>
              </a:rPr>
              <a:t>Добове</a:t>
            </a:r>
            <a:r>
              <a:rPr lang="uk-UA" sz="4000" b="1" dirty="0" smtClean="0">
                <a:solidFill>
                  <a:schemeClr val="bg1"/>
                </a:solidFill>
                <a:latin typeface="Cambria"/>
                <a:ea typeface="Cambria"/>
              </a:rPr>
              <a:t>ˊ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обертання Землі»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10791"/>
          <a:stretch/>
        </p:blipFill>
        <p:spPr>
          <a:xfrm>
            <a:off x="1054100" y="1538505"/>
            <a:ext cx="7055757" cy="33308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27572" y="3127627"/>
            <a:ext cx="2808514" cy="175894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Вісь – це </a:t>
            </a:r>
            <a:r>
              <a:rPr lang="uk-UA" sz="2400" b="1" u="sng" dirty="0">
                <a:solidFill>
                  <a:schemeClr val="accent6">
                    <a:lumMod val="75000"/>
                  </a:schemeClr>
                </a:solidFill>
              </a:rPr>
              <a:t>уявна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лінія, яка проходить крізь усю земну кулю.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27572" y="1538504"/>
            <a:ext cx="2808514" cy="142240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Земля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постійно обертається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навколо своєї осі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4100" y="5051458"/>
            <a:ext cx="7326087" cy="9107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>
                <a:solidFill>
                  <a:schemeClr val="bg1"/>
                </a:solidFill>
              </a:rPr>
              <a:t>Там, де поверхня Землі освітлюється Сонцем, – день. А з протилежного боку, у затінку, – ніч.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01743" y="4972118"/>
            <a:ext cx="2634343" cy="10694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>
                <a:solidFill>
                  <a:srgbClr val="FFFF00"/>
                </a:solidFill>
              </a:rPr>
              <a:t>День і ніч </a:t>
            </a:r>
            <a:r>
              <a:rPr lang="uk-UA" sz="2400" b="1" dirty="0" smtClean="0">
                <a:solidFill>
                  <a:schemeClr val="bg1"/>
                </a:solidFill>
              </a:rPr>
              <a:t>становлять </a:t>
            </a:r>
            <a:r>
              <a:rPr lang="uk-UA" sz="2400" b="1" dirty="0" smtClean="0">
                <a:solidFill>
                  <a:srgbClr val="FFFF00"/>
                </a:solidFill>
              </a:rPr>
              <a:t>добу.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2114" y="494529"/>
            <a:ext cx="9895115" cy="7464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92138" y="1911245"/>
            <a:ext cx="4735091" cy="1652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/>
              <a:t>Наша Земля – здійснює </a:t>
            </a:r>
            <a:r>
              <a:rPr lang="uk-UA" sz="2800" b="1" dirty="0">
                <a:solidFill>
                  <a:srgbClr val="FFFF00"/>
                </a:solidFill>
              </a:rPr>
              <a:t>один оберт </a:t>
            </a:r>
            <a:r>
              <a:rPr lang="uk-UA" sz="2800" b="1" dirty="0"/>
              <a:t>навколо своєї осі за </a:t>
            </a:r>
            <a:r>
              <a:rPr lang="uk-UA" sz="2800" b="1" dirty="0">
                <a:solidFill>
                  <a:srgbClr val="FFFF00"/>
                </a:solidFill>
              </a:rPr>
              <a:t>добу – 24 години</a:t>
            </a:r>
            <a:r>
              <a:rPr lang="uk-UA" sz="2800" b="1" dirty="0"/>
              <a:t>. </a:t>
            </a:r>
            <a:endParaRPr lang="en-US" sz="2800" b="1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1400" y="4227706"/>
            <a:ext cx="6585399" cy="138499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Запам’ятай!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Доба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час, за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який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Земля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здійснює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один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повний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оберт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навколо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своєї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осі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10791"/>
          <a:stretch/>
        </p:blipFill>
        <p:spPr>
          <a:xfrm>
            <a:off x="1132114" y="1418763"/>
            <a:ext cx="5080000" cy="23981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394" r="53191" b="1849"/>
          <a:stretch/>
        </p:blipFill>
        <p:spPr>
          <a:xfrm>
            <a:off x="864000" y="4021526"/>
            <a:ext cx="1764000" cy="1764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0" t="290" r="478"/>
          <a:stretch/>
        </p:blipFill>
        <p:spPr>
          <a:xfrm>
            <a:off x="9648000" y="4041926"/>
            <a:ext cx="1764000" cy="177695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9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655</Words>
  <Application>Microsoft Office PowerPoint</Application>
  <PresentationFormat>Произвольный</PresentationFormat>
  <Paragraphs>130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90</cp:revision>
  <dcterms:created xsi:type="dcterms:W3CDTF">2018-01-05T16:38:53Z</dcterms:created>
  <dcterms:modified xsi:type="dcterms:W3CDTF">2024-12-01T11:17:41Z</dcterms:modified>
</cp:coreProperties>
</file>