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820" r:id="rId3"/>
    <p:sldId id="822" r:id="rId4"/>
    <p:sldId id="364" r:id="rId5"/>
    <p:sldId id="819" r:id="rId6"/>
    <p:sldId id="618" r:id="rId7"/>
    <p:sldId id="816" r:id="rId8"/>
    <p:sldId id="817" r:id="rId9"/>
    <p:sldId id="818" r:id="rId10"/>
    <p:sldId id="357" r:id="rId11"/>
    <p:sldId id="341" r:id="rId12"/>
    <p:sldId id="325" r:id="rId13"/>
    <p:sldId id="358" r:id="rId14"/>
    <p:sldId id="300" r:id="rId15"/>
    <p:sldId id="82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F3242"/>
    <a:srgbClr val="FFFF00"/>
    <a:srgbClr val="295FFF"/>
    <a:srgbClr val="1694E9"/>
    <a:srgbClr val="FFB441"/>
    <a:srgbClr val="709E32"/>
    <a:srgbClr val="00B050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9D15CD01-6F37-4C70-81D6-89E6BA4B3296}" type="presOf" srcId="{E85B6E4D-70A7-4DB1-A1A0-A1519B498753}" destId="{97AF4133-705B-422C-A43F-E1CBC8EB6FB8}" srcOrd="0" destOrd="0" presId="urn:microsoft.com/office/officeart/2005/8/layout/radial4"/>
    <dgm:cxn modelId="{4B09AAB9-A6B6-4BC1-B665-5290B04E86CB}" type="presOf" srcId="{0751368C-5490-4419-8EE3-56792E0EC74B}" destId="{CDA86CE5-EC7C-46F2-A933-03A0CFACB5F2}" srcOrd="0" destOrd="0" presId="urn:microsoft.com/office/officeart/2005/8/layout/radial4"/>
    <dgm:cxn modelId="{32043EDB-CC22-4D41-84A7-EA7AB054E07B}" type="presOf" srcId="{D11BE1E0-2FCF-4F5D-B40C-C9F46BE22818}" destId="{A1DA17EA-73B1-430F-B0C0-A6399710F092}" srcOrd="0" destOrd="0" presId="urn:microsoft.com/office/officeart/2005/8/layout/radial4"/>
    <dgm:cxn modelId="{6355BA3E-0A34-4B0C-A130-FD1CBC5C611D}" type="presOf" srcId="{46F52824-6C77-4C95-9D70-53F13A911034}" destId="{322D643B-98E7-48FB-B365-19A4E35E80BE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8007A7BC-0E12-4445-B05D-97344F1EAAF6}" type="presOf" srcId="{E14F5D1D-2235-4A78-B962-6AB89CDB34AD}" destId="{93688CAB-E69F-4828-B1A4-C8BA928A3C5C}" srcOrd="0" destOrd="0" presId="urn:microsoft.com/office/officeart/2005/8/layout/radial4"/>
    <dgm:cxn modelId="{DAE51D2E-5981-417E-8E49-7E27FF9BA006}" type="presOf" srcId="{C7962517-4C5C-42CA-BFBB-E232FC2B266D}" destId="{2BCCC9C3-A556-4EBF-A2F7-AA7AE81151C5}" srcOrd="0" destOrd="0" presId="urn:microsoft.com/office/officeart/2005/8/layout/radial4"/>
    <dgm:cxn modelId="{A024DFBE-CAC5-47AA-89EC-522A89D2C3F5}" type="presOf" srcId="{D4781B1E-F8C4-4597-843A-0EAE9000DD23}" destId="{E3DA2B5F-5B05-4A0B-A7DD-509193D4E17C}" srcOrd="0" destOrd="0" presId="urn:microsoft.com/office/officeart/2005/8/layout/radial4"/>
    <dgm:cxn modelId="{622E3BE6-B690-4083-8719-624674B319AA}" type="presOf" srcId="{3F736675-4146-4E95-9E88-00E945979D80}" destId="{886191E9-BEED-4D49-9BC0-55CF97BBD098}" srcOrd="0" destOrd="0" presId="urn:microsoft.com/office/officeart/2005/8/layout/radial4"/>
    <dgm:cxn modelId="{E2AAE5F2-B350-4B5C-B309-3F5DACECFA32}" type="presOf" srcId="{FB51DD19-8365-4539-BC19-2E62842AA665}" destId="{57DF4519-05E7-4E60-B563-B73106BC51CA}" srcOrd="0" destOrd="0" presId="urn:microsoft.com/office/officeart/2005/8/layout/radial4"/>
    <dgm:cxn modelId="{F5FAA2F5-71DE-427B-B7BC-C6D81C85E930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DDDA02A6-7951-41B7-B444-ED2C6A22E669}" type="presOf" srcId="{43D7AFE5-A151-4A39-BE65-75D4FCB60E50}" destId="{ADD48452-783F-4794-8177-6F90FAAEFC3F}" srcOrd="0" destOrd="0" presId="urn:microsoft.com/office/officeart/2005/8/layout/radial4"/>
    <dgm:cxn modelId="{8D55CDA4-9AE8-4347-9E41-8D6E12E06E04}" type="presOf" srcId="{F016CD53-4314-44C8-8851-271A8386442A}" destId="{F21D2CB4-61F7-4C96-88D6-482ADA1F7E14}" srcOrd="0" destOrd="0" presId="urn:microsoft.com/office/officeart/2005/8/layout/radial4"/>
    <dgm:cxn modelId="{5DC48F5A-13F3-47E0-B3B6-A6FD58E3563C}" type="presParOf" srcId="{E3DA2B5F-5B05-4A0B-A7DD-509193D4E17C}" destId="{A1DA17EA-73B1-430F-B0C0-A6399710F092}" srcOrd="0" destOrd="0" presId="urn:microsoft.com/office/officeart/2005/8/layout/radial4"/>
    <dgm:cxn modelId="{C805DE17-33AF-4CB3-8D79-462997EE819D}" type="presParOf" srcId="{E3DA2B5F-5B05-4A0B-A7DD-509193D4E17C}" destId="{322D643B-98E7-48FB-B365-19A4E35E80BE}" srcOrd="1" destOrd="0" presId="urn:microsoft.com/office/officeart/2005/8/layout/radial4"/>
    <dgm:cxn modelId="{B240C7B4-F22A-4627-A145-7AB9D77AF25C}" type="presParOf" srcId="{E3DA2B5F-5B05-4A0B-A7DD-509193D4E17C}" destId="{93688CAB-E69F-4828-B1A4-C8BA928A3C5C}" srcOrd="2" destOrd="0" presId="urn:microsoft.com/office/officeart/2005/8/layout/radial4"/>
    <dgm:cxn modelId="{AA9A490D-D52F-488F-88C9-1A17D991F81A}" type="presParOf" srcId="{E3DA2B5F-5B05-4A0B-A7DD-509193D4E17C}" destId="{97AF4133-705B-422C-A43F-E1CBC8EB6FB8}" srcOrd="3" destOrd="0" presId="urn:microsoft.com/office/officeart/2005/8/layout/radial4"/>
    <dgm:cxn modelId="{158CB9C8-DF57-497E-B5A3-7003EF85E125}" type="presParOf" srcId="{E3DA2B5F-5B05-4A0B-A7DD-509193D4E17C}" destId="{F21D2CB4-61F7-4C96-88D6-482ADA1F7E14}" srcOrd="4" destOrd="0" presId="urn:microsoft.com/office/officeart/2005/8/layout/radial4"/>
    <dgm:cxn modelId="{CEABB57D-238E-4F94-9D7B-478ECAFC45E2}" type="presParOf" srcId="{E3DA2B5F-5B05-4A0B-A7DD-509193D4E17C}" destId="{57DF4519-05E7-4E60-B563-B73106BC51CA}" srcOrd="5" destOrd="0" presId="urn:microsoft.com/office/officeart/2005/8/layout/radial4"/>
    <dgm:cxn modelId="{614AA480-2907-4E5B-A3F8-890DC7D61073}" type="presParOf" srcId="{E3DA2B5F-5B05-4A0B-A7DD-509193D4E17C}" destId="{2BCCC9C3-A556-4EBF-A2F7-AA7AE81151C5}" srcOrd="6" destOrd="0" presId="urn:microsoft.com/office/officeart/2005/8/layout/radial4"/>
    <dgm:cxn modelId="{20A5531A-7A61-4320-ABF8-A6A7C1C0B79C}" type="presParOf" srcId="{E3DA2B5F-5B05-4A0B-A7DD-509193D4E17C}" destId="{CDA86CE5-EC7C-46F2-A933-03A0CFACB5F2}" srcOrd="7" destOrd="0" presId="urn:microsoft.com/office/officeart/2005/8/layout/radial4"/>
    <dgm:cxn modelId="{805C9C67-A24B-454B-9A25-9A4BD165D644}" type="presParOf" srcId="{E3DA2B5F-5B05-4A0B-A7DD-509193D4E17C}" destId="{886191E9-BEED-4D49-9BC0-55CF97BBD098}" srcOrd="8" destOrd="0" presId="urn:microsoft.com/office/officeart/2005/8/layout/radial4"/>
    <dgm:cxn modelId="{FE7A9AF5-D0C0-4101-90CF-9E80471A18E5}" type="presParOf" srcId="{E3DA2B5F-5B05-4A0B-A7DD-509193D4E17C}" destId="{ADD48452-783F-4794-8177-6F90FAAEFC3F}" srcOrd="9" destOrd="0" presId="urn:microsoft.com/office/officeart/2005/8/layout/radial4"/>
    <dgm:cxn modelId="{D1186A29-386C-42ED-B27E-BCFB45A8DA8A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9458" y="4237744"/>
            <a:ext cx="9971314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Марія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Морозенко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Мій тато повернувся із війни»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10385" y="1328718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Щоб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 серці жила Батьківщина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2" name="Picture 2" descr="Як пояснити дитині, що тато на війні? – АрміяIn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76" r="11143" b="10937"/>
          <a:stretch/>
        </p:blipFill>
        <p:spPr bwMode="auto">
          <a:xfrm>
            <a:off x="1099458" y="1187216"/>
            <a:ext cx="4271080" cy="26459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78971"/>
            <a:ext cx="10103757" cy="7665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401" y="1452809"/>
            <a:ext cx="583545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Любити Батьківщину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— </a:t>
            </a:r>
            <a:r>
              <a:rPr lang="ru-RU" sz="3200" b="1" dirty="0" err="1">
                <a:solidFill>
                  <a:schemeClr val="bg1"/>
                </a:solidFill>
              </a:rPr>
              <a:t>означає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берегти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 smtClean="0">
                <a:solidFill>
                  <a:schemeClr val="bg1"/>
                </a:solidFill>
              </a:rPr>
              <a:t>захищати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її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тяжку</a:t>
            </a:r>
            <a:r>
              <a:rPr lang="ru-RU" sz="3200" b="1" dirty="0">
                <a:solidFill>
                  <a:schemeClr val="bg1"/>
                </a:solidFill>
              </a:rPr>
              <a:t> годину.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 родинах </a:t>
            </a:r>
            <a:r>
              <a:rPr lang="ru-RU" sz="3200" b="1" dirty="0" err="1" smtClean="0">
                <a:solidFill>
                  <a:schemeClr val="bg1"/>
                </a:solidFill>
              </a:rPr>
              <a:t>військових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вічна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тривога</a:t>
            </a:r>
            <a:r>
              <a:rPr lang="ru-RU" sz="3200" b="1" dirty="0">
                <a:solidFill>
                  <a:schemeClr val="bg1"/>
                </a:solidFill>
              </a:rPr>
              <a:t> за </a:t>
            </a:r>
            <a:r>
              <a:rPr lang="ru-RU" sz="3200" b="1" dirty="0" err="1">
                <a:solidFill>
                  <a:schemeClr val="bg1"/>
                </a:solidFill>
              </a:rPr>
              <a:t>своїх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рідних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Повернення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захисника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додому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щастя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</a:rPr>
              <a:t>всіх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5"/>
          <a:stretch/>
        </p:blipFill>
        <p:spPr bwMode="auto">
          <a:xfrm>
            <a:off x="1054100" y="1408809"/>
            <a:ext cx="4097503" cy="3707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1500" y="5170272"/>
            <a:ext cx="3822701" cy="7842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а що для тебе «щастя»?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1603" y="5028651"/>
            <a:ext cx="6463454" cy="12415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Щастя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err="1" smtClean="0">
                <a:solidFill>
                  <a:schemeClr val="bg1"/>
                </a:solidFill>
              </a:rPr>
              <a:t>це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відчуття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радості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приємних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емоцій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життям</a:t>
            </a:r>
            <a:r>
              <a:rPr lang="ru-RU" sz="2400" b="1" dirty="0">
                <a:solidFill>
                  <a:schemeClr val="bg1"/>
                </a:solidFill>
              </a:rPr>
              <a:t>. </a:t>
            </a:r>
            <a:r>
              <a:rPr lang="ru-RU" sz="2400" b="1" dirty="0" err="1" smtClean="0">
                <a:solidFill>
                  <a:schemeClr val="bg1"/>
                </a:solidFill>
              </a:rPr>
              <a:t>Щастя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>
                <a:solidFill>
                  <a:schemeClr val="bg1"/>
                </a:solidFill>
              </a:rPr>
              <a:t>виникає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внаслідок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факторів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475084" y="2093287"/>
            <a:ext cx="3031270" cy="39546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ea typeface="+mj-ea"/>
                <a:cs typeface="+mj-cs"/>
              </a:rPr>
              <a:t>пізню  </a:t>
            </a:r>
          </a:p>
          <a:p>
            <a:pPr eaLnBrk="0" hangingPunct="0">
              <a:defRPr/>
            </a:pPr>
            <a:r>
              <a:rPr lang="uk-UA" sz="3600" b="1" dirty="0">
                <a:ea typeface="+mj-ea"/>
                <a:cs typeface="+mj-cs"/>
              </a:rPr>
              <a:t>видивлялася тривожних збудив </a:t>
            </a:r>
            <a:endParaRPr lang="uk-UA" sz="3600" b="1" dirty="0" smtClean="0"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smtClean="0">
                <a:ea typeface="+mj-ea"/>
                <a:cs typeface="+mj-cs"/>
              </a:rPr>
              <a:t>волосся</a:t>
            </a:r>
            <a:endParaRPr lang="uk-UA" sz="3600" b="1" dirty="0"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ea typeface="+mj-ea"/>
                <a:cs typeface="+mj-cs"/>
              </a:rPr>
              <a:t>повернувсь</a:t>
            </a:r>
          </a:p>
          <a:p>
            <a:pPr eaLnBrk="0" hangingPunct="0">
              <a:defRPr/>
            </a:pPr>
            <a:r>
              <a:rPr lang="uk-UA" sz="3600" b="1" dirty="0" smtClean="0">
                <a:ea typeface="+mj-ea"/>
                <a:cs typeface="+mj-cs"/>
              </a:rPr>
              <a:t>хутчіше</a:t>
            </a:r>
            <a:endParaRPr lang="uk-UA" sz="3600" b="1" dirty="0"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163471" y="2117484"/>
            <a:ext cx="2824936" cy="39546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uk-UA" sz="3600" b="1" dirty="0"/>
              <a:t>сьомий</a:t>
            </a:r>
          </a:p>
          <a:p>
            <a:pPr eaLnBrk="0" hangingPunct="0">
              <a:defRPr/>
            </a:pPr>
            <a:r>
              <a:rPr lang="uk-UA" sz="3600" b="1" dirty="0"/>
              <a:t>приснивсь</a:t>
            </a:r>
          </a:p>
          <a:p>
            <a:pPr eaLnBrk="0" hangingPunct="0">
              <a:defRPr/>
            </a:pPr>
            <a:r>
              <a:rPr lang="uk-UA" sz="3600" b="1" dirty="0"/>
              <a:t>наснивсь ворухнутись</a:t>
            </a:r>
          </a:p>
          <a:p>
            <a:pPr eaLnBrk="0" hangingPunct="0">
              <a:defRPr/>
            </a:pPr>
            <a:r>
              <a:rPr lang="uk-UA" sz="3600" b="1" dirty="0"/>
              <a:t>прихиливсь</a:t>
            </a:r>
          </a:p>
          <a:p>
            <a:pPr eaLnBrk="0" hangingPunct="0">
              <a:defRPr/>
            </a:pPr>
            <a:r>
              <a:rPr lang="uk-UA" sz="3600" b="1" dirty="0"/>
              <a:t>вкутав</a:t>
            </a:r>
          </a:p>
          <a:p>
            <a:pPr eaLnBrk="0" hangingPunct="0">
              <a:defRPr/>
            </a:pPr>
            <a:r>
              <a:rPr lang="uk-UA" sz="3600" b="1" dirty="0" smtClean="0"/>
              <a:t>схлип</a:t>
            </a:r>
            <a:endParaRPr lang="uk-UA" sz="36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626" y="2081746"/>
            <a:ext cx="2803173" cy="39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 rot="6556522">
            <a:off x="8814509" y="490762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5587846" y="328567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5587846" y="385403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6155226" y="489641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5442159" y="541297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5390540" y="437074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8814510" y="217637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4913928" y="204916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6556522">
            <a:off x="6206846" y="267781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6556522">
            <a:off x="9551281" y="270968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9327631" y="328567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9732085" y="385195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6556522">
            <a:off x="9783703" y="444013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83340" y="461873"/>
            <a:ext cx="10273691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5083" y="1295399"/>
            <a:ext cx="6513323" cy="5878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правильно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став наголоси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09006" y="1796559"/>
            <a:ext cx="5293545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Марія Миколаївна Морозенко -</a:t>
            </a:r>
            <a:endParaRPr lang="uk-UA" sz="4400" dirty="0"/>
          </a:p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українська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поетеса</a:t>
            </a:r>
            <a:r>
              <a:rPr lang="ru-RU" sz="4400" b="1" dirty="0">
                <a:solidFill>
                  <a:schemeClr val="bg1"/>
                </a:solidFill>
              </a:rPr>
              <a:t>, член </a:t>
            </a:r>
            <a:r>
              <a:rPr lang="ru-RU" sz="4400" b="1" dirty="0" err="1">
                <a:solidFill>
                  <a:schemeClr val="bg1"/>
                </a:solidFill>
              </a:rPr>
              <a:t>Національної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спілки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України</a:t>
            </a:r>
            <a:r>
              <a:rPr lang="ru-RU" sz="4400" b="1" dirty="0">
                <a:solidFill>
                  <a:schemeClr val="bg1"/>
                </a:solidFill>
              </a:rPr>
              <a:t>.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Картинки по запросу марія морозенко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6468" r="17659" b="39894"/>
          <a:stretch/>
        </p:blipFill>
        <p:spPr bwMode="auto">
          <a:xfrm flipH="1">
            <a:off x="6854280" y="1626419"/>
            <a:ext cx="4085863" cy="40974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75658" y="679585"/>
            <a:ext cx="9764485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поетесою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9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985" y="407444"/>
            <a:ext cx="5880100" cy="1247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Марія </a:t>
            </a:r>
            <a:r>
              <a:rPr lang="uk-UA" sz="3600" b="1" dirty="0">
                <a:solidFill>
                  <a:schemeClr val="bg1"/>
                </a:solidFill>
              </a:rPr>
              <a:t>Морозенко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Мій тато повернувся із війни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захисники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20639"/>
          <a:stretch/>
        </p:blipFill>
        <p:spPr bwMode="auto">
          <a:xfrm>
            <a:off x="761205" y="1724991"/>
            <a:ext cx="2862830" cy="30728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2 Читання\1 Савченко\04 Щоб у серці жила Батьківщина\№043 - Щастя. М. Морозенко. Мій тато повернувся із війни\2024-11-26_2216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1640" r="2419" b="3356"/>
          <a:stretch/>
        </p:blipFill>
        <p:spPr bwMode="auto">
          <a:xfrm>
            <a:off x="7086600" y="275538"/>
            <a:ext cx="4505400" cy="55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2 клас\2 Читання\1 Савченко\04 Щоб у серці жила Батьківщина\№043 - Щастя. М. Морозенко. Мій тато повернувся із війни\2024-11-26_2218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5050"/>
          <a:stretch/>
        </p:blipFill>
        <p:spPr bwMode="auto">
          <a:xfrm>
            <a:off x="7086601" y="5774228"/>
            <a:ext cx="45054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15807" y="1724991"/>
            <a:ext cx="328265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Які почуття викликав у </a:t>
            </a:r>
            <a:r>
              <a:rPr lang="uk-UA" sz="2400" b="1" dirty="0" smtClean="0">
                <a:solidFill>
                  <a:srgbClr val="FFFF00"/>
                </a:solidFill>
              </a:rPr>
              <a:t>тебе </a:t>
            </a:r>
            <a:r>
              <a:rPr lang="uk-UA" sz="2400" b="1" dirty="0">
                <a:solidFill>
                  <a:srgbClr val="FFFF00"/>
                </a:solidFill>
              </a:rPr>
              <a:t>вірш?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Про що розповідає дівчинка? Яка в неї родина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Коли повернувся її тато? Які почуття вона пережила, зустрінувши батька</a:t>
            </a:r>
            <a:r>
              <a:rPr lang="uk-UA" sz="2400" b="1" dirty="0" smtClean="0">
                <a:solidFill>
                  <a:srgbClr val="FFFF00"/>
                </a:solidFill>
              </a:rPr>
              <a:t>?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5224709"/>
            <a:ext cx="58554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Які </a:t>
            </a:r>
            <a:r>
              <a:rPr lang="uk-UA" sz="2400" b="1" dirty="0">
                <a:solidFill>
                  <a:srgbClr val="FFFF00"/>
                </a:solidFill>
              </a:rPr>
              <a:t>слова тата переконали дівчинку, що він справді повернувся? </a:t>
            </a:r>
            <a:r>
              <a:rPr lang="uk-UA" sz="2400" b="1" dirty="0" smtClean="0">
                <a:solidFill>
                  <a:srgbClr val="FFFF00"/>
                </a:solidFill>
              </a:rPr>
              <a:t>Прочитай.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293429" y="6226629"/>
            <a:ext cx="38753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9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494530"/>
            <a:ext cx="9492343" cy="724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9499" y="1285004"/>
            <a:ext cx="491104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Прочитай виразно вірш.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Скористайся порадами для виразного читання (с.53)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943" y="2757087"/>
            <a:ext cx="785948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Зрозумій зміст твору: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визнач його настрій, почуття мовців;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вибери темп читання (звичайний, швидкий, повільний).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Зверни увагу на такі позначки: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виділені слова вимовляй з більшою силою голосу;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додержуй пауз (зупинок у мовленні):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     І – мала пауза;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     ІІ – велика пауза;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     ІІІ – дуже велика пауза. 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5" y="1267362"/>
            <a:ext cx="3956505" cy="32443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7" y="574543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</a:t>
            </a:r>
            <a:r>
              <a:rPr lang="uk-UA" sz="4000" b="1" dirty="0" smtClean="0">
                <a:solidFill>
                  <a:schemeClr val="bg1"/>
                </a:solidFill>
              </a:rPr>
              <a:t>був 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021753929"/>
              </p:ext>
            </p:extLst>
          </p:nvPr>
        </p:nvGraphicFramePr>
        <p:xfrm>
          <a:off x="1543051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8" y="132726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8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655491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630FA39-C0A2-47C1-A490-7DEC9CF34013}"/>
              </a:ext>
            </a:extLst>
          </p:cNvPr>
          <p:cNvSpPr/>
          <p:nvPr/>
        </p:nvSpPr>
        <p:spPr>
          <a:xfrm>
            <a:off x="1314460" y="1866181"/>
            <a:ext cx="5412912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Сіли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діти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всі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68" y="1868504"/>
            <a:ext cx="3540889" cy="3413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65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4400" y="1385344"/>
            <a:ext cx="5320665" cy="1888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 себе батарейкою.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скільки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«заряджена» батарейка? Поміркуй, що може тебе зараз швидко зарядити до повного заряду. На слайді деякі підказки. У тебе може бути свій варіант «зарядки»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14400" y="5675539"/>
            <a:ext cx="2206615" cy="689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037958" y="5216777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428893"/>
            <a:ext cx="2175289" cy="5879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9" y="5704362"/>
            <a:ext cx="2292960" cy="677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574732" y="3428894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399" y="3428894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6" y="4329061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9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3771" y="570729"/>
            <a:ext cx="10467551" cy="6759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Артикуляційні вправи </a:t>
            </a:r>
            <a:r>
              <a:rPr lang="uk-UA" sz="4000" b="1" dirty="0">
                <a:solidFill>
                  <a:schemeClr val="bg1"/>
                </a:solidFill>
              </a:rPr>
              <a:t>«Язичок»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CCBCF7-C023-4022-9F67-404E3FB8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t="13943" r="19251" b="23611"/>
          <a:stretch/>
        </p:blipFill>
        <p:spPr>
          <a:xfrm>
            <a:off x="7717972" y="1470238"/>
            <a:ext cx="3609550" cy="36884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1C4F125B-506C-4FFB-BD63-789A7C9607B8}"/>
              </a:ext>
            </a:extLst>
          </p:cNvPr>
          <p:cNvSpPr/>
          <p:nvPr/>
        </p:nvSpPr>
        <p:spPr>
          <a:xfrm>
            <a:off x="783771" y="1427831"/>
            <a:ext cx="6760444" cy="578882"/>
          </a:xfrm>
          <a:prstGeom prst="roundRect">
            <a:avLst/>
          </a:prstGeom>
          <a:solidFill>
            <a:srgbClr val="FF0066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Човник </a:t>
            </a:r>
            <a:r>
              <a:rPr lang="uk-UA" sz="2800" i="1" dirty="0" smtClean="0">
                <a:solidFill>
                  <a:schemeClr val="bg1"/>
                </a:solidFill>
              </a:rPr>
              <a:t>(склади </a:t>
            </a:r>
            <a:r>
              <a:rPr lang="uk-UA" sz="2800" i="1" dirty="0">
                <a:solidFill>
                  <a:schemeClr val="bg1"/>
                </a:solidFill>
              </a:rPr>
              <a:t>язичок у вигляді човника)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FF2AE0D1-C164-4621-AF9F-8D76FD4B8C34}"/>
              </a:ext>
            </a:extLst>
          </p:cNvPr>
          <p:cNvSpPr/>
          <p:nvPr/>
        </p:nvSpPr>
        <p:spPr>
          <a:xfrm>
            <a:off x="783771" y="2070703"/>
            <a:ext cx="676044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Маятник </a:t>
            </a:r>
            <a:r>
              <a:rPr lang="uk-UA" sz="2800" i="1" dirty="0" smtClean="0">
                <a:solidFill>
                  <a:schemeClr val="bg1"/>
                </a:solidFill>
              </a:rPr>
              <a:t>(рухай язичок </a:t>
            </a:r>
            <a:r>
              <a:rPr lang="uk-UA" sz="2800" i="1" dirty="0">
                <a:solidFill>
                  <a:schemeClr val="bg1"/>
                </a:solidFill>
              </a:rPr>
              <a:t>праворуч, </a:t>
            </a:r>
            <a:r>
              <a:rPr lang="uk-UA" sz="2800" i="1" dirty="0" smtClean="0">
                <a:solidFill>
                  <a:schemeClr val="bg1"/>
                </a:solidFill>
              </a:rPr>
              <a:t>ліворуч)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1BEFE294-0E55-45BF-BCA5-E3E824B4619A}"/>
              </a:ext>
            </a:extLst>
          </p:cNvPr>
          <p:cNvSpPr/>
          <p:nvPr/>
        </p:nvSpPr>
        <p:spPr>
          <a:xfrm>
            <a:off x="962449" y="2681128"/>
            <a:ext cx="651004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Конячка </a:t>
            </a:r>
            <a:r>
              <a:rPr lang="uk-UA" sz="2800" i="1" dirty="0" smtClean="0">
                <a:solidFill>
                  <a:schemeClr val="bg1"/>
                </a:solidFill>
              </a:rPr>
              <a:t>(клацання </a:t>
            </a:r>
            <a:r>
              <a:rPr lang="uk-UA" sz="2800" i="1" dirty="0">
                <a:solidFill>
                  <a:schemeClr val="bg1"/>
                </a:solidFill>
              </a:rPr>
              <a:t>язичком)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0">
            <a:extLst>
              <a:ext uri="{FF2B5EF4-FFF2-40B4-BE49-F238E27FC236}">
                <a16:creationId xmlns:a16="http://schemas.microsoft.com/office/drawing/2014/main" xmlns="" id="{FF2AE0D1-C164-4621-AF9F-8D76FD4B8C34}"/>
              </a:ext>
            </a:extLst>
          </p:cNvPr>
          <p:cNvSpPr/>
          <p:nvPr/>
        </p:nvSpPr>
        <p:spPr>
          <a:xfrm>
            <a:off x="962449" y="3314440"/>
            <a:ext cx="6581766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Голочка </a:t>
            </a:r>
            <a:r>
              <a:rPr lang="uk-UA" sz="2800" i="1" dirty="0" smtClean="0">
                <a:solidFill>
                  <a:schemeClr val="bg1"/>
                </a:solidFill>
              </a:rPr>
              <a:t>(язичок </a:t>
            </a:r>
            <a:r>
              <a:rPr lang="uk-UA" sz="2800" i="1" dirty="0">
                <a:solidFill>
                  <a:schemeClr val="bg1"/>
                </a:solidFill>
              </a:rPr>
              <a:t>наче голка, намагається проколоти щоки)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1BEFE294-0E55-45BF-BCA5-E3E824B4619A}"/>
              </a:ext>
            </a:extLst>
          </p:cNvPr>
          <p:cNvSpPr/>
          <p:nvPr/>
        </p:nvSpPr>
        <p:spPr>
          <a:xfrm>
            <a:off x="962449" y="5071875"/>
            <a:ext cx="6510048" cy="1055608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Смачне </a:t>
            </a:r>
            <a:r>
              <a:rPr lang="uk-UA" sz="2800" b="1" dirty="0" smtClean="0">
                <a:solidFill>
                  <a:schemeClr val="bg1"/>
                </a:solidFill>
              </a:rPr>
              <a:t>варення </a:t>
            </a:r>
            <a:r>
              <a:rPr lang="uk-UA" sz="2800" i="1" dirty="0" smtClean="0">
                <a:solidFill>
                  <a:schemeClr val="bg1"/>
                </a:solidFill>
              </a:rPr>
              <a:t>(колові </a:t>
            </a:r>
            <a:r>
              <a:rPr lang="uk-UA" sz="2800" i="1" dirty="0">
                <a:solidFill>
                  <a:schemeClr val="bg1"/>
                </a:solidFill>
              </a:rPr>
              <a:t>рухи язичка по губах)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8">
            <a:extLst>
              <a:ext uri="{FF2B5EF4-FFF2-40B4-BE49-F238E27FC236}">
                <a16:creationId xmlns:a16="http://schemas.microsoft.com/office/drawing/2014/main" xmlns="" id="{51E37C0D-F8BE-409D-8BAD-85AA13EF87E0}"/>
              </a:ext>
            </a:extLst>
          </p:cNvPr>
          <p:cNvSpPr/>
          <p:nvPr/>
        </p:nvSpPr>
        <p:spPr>
          <a:xfrm>
            <a:off x="962449" y="4435088"/>
            <a:ext cx="6510048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Лопатка </a:t>
            </a:r>
            <a:r>
              <a:rPr lang="uk-UA" sz="2800" i="1" dirty="0" smtClean="0">
                <a:solidFill>
                  <a:schemeClr val="bg1"/>
                </a:solidFill>
              </a:rPr>
              <a:t>(язичок </a:t>
            </a:r>
            <a:r>
              <a:rPr lang="uk-UA" sz="2800" i="1" dirty="0">
                <a:solidFill>
                  <a:schemeClr val="bg1"/>
                </a:solidFill>
              </a:rPr>
              <a:t>– у вигляді лопатки)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8662232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«Що робить?»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3952FF5-0322-4E43-AFBD-B2C681966A53}"/>
              </a:ext>
            </a:extLst>
          </p:cNvPr>
          <p:cNvSpPr/>
          <p:nvPr/>
        </p:nvSpPr>
        <p:spPr>
          <a:xfrm>
            <a:off x="1189336" y="1342866"/>
            <a:ext cx="3077864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Соловейко </a:t>
            </a:r>
            <a:r>
              <a:rPr lang="ru-RU" sz="3200" b="1" dirty="0">
                <a:solidFill>
                  <a:schemeClr val="bg1"/>
                </a:solidFill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1227585" y="2069931"/>
            <a:ext cx="2375586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Дерево – 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DB08F1B8-F33A-47B0-9B4C-597952525498}"/>
              </a:ext>
            </a:extLst>
          </p:cNvPr>
          <p:cNvSpPr/>
          <p:nvPr/>
        </p:nvSpPr>
        <p:spPr>
          <a:xfrm>
            <a:off x="1189339" y="2782361"/>
            <a:ext cx="2207007" cy="6469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Учень – 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="" xmlns:a16="http://schemas.microsoft.com/office/drawing/2014/main" id="{83952FF5-0322-4E43-AFBD-B2C681966A53}"/>
              </a:ext>
            </a:extLst>
          </p:cNvPr>
          <p:cNvSpPr/>
          <p:nvPr/>
        </p:nvSpPr>
        <p:spPr>
          <a:xfrm>
            <a:off x="4267200" y="1342866"/>
            <a:ext cx="569322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літає, тьохкає, дихає, співає.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3">
            <a:extLst>
              <a:ext uri="{FF2B5EF4-FFF2-40B4-BE49-F238E27FC236}">
                <a16:creationId xmlns="" xmlns:a16="http://schemas.microsoft.com/office/drawing/2014/main" id="{543484D9-B490-4DC2-8B32-97EBA947E78F}"/>
              </a:ext>
            </a:extLst>
          </p:cNvPr>
          <p:cNvSpPr/>
          <p:nvPr/>
        </p:nvSpPr>
        <p:spPr>
          <a:xfrm>
            <a:off x="3603171" y="2080664"/>
            <a:ext cx="7279361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росте, живиться, зеленіє, жовтіє, сохне. 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4">
            <a:extLst>
              <a:ext uri="{FF2B5EF4-FFF2-40B4-BE49-F238E27FC236}">
                <a16:creationId xmlns="" xmlns:a16="http://schemas.microsoft.com/office/drawing/2014/main" id="{DB08F1B8-F33A-47B0-9B4C-597952525498}"/>
              </a:ext>
            </a:extLst>
          </p:cNvPr>
          <p:cNvSpPr/>
          <p:nvPr/>
        </p:nvSpPr>
        <p:spPr>
          <a:xfrm>
            <a:off x="3396346" y="2782361"/>
            <a:ext cx="7950669" cy="64698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читає, пише, відповідає, малює, розв’язує,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 до тестів\Учні\Хлоп з ранце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20" y="3693196"/>
            <a:ext cx="1498223" cy="237945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Тварини\Солов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58" y="3551958"/>
            <a:ext cx="2751909" cy="18231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Вікова діброва: у Голосіївському районі столиці планують створити нову  ботанічну пам'ятку з 200-річними дубами – Рубр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6" y="3536821"/>
            <a:ext cx="3385457" cy="253582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83952FF5-0322-4E43-AFBD-B2C681966A53}"/>
              </a:ext>
            </a:extLst>
          </p:cNvPr>
          <p:cNvSpPr/>
          <p:nvPr/>
        </p:nvSpPr>
        <p:spPr>
          <a:xfrm>
            <a:off x="6995158" y="5427308"/>
            <a:ext cx="4351858" cy="9194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об’єднує ці предмети?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ознаки живої природи?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3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8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8314" y="636044"/>
            <a:ext cx="9884229" cy="800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AE786220-25A4-43B4-9814-EC2B0FA1A163}"/>
              </a:ext>
            </a:extLst>
          </p:cNvPr>
          <p:cNvSpPr/>
          <p:nvPr/>
        </p:nvSpPr>
        <p:spPr>
          <a:xfrm>
            <a:off x="1208314" y="1652020"/>
            <a:ext cx="404948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діброві – дуби,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Під дубами – гриби,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Трава – між грибами,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Хмарки – над дубами.</a:t>
            </a:r>
          </a:p>
        </p:txBody>
      </p:sp>
      <p:pic>
        <p:nvPicPr>
          <p:cNvPr id="1028" name="Picture 4" descr="Вікова діброва: у Голосіївському районі столиці планують створити нову  ботанічну пам'ятку з 200-річними дубами –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5" y="1602377"/>
            <a:ext cx="5496948" cy="41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Рослини\боров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31347"/>
            <a:ext cx="911508" cy="9115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Картинки до тестів\Рослини\боров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74" y="4683747"/>
            <a:ext cx="911508" cy="9115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Картинки до тестів\Рослини\боров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49" y="4185641"/>
            <a:ext cx="691412" cy="6914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9596" y="3873195"/>
            <a:ext cx="3366922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8" y="489084"/>
            <a:ext cx="10044718" cy="1035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Перевірка домашньої роботи.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Анатолій </a:t>
            </a:r>
            <a:r>
              <a:rPr lang="uk-UA" sz="3200" b="1" dirty="0" smtClean="0">
                <a:solidFill>
                  <a:schemeClr val="bg1"/>
                </a:solidFill>
              </a:rPr>
              <a:t>Костецький </a:t>
            </a:r>
            <a:r>
              <a:rPr lang="uk-UA" sz="3200" b="1" dirty="0">
                <a:solidFill>
                  <a:schemeClr val="bg1"/>
                </a:solidFill>
              </a:rPr>
              <a:t>«Батьківщина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9515" y="1589952"/>
            <a:ext cx="5254172" cy="46474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Знаєш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ти, що таке Батьківщина?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ліс осінній,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домівка твоя і школа,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гаряче сонячне коло.</a:t>
            </a:r>
          </a:p>
          <a:p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труд і свято,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мама й тато,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твої найщиріші друзі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бджола у веснянім лузі.</a:t>
            </a:r>
          </a:p>
          <a:p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rgbClr val="0070C0"/>
                </a:solidFill>
              </a:rPr>
              <a:t>Батьківщина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— це рідна мова,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дотримане чесне слово.    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43" y="4325052"/>
            <a:ext cx="47889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Розкажи </a:t>
            </a:r>
            <a:r>
              <a:rPr lang="uk-UA" sz="2400" b="1" dirty="0">
                <a:solidFill>
                  <a:srgbClr val="FFFF00"/>
                </a:solidFill>
              </a:rPr>
              <a:t>вірш, виділяючи голосом слово Батьківщина.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 </a:t>
            </a:r>
            <a:r>
              <a:rPr lang="uk-UA" sz="2400" b="1" dirty="0">
                <a:solidFill>
                  <a:srgbClr val="FFFF00"/>
                </a:solidFill>
              </a:rPr>
              <a:t>ти зрозумів/ зрозуміла, що таке Батьківщина.</a:t>
            </a:r>
          </a:p>
        </p:txBody>
      </p:sp>
      <p:pic>
        <p:nvPicPr>
          <p:cNvPr id="14" name="Picture 2" descr="D:\Картинки до тестів\Людина\Хліб сі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14" y="1644378"/>
            <a:ext cx="3746971" cy="25391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0960" y="467312"/>
            <a:ext cx="10077117" cy="947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Перевірка домашньої роботи.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Леонід </a:t>
            </a:r>
            <a:r>
              <a:rPr lang="uk-UA" sz="3200" b="1" dirty="0" smtClean="0">
                <a:solidFill>
                  <a:schemeClr val="bg1"/>
                </a:solidFill>
              </a:rPr>
              <a:t>Полтава </a:t>
            </a:r>
            <a:r>
              <a:rPr lang="uk-UA" sz="3200" b="1" dirty="0">
                <a:solidFill>
                  <a:schemeClr val="bg1"/>
                </a:solidFill>
              </a:rPr>
              <a:t>«Наша Батьківщина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1458692"/>
            <a:ext cx="4501748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Там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де море є глибоке,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заквітчані Карпати,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степи такі широкі,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що очима не обняти, —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там є наша Батьківщина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Україна!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4398" y="1458692"/>
            <a:ext cx="5134343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Там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де сонечко іскриться,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весняний вітер віє,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на горах є столиця —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наш великий, славний Київ,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там є наша Батьківщина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Україна!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3586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162" y="4588991"/>
            <a:ext cx="616829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000" b="1" dirty="0">
                <a:solidFill>
                  <a:srgbClr val="FFFF00"/>
                </a:solidFill>
              </a:rPr>
              <a:t>вірш уголос. Звертай увагу на розділові знаки, сильніше вимовляй виділені рядки</a:t>
            </a:r>
            <a:r>
              <a:rPr lang="uk-UA" sz="2000" b="1" dirty="0" smtClean="0">
                <a:solidFill>
                  <a:srgbClr val="FFFF00"/>
                </a:solidFill>
              </a:rPr>
              <a:t>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Про які краї нашої Батьківщини мовиться у ньому? 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Що ти розповіси про свій рідний край</a:t>
            </a:r>
            <a:r>
              <a:rPr lang="uk-UA" sz="2000" b="1" dirty="0" smtClean="0">
                <a:solidFill>
                  <a:srgbClr val="FFFF00"/>
                </a:solidFill>
              </a:rPr>
              <a:t>?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0" y="4092389"/>
            <a:ext cx="3374312" cy="22142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397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7571" y="582906"/>
            <a:ext cx="10461172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618757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743" y="1618759"/>
            <a:ext cx="6095999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/>
              <a:t>познайомимось</a:t>
            </a:r>
            <a:r>
              <a:rPr lang="ru-RU" sz="3200" b="1" dirty="0" smtClean="0"/>
              <a:t> </a:t>
            </a:r>
            <a:r>
              <a:rPr lang="uk-UA" sz="3200" b="1" dirty="0" smtClean="0"/>
              <a:t>з </a:t>
            </a:r>
            <a:r>
              <a:rPr lang="uk-UA" sz="3200" b="1" dirty="0" err="1" smtClean="0"/>
              <a:t>віршем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Марії </a:t>
            </a:r>
            <a:r>
              <a:rPr lang="uk-UA" sz="3200" b="1" dirty="0">
                <a:solidFill>
                  <a:schemeClr val="bg1"/>
                </a:solidFill>
              </a:rPr>
              <a:t>Морозенко «Мій тато повернувся із війни</a:t>
            </a:r>
            <a:r>
              <a:rPr lang="uk-UA" sz="3200" b="1" dirty="0" smtClean="0">
                <a:solidFill>
                  <a:schemeClr val="bg1"/>
                </a:solidFill>
              </a:rPr>
              <a:t>»; обговоримо, що таке «щастя» і </a:t>
            </a:r>
            <a:r>
              <a:rPr lang="uk-UA" sz="3200" b="1" dirty="0" smtClean="0"/>
              <a:t>шанобливе </a:t>
            </a:r>
            <a:r>
              <a:rPr lang="uk-UA" sz="3200" b="1" dirty="0"/>
              <a:t>ставлення до </a:t>
            </a:r>
            <a:r>
              <a:rPr lang="uk-UA" sz="3200" b="1" dirty="0" smtClean="0"/>
              <a:t>захисників </a:t>
            </a:r>
            <a:r>
              <a:rPr lang="uk-UA" sz="3200" b="1" dirty="0"/>
              <a:t>своєї Батьківщини</a:t>
            </a:r>
            <a:r>
              <a:rPr lang="uk-UA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43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722</Words>
  <Application>Microsoft Office PowerPoint</Application>
  <PresentationFormat>Произвольный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266</cp:revision>
  <dcterms:created xsi:type="dcterms:W3CDTF">2018-01-05T16:38:53Z</dcterms:created>
  <dcterms:modified xsi:type="dcterms:W3CDTF">2024-12-01T12:52:19Z</dcterms:modified>
</cp:coreProperties>
</file>