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92" r:id="rId3"/>
    <p:sldId id="393" r:id="rId4"/>
    <p:sldId id="397" r:id="rId5"/>
    <p:sldId id="380" r:id="rId6"/>
    <p:sldId id="373" r:id="rId7"/>
    <p:sldId id="375" r:id="rId8"/>
    <p:sldId id="376" r:id="rId9"/>
    <p:sldId id="394" r:id="rId10"/>
    <p:sldId id="378" r:id="rId11"/>
    <p:sldId id="396" r:id="rId12"/>
    <p:sldId id="379" r:id="rId13"/>
    <p:sldId id="39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FFF"/>
    <a:srgbClr val="C55A11"/>
    <a:srgbClr val="2F3242"/>
    <a:srgbClr val="FFFF00"/>
    <a:srgbClr val="00B050"/>
    <a:srgbClr val="1694E9"/>
    <a:srgbClr val="FFB441"/>
    <a:srgbClr val="709E32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C8BF57-4160-4ECA-B092-8EB4B2968C95}" type="presOf" srcId="{E85B6E4D-70A7-4DB1-A1A0-A1519B498753}" destId="{97AF4133-705B-422C-A43F-E1CBC8EB6FB8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E0A1FA68-EA34-4AF4-91F4-72A65BA22E61}" type="presOf" srcId="{E14F5D1D-2235-4A78-B962-6AB89CDB34AD}" destId="{93688CAB-E69F-4828-B1A4-C8BA928A3C5C}" srcOrd="0" destOrd="0" presId="urn:microsoft.com/office/officeart/2005/8/layout/radial4"/>
    <dgm:cxn modelId="{4BD220AE-1542-499F-89CC-677F9ABBB802}" type="presOf" srcId="{3F736675-4146-4E95-9E88-00E945979D80}" destId="{886191E9-BEED-4D49-9BC0-55CF97BBD098}" srcOrd="0" destOrd="0" presId="urn:microsoft.com/office/officeart/2005/8/layout/radial4"/>
    <dgm:cxn modelId="{B8253A1D-DB18-493A-903B-25971FE5D38A}" type="presOf" srcId="{D11BE1E0-2FCF-4F5D-B40C-C9F46BE22818}" destId="{A1DA17EA-73B1-430F-B0C0-A6399710F092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EFC42F9D-5702-4A63-B5EB-5ADBB5C5B59C}" type="presOf" srcId="{F016CD53-4314-44C8-8851-271A8386442A}" destId="{F21D2CB4-61F7-4C96-88D6-482ADA1F7E14}" srcOrd="0" destOrd="0" presId="urn:microsoft.com/office/officeart/2005/8/layout/radial4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EC38463A-6491-4CDA-8EC5-9D9229CFE69F}" type="presOf" srcId="{2252AE63-8550-48D5-B76D-33F4776E21D7}" destId="{BB208B9D-B692-4ADE-BCA6-F15EAB400D8C}" srcOrd="0" destOrd="0" presId="urn:microsoft.com/office/officeart/2005/8/layout/radial4"/>
    <dgm:cxn modelId="{E5FCB4AB-FB7E-41F1-B0F0-B5B6ECAA96AF}" type="presOf" srcId="{FB51DD19-8365-4539-BC19-2E62842AA665}" destId="{57DF4519-05E7-4E60-B563-B73106BC51CA}" srcOrd="0" destOrd="0" presId="urn:microsoft.com/office/officeart/2005/8/layout/radial4"/>
    <dgm:cxn modelId="{6123627C-E455-4832-BE7B-48A2207C3DE8}" type="presOf" srcId="{43D7AFE5-A151-4A39-BE65-75D4FCB60E50}" destId="{ADD48452-783F-4794-8177-6F90FAAEFC3F}" srcOrd="0" destOrd="0" presId="urn:microsoft.com/office/officeart/2005/8/layout/radial4"/>
    <dgm:cxn modelId="{4DDE5995-E2BC-4DF8-BF46-46515B1E7AE6}" type="presOf" srcId="{0751368C-5490-4419-8EE3-56792E0EC74B}" destId="{CDA86CE5-EC7C-46F2-A933-03A0CFACB5F2}" srcOrd="0" destOrd="0" presId="urn:microsoft.com/office/officeart/2005/8/layout/radial4"/>
    <dgm:cxn modelId="{1AABBB8E-1083-4849-AC2E-62CB72F46208}" type="presOf" srcId="{D4781B1E-F8C4-4597-843A-0EAE9000DD23}" destId="{E3DA2B5F-5B05-4A0B-A7DD-509193D4E17C}" srcOrd="0" destOrd="0" presId="urn:microsoft.com/office/officeart/2005/8/layout/radial4"/>
    <dgm:cxn modelId="{0ADC970A-9D9A-4312-A6F2-8166BCDEBEAE}" type="presOf" srcId="{C7962517-4C5C-42CA-BFBB-E232FC2B266D}" destId="{2BCCC9C3-A556-4EBF-A2F7-AA7AE81151C5}" srcOrd="0" destOrd="0" presId="urn:microsoft.com/office/officeart/2005/8/layout/radial4"/>
    <dgm:cxn modelId="{18D5CBFE-0544-4C11-BCD6-6A00D6938F19}" type="presOf" srcId="{46F52824-6C77-4C95-9D70-53F13A911034}" destId="{322D643B-98E7-48FB-B365-19A4E35E80BE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4D4F0AAB-5B97-46B1-B7CE-5F39DB503AD0}" type="presParOf" srcId="{E3DA2B5F-5B05-4A0B-A7DD-509193D4E17C}" destId="{A1DA17EA-73B1-430F-B0C0-A6399710F092}" srcOrd="0" destOrd="0" presId="urn:microsoft.com/office/officeart/2005/8/layout/radial4"/>
    <dgm:cxn modelId="{54A8B367-1163-4AA3-8938-0495B263176C}" type="presParOf" srcId="{E3DA2B5F-5B05-4A0B-A7DD-509193D4E17C}" destId="{322D643B-98E7-48FB-B365-19A4E35E80BE}" srcOrd="1" destOrd="0" presId="urn:microsoft.com/office/officeart/2005/8/layout/radial4"/>
    <dgm:cxn modelId="{A64C2068-B2BB-439F-87D2-4F373FF6BEBA}" type="presParOf" srcId="{E3DA2B5F-5B05-4A0B-A7DD-509193D4E17C}" destId="{93688CAB-E69F-4828-B1A4-C8BA928A3C5C}" srcOrd="2" destOrd="0" presId="urn:microsoft.com/office/officeart/2005/8/layout/radial4"/>
    <dgm:cxn modelId="{B2A1CF6E-A3B8-4ED7-A3F1-D6B495345644}" type="presParOf" srcId="{E3DA2B5F-5B05-4A0B-A7DD-509193D4E17C}" destId="{97AF4133-705B-422C-A43F-E1CBC8EB6FB8}" srcOrd="3" destOrd="0" presId="urn:microsoft.com/office/officeart/2005/8/layout/radial4"/>
    <dgm:cxn modelId="{9D9F6997-FC64-4271-9A21-BFCB98D7A141}" type="presParOf" srcId="{E3DA2B5F-5B05-4A0B-A7DD-509193D4E17C}" destId="{F21D2CB4-61F7-4C96-88D6-482ADA1F7E14}" srcOrd="4" destOrd="0" presId="urn:microsoft.com/office/officeart/2005/8/layout/radial4"/>
    <dgm:cxn modelId="{8435756C-D6C0-4F89-915E-7A53C8D7F610}" type="presParOf" srcId="{E3DA2B5F-5B05-4A0B-A7DD-509193D4E17C}" destId="{57DF4519-05E7-4E60-B563-B73106BC51CA}" srcOrd="5" destOrd="0" presId="urn:microsoft.com/office/officeart/2005/8/layout/radial4"/>
    <dgm:cxn modelId="{259B0E13-2373-42D0-850D-8BFC81B9231B}" type="presParOf" srcId="{E3DA2B5F-5B05-4A0B-A7DD-509193D4E17C}" destId="{2BCCC9C3-A556-4EBF-A2F7-AA7AE81151C5}" srcOrd="6" destOrd="0" presId="urn:microsoft.com/office/officeart/2005/8/layout/radial4"/>
    <dgm:cxn modelId="{5BBF6D56-BA50-4EC7-AB21-792024F3D41A}" type="presParOf" srcId="{E3DA2B5F-5B05-4A0B-A7DD-509193D4E17C}" destId="{CDA86CE5-EC7C-46F2-A933-03A0CFACB5F2}" srcOrd="7" destOrd="0" presId="urn:microsoft.com/office/officeart/2005/8/layout/radial4"/>
    <dgm:cxn modelId="{78BD4135-1C78-4152-BFA7-E8BBDFCF9E97}" type="presParOf" srcId="{E3DA2B5F-5B05-4A0B-A7DD-509193D4E17C}" destId="{886191E9-BEED-4D49-9BC0-55CF97BBD098}" srcOrd="8" destOrd="0" presId="urn:microsoft.com/office/officeart/2005/8/layout/radial4"/>
    <dgm:cxn modelId="{B75D55DC-D886-4B1D-AF0A-9E9C30D96456}" type="presParOf" srcId="{E3DA2B5F-5B05-4A0B-A7DD-509193D4E17C}" destId="{ADD48452-783F-4794-8177-6F90FAAEFC3F}" srcOrd="9" destOrd="0" presId="urn:microsoft.com/office/officeart/2005/8/layout/radial4"/>
    <dgm:cxn modelId="{5A8A88FC-C142-4B2B-9D0F-73C90E152E40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75616" y="2953872"/>
          <a:ext cx="2188617" cy="218861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b="1" kern="1200" dirty="0" smtClean="0"/>
            <a:t>урок</a:t>
          </a:r>
          <a:endParaRPr lang="ru-RU" sz="5600" b="1" kern="1200" dirty="0"/>
        </a:p>
      </dsp:txBody>
      <dsp:txXfrm>
        <a:off x="4096132" y="3274388"/>
        <a:ext cx="1547585" cy="1547585"/>
      </dsp:txXfrm>
    </dsp:sp>
    <dsp:sp modelId="{322D643B-98E7-48FB-B365-19A4E35E80BE}">
      <dsp:nvSpPr>
        <dsp:cNvPr id="0" name=""/>
        <dsp:cNvSpPr/>
      </dsp:nvSpPr>
      <dsp:spPr>
        <a:xfrm rot="10800000">
          <a:off x="1654428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614834" y="3216506"/>
          <a:ext cx="2079186" cy="166334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663552" y="3265224"/>
        <a:ext cx="1981750" cy="1565913"/>
      </dsp:txXfrm>
    </dsp:sp>
    <dsp:sp modelId="{97AF4133-705B-422C-A43F-E1CBC8EB6FB8}">
      <dsp:nvSpPr>
        <dsp:cNvPr id="0" name=""/>
        <dsp:cNvSpPr/>
      </dsp:nvSpPr>
      <dsp:spPr>
        <a:xfrm rot="13111308">
          <a:off x="1966847" y="2295059"/>
          <a:ext cx="2185200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165035" y="1094777"/>
          <a:ext cx="2079186" cy="166334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13753" y="1143495"/>
        <a:ext cx="1981750" cy="1565913"/>
      </dsp:txXfrm>
    </dsp:sp>
    <dsp:sp modelId="{57DF4519-05E7-4E60-B563-B73106BC51CA}">
      <dsp:nvSpPr>
        <dsp:cNvPr id="0" name=""/>
        <dsp:cNvSpPr/>
      </dsp:nvSpPr>
      <dsp:spPr>
        <a:xfrm rot="16200000">
          <a:off x="3867664" y="1523067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06883" y="1009"/>
          <a:ext cx="2726084" cy="1663349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55601" y="49727"/>
        <a:ext cx="2628648" cy="1565913"/>
      </dsp:txXfrm>
    </dsp:sp>
    <dsp:sp modelId="{CDA86CE5-EC7C-46F2-A933-03A0CFACB5F2}">
      <dsp:nvSpPr>
        <dsp:cNvPr id="0" name=""/>
        <dsp:cNvSpPr/>
      </dsp:nvSpPr>
      <dsp:spPr>
        <a:xfrm rot="19350511">
          <a:off x="5618948" y="2360707"/>
          <a:ext cx="2088480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52141" y="1205341"/>
          <a:ext cx="2079186" cy="166334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500859" y="1254059"/>
        <a:ext cx="1981750" cy="1565913"/>
      </dsp:txXfrm>
    </dsp:sp>
    <dsp:sp modelId="{ADD48452-783F-4794-8177-6F90FAAEFC3F}">
      <dsp:nvSpPr>
        <dsp:cNvPr id="0" name=""/>
        <dsp:cNvSpPr/>
      </dsp:nvSpPr>
      <dsp:spPr>
        <a:xfrm>
          <a:off x="6080899" y="373630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68671" y="3216506"/>
          <a:ext cx="2433501" cy="1663349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917389" y="3265224"/>
        <a:ext cx="2336065" cy="156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4731" y="4040305"/>
            <a:ext cx="9684526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Підсумок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за темою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Щоб у серці жила Батьківщина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endParaRPr lang="uk-UA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680199" y="1076824"/>
            <a:ext cx="3172858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Щоб у серці жила Батьківщина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45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8" descr="Картинки по запросу клипарт у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31" y="1076824"/>
            <a:ext cx="2860588" cy="260468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70857" y="1339856"/>
            <a:ext cx="7672809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Визначити головну думку легенди «Вічна тополя».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Розказати </a:t>
            </a:r>
            <a:r>
              <a:rPr lang="uk-UA" sz="2400" b="1" dirty="0">
                <a:solidFill>
                  <a:srgbClr val="FFFF00"/>
                </a:solidFill>
              </a:rPr>
              <a:t>напам’ять</a:t>
            </a:r>
            <a:r>
              <a:rPr lang="uk-UA" sz="2400" b="1" dirty="0">
                <a:solidFill>
                  <a:schemeClr val="bg1"/>
                </a:solidFill>
              </a:rPr>
              <a:t> вивчений </a:t>
            </a:r>
            <a:r>
              <a:rPr lang="uk-UA" sz="2400" b="1" dirty="0" smtClean="0">
                <a:solidFill>
                  <a:schemeClr val="bg1"/>
                </a:solidFill>
              </a:rPr>
              <a:t>вірш «Батьківщина</a:t>
            </a:r>
            <a:r>
              <a:rPr lang="uk-UA" sz="2400" b="1" dirty="0">
                <a:solidFill>
                  <a:schemeClr val="bg1"/>
                </a:solidFill>
              </a:rPr>
              <a:t>».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Скласти прислів’я</a:t>
            </a:r>
            <a:r>
              <a:rPr lang="uk-UA" sz="2400" b="1" dirty="0" smtClean="0">
                <a:solidFill>
                  <a:schemeClr val="bg1"/>
                </a:solidFill>
              </a:rPr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0857" y="494528"/>
            <a:ext cx="10550152" cy="7569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4000" b="1" dirty="0">
                <a:solidFill>
                  <a:srgbClr val="FFFF00"/>
                </a:solidFill>
              </a:rPr>
              <a:t>Вмію…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44"/>
          <p:cNvSpPr txBox="1"/>
          <p:nvPr/>
        </p:nvSpPr>
        <p:spPr>
          <a:xfrm>
            <a:off x="873027" y="2629229"/>
            <a:ext cx="35078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земля мила,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44"/>
          <p:cNvSpPr txBox="1"/>
          <p:nvPr/>
        </p:nvSpPr>
        <p:spPr>
          <a:xfrm>
            <a:off x="873028" y="3534633"/>
            <a:ext cx="358321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верби і калини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44"/>
          <p:cNvSpPr txBox="1"/>
          <p:nvPr/>
        </p:nvSpPr>
        <p:spPr>
          <a:xfrm>
            <a:off x="870857" y="4475854"/>
            <a:ext cx="3474357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Знання – дерево,</a:t>
            </a:r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44"/>
          <p:cNvSpPr txBox="1"/>
          <p:nvPr/>
        </p:nvSpPr>
        <p:spPr>
          <a:xfrm>
            <a:off x="5562082" y="2650535"/>
            <a:ext cx="359396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немає України.</a:t>
            </a: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44"/>
          <p:cNvSpPr txBox="1"/>
          <p:nvPr/>
        </p:nvSpPr>
        <p:spPr>
          <a:xfrm>
            <a:off x="5562082" y="3534633"/>
            <a:ext cx="3662179" cy="58477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діло – плоди.</a:t>
            </a: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44"/>
          <p:cNvSpPr txBox="1"/>
          <p:nvPr/>
        </p:nvSpPr>
        <p:spPr>
          <a:xfrm>
            <a:off x="5564354" y="4402329"/>
            <a:ext cx="36599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 мати народила.</a:t>
            </a: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11" idx="3"/>
            <a:endCxn id="16" idx="1"/>
          </p:cNvCxnSpPr>
          <p:nvPr/>
        </p:nvCxnSpPr>
        <p:spPr>
          <a:xfrm>
            <a:off x="4380828" y="2921617"/>
            <a:ext cx="1183526" cy="17731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18" name="Прямая со стрелкой 17"/>
          <p:cNvCxnSpPr>
            <a:stCxn id="12" idx="3"/>
            <a:endCxn id="14" idx="1"/>
          </p:cNvCxnSpPr>
          <p:nvPr/>
        </p:nvCxnSpPr>
        <p:spPr>
          <a:xfrm flipV="1">
            <a:off x="4456243" y="2942923"/>
            <a:ext cx="1105839" cy="88409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cxnSp>
        <p:nvCxnSpPr>
          <p:cNvPr id="23" name="Прямая со стрелкой 22"/>
          <p:cNvCxnSpPr>
            <a:stCxn id="13" idx="3"/>
            <a:endCxn id="15" idx="1"/>
          </p:cNvCxnSpPr>
          <p:nvPr/>
        </p:nvCxnSpPr>
        <p:spPr>
          <a:xfrm flipV="1">
            <a:off x="4345214" y="3827021"/>
            <a:ext cx="1216868" cy="941221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cxnSp>
      <p:sp>
        <p:nvSpPr>
          <p:cNvPr id="26" name="TextBox 25"/>
          <p:cNvSpPr txBox="1"/>
          <p:nvPr/>
        </p:nvSpPr>
        <p:spPr>
          <a:xfrm>
            <a:off x="873028" y="5340681"/>
            <a:ext cx="835123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Скласти </a:t>
            </a:r>
            <a:r>
              <a:rPr lang="uk-UA" sz="2400" b="1" dirty="0">
                <a:solidFill>
                  <a:schemeClr val="bg1"/>
                </a:solidFill>
              </a:rPr>
              <a:t>тематичну павутинку до </a:t>
            </a:r>
            <a:r>
              <a:rPr lang="uk-UA" sz="2400" b="1" dirty="0" smtClean="0">
                <a:solidFill>
                  <a:schemeClr val="bg1"/>
                </a:solidFill>
              </a:rPr>
              <a:t>поняття </a:t>
            </a:r>
            <a:r>
              <a:rPr lang="uk-UA" sz="2400" b="1" i="1" dirty="0" smtClean="0">
                <a:solidFill>
                  <a:srgbClr val="FFFF00"/>
                </a:solidFill>
              </a:rPr>
              <a:t>Батьківщина</a:t>
            </a:r>
            <a:r>
              <a:rPr lang="uk-UA" sz="2400" b="1" i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9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7" r="44486"/>
          <a:stretch/>
        </p:blipFill>
        <p:spPr bwMode="auto">
          <a:xfrm>
            <a:off x="9336314" y="1387899"/>
            <a:ext cx="2084695" cy="308795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8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0" name="Picture 2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67" y="1357057"/>
            <a:ext cx="10453838" cy="486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2567" y="450852"/>
            <a:ext cx="10438874" cy="7610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Тематична </a:t>
            </a:r>
            <a:r>
              <a:rPr lang="uk-UA" sz="3600" b="1" dirty="0">
                <a:solidFill>
                  <a:schemeClr val="bg1"/>
                </a:solidFill>
              </a:rPr>
              <a:t>павутинку до поняття </a:t>
            </a:r>
            <a:r>
              <a:rPr lang="uk-UA" sz="3600" b="1" i="1" dirty="0">
                <a:solidFill>
                  <a:schemeClr val="bg1"/>
                </a:solidFill>
              </a:rPr>
              <a:t>Батьківщина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678336" y="3186068"/>
            <a:ext cx="4964973" cy="1144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27067" y="1914227"/>
            <a:ext cx="2258091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8724918" y="3752014"/>
            <a:ext cx="592702" cy="75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8090704" y="2574539"/>
            <a:ext cx="600223" cy="7127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090704" y="4200441"/>
            <a:ext cx="552605" cy="7841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952564" y="3787182"/>
            <a:ext cx="6189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485158" y="4220444"/>
            <a:ext cx="833895" cy="7895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485158" y="2597967"/>
            <a:ext cx="833894" cy="65455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4"/>
          <p:cNvSpPr txBox="1"/>
          <p:nvPr/>
        </p:nvSpPr>
        <p:spPr>
          <a:xfrm>
            <a:off x="4658609" y="3398071"/>
            <a:ext cx="3041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4000" b="1" kern="12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Батьківщина</a:t>
            </a:r>
            <a:endParaRPr lang="ru-RU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2095500" y="201154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" name="TextBox 44"/>
          <p:cNvSpPr txBox="1"/>
          <p:nvPr/>
        </p:nvSpPr>
        <p:spPr>
          <a:xfrm>
            <a:off x="1333920" y="1888867"/>
            <a:ext cx="215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kern="1200" dirty="0">
                <a:solidFill>
                  <a:srgbClr val="323E4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домівка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227067" y="3458569"/>
            <a:ext cx="1672958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765427" y="5009955"/>
            <a:ext cx="1664689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671569" y="1912736"/>
            <a:ext cx="1948692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0" name="TextBox 44"/>
          <p:cNvSpPr txBox="1"/>
          <p:nvPr/>
        </p:nvSpPr>
        <p:spPr>
          <a:xfrm>
            <a:off x="1885179" y="4984624"/>
            <a:ext cx="147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9421620" y="3398071"/>
            <a:ext cx="1793551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2" name="TextBox 44"/>
          <p:cNvSpPr txBox="1"/>
          <p:nvPr/>
        </p:nvSpPr>
        <p:spPr>
          <a:xfrm>
            <a:off x="9593166" y="3372741"/>
            <a:ext cx="15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друзі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671568" y="5009955"/>
            <a:ext cx="1827507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4" name="TextBox 44"/>
          <p:cNvSpPr txBox="1"/>
          <p:nvPr/>
        </p:nvSpPr>
        <p:spPr>
          <a:xfrm>
            <a:off x="8843114" y="4984625"/>
            <a:ext cx="1655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920955" y="1912736"/>
            <a:ext cx="2333915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6" name="TextBox 44"/>
          <p:cNvSpPr txBox="1"/>
          <p:nvPr/>
        </p:nvSpPr>
        <p:spPr>
          <a:xfrm>
            <a:off x="5092500" y="1887406"/>
            <a:ext cx="2055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TextBox 44"/>
          <p:cNvSpPr txBox="1"/>
          <p:nvPr/>
        </p:nvSpPr>
        <p:spPr>
          <a:xfrm>
            <a:off x="1112310" y="3458569"/>
            <a:ext cx="1793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V="1">
            <a:off x="6087912" y="2597967"/>
            <a:ext cx="0" cy="523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6099115" y="4487166"/>
            <a:ext cx="0" cy="6153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5177928" y="5210300"/>
            <a:ext cx="2076942" cy="65722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43" name="TextBox 44"/>
          <p:cNvSpPr txBox="1"/>
          <p:nvPr/>
        </p:nvSpPr>
        <p:spPr>
          <a:xfrm>
            <a:off x="5461304" y="5210300"/>
            <a:ext cx="168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батьки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Box 44"/>
          <p:cNvSpPr txBox="1"/>
          <p:nvPr/>
        </p:nvSpPr>
        <p:spPr>
          <a:xfrm>
            <a:off x="8920804" y="1901956"/>
            <a:ext cx="143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3600" b="1" dirty="0" smtClean="0">
                <a:solidFill>
                  <a:srgbClr val="323E4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пісні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0" grpId="0"/>
      <p:bldP spid="52" grpId="0"/>
      <p:bldP spid="54" grpId="0"/>
      <p:bldP spid="56" grpId="0"/>
      <p:bldP spid="58" grpId="0"/>
      <p:bldP spid="43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84409" y="1910610"/>
            <a:ext cx="5934529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Схвилював вірш про …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Цікаво було дізнатися про …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Буду вживати у своєму мовленні слова … , прислів’я …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Хочу брати участь у ...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54101" y="494527"/>
            <a:ext cx="10125528" cy="1225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Висловлюю </a:t>
            </a:r>
            <a:r>
              <a:rPr lang="uk-UA" sz="3600" b="1" dirty="0">
                <a:solidFill>
                  <a:srgbClr val="FFFF00"/>
                </a:solidFill>
              </a:rPr>
              <a:t>свою почуття </a:t>
            </a:r>
            <a:r>
              <a:rPr lang="uk-UA" sz="3600" b="1" dirty="0" smtClean="0">
                <a:solidFill>
                  <a:srgbClr val="FFFF00"/>
                </a:solidFill>
              </a:rPr>
              <a:t>і ставлення</a:t>
            </a:r>
            <a:r>
              <a:rPr lang="uk-UA" sz="3600" b="1" dirty="0">
                <a:solidFill>
                  <a:srgbClr val="FFFF00"/>
                </a:solidFill>
              </a:rPr>
              <a:t> </a:t>
            </a:r>
            <a:r>
              <a:rPr lang="uk-UA" sz="3600" b="1" dirty="0" smtClean="0">
                <a:solidFill>
                  <a:srgbClr val="FFFF00"/>
                </a:solidFill>
              </a:rPr>
              <a:t>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Учні\Діти на книжц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115" y="1822562"/>
            <a:ext cx="2905513" cy="338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4409" y="4383673"/>
            <a:ext cx="718970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Намалюй ілюстрацію до вірша чи казки, який (яка) тобі найбільше сподобався (сподобалась).</a:t>
            </a:r>
          </a:p>
        </p:txBody>
      </p:sp>
    </p:spTree>
    <p:extLst>
      <p:ext uri="{BB962C8B-B14F-4D97-AF65-F5344CB8AC3E}">
        <p14:creationId xmlns:p14="http://schemas.microsoft.com/office/powerpoint/2010/main" val="521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677" y="574543"/>
            <a:ext cx="8732067" cy="5880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518587625"/>
              </p:ext>
            </p:extLst>
          </p:nvPr>
        </p:nvGraphicFramePr>
        <p:xfrm>
          <a:off x="1543051" y="1337310"/>
          <a:ext cx="9917008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941328" y="1327263"/>
            <a:ext cx="321919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7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5860" y="655491"/>
            <a:ext cx="9952041" cy="8873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вірш і налаштуйся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0630FA39-C0A2-47C1-A490-7DEC9CF34013}"/>
              </a:ext>
            </a:extLst>
          </p:cNvPr>
          <p:cNvSpPr/>
          <p:nvPr/>
        </p:nvSpPr>
        <p:spPr>
          <a:xfrm>
            <a:off x="1314460" y="1866181"/>
            <a:ext cx="5412912" cy="341632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Учитель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посміхається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Урок наш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починається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Сіли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діти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всі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рівненько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Усміхнулися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гарненько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Настрій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на урок взяли,</a:t>
            </a:r>
          </a:p>
          <a:p>
            <a:pPr algn="ctr"/>
            <a:r>
              <a:rPr lang="ru-RU" sz="36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Працювати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почали.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368" y="1868504"/>
            <a:ext cx="3540889" cy="3413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776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14400" y="1385344"/>
            <a:ext cx="5320665" cy="18885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Уяви себе батарейкою.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а скільки ти «заряджена» батарейка? Поміркуй, що може тебе зараз швидко зарядити до повного заряду. На слайді деякі підказки. У тебе може бути свій варіант «зарядки»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88721" y="404664"/>
            <a:ext cx="10092691" cy="7611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Налаштування на урок. Вправа «Батарейка»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914400" y="5675539"/>
            <a:ext cx="2206615" cy="68942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Прогулянка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9037958" y="5216777"/>
            <a:ext cx="2156369" cy="954215"/>
          </a:xfrm>
          <a:prstGeom prst="roundRect">
            <a:avLst/>
          </a:prstGeom>
          <a:solidFill>
            <a:srgbClr val="EF71C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Улюблені іграшки</a:t>
            </a:r>
            <a:endParaRPr lang="ru-RU" sz="28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6485026" y="3428893"/>
            <a:ext cx="2175289" cy="5879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Перекус </a:t>
            </a:r>
            <a:endParaRPr lang="ru-RU" sz="2800" b="1" dirty="0"/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486149" y="5704362"/>
            <a:ext cx="2292960" cy="6770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Сім’я поруч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Заголовок 3"/>
          <p:cNvSpPr txBox="1">
            <a:spLocks/>
          </p:cNvSpPr>
          <p:nvPr/>
        </p:nvSpPr>
        <p:spPr>
          <a:xfrm>
            <a:off x="9126801" y="3363106"/>
            <a:ext cx="2251711" cy="9589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chemeClr val="bg1"/>
                </a:solidFill>
              </a:rPr>
              <a:t>Домашня тваринка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Тварини\Кошеня біл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902" y="1320582"/>
            <a:ext cx="2057511" cy="195333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Рослини\Фрук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11" y="1377542"/>
            <a:ext cx="2286000" cy="1905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сміра Україна Читання в родині\OIG (3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" b="3384"/>
          <a:stretch/>
        </p:blipFill>
        <p:spPr bwMode="auto">
          <a:xfrm>
            <a:off x="3574732" y="3428894"/>
            <a:ext cx="2292960" cy="217469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!!!!_Эсмира_2\_free_2023-10-05-21-41-041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219"/>
          <a:stretch/>
        </p:blipFill>
        <p:spPr bwMode="auto">
          <a:xfrm>
            <a:off x="914399" y="3428894"/>
            <a:ext cx="2432135" cy="2166828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есурс педагога – Ресурс педагог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36" y="4329061"/>
            <a:ext cx="2842547" cy="1841931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4400" y="592500"/>
            <a:ext cx="10286999" cy="713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Впізнай </a:t>
            </a:r>
            <a:r>
              <a:rPr lang="uk-UA" sz="4000" b="1" dirty="0">
                <a:solidFill>
                  <a:schemeClr val="bg1"/>
                </a:solidFill>
              </a:rPr>
              <a:t>слова за відсутніми літерами</a:t>
            </a: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DDA5ECB1-00FF-4788-8A0C-A2A79CF621F6}"/>
              </a:ext>
            </a:extLst>
          </p:cNvPr>
          <p:cNvSpPr/>
          <p:nvPr/>
        </p:nvSpPr>
        <p:spPr>
          <a:xfrm>
            <a:off x="1897742" y="1400820"/>
            <a:ext cx="2134810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Шк</a:t>
            </a:r>
            <a:r>
              <a:rPr lang="uk-UA" sz="3200" b="1" dirty="0">
                <a:solidFill>
                  <a:schemeClr val="bg1"/>
                </a:solidFill>
              </a:rPr>
              <a:t>-л-р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="" xmlns:a16="http://schemas.microsoft.com/office/drawing/2014/main" id="{07F3194A-D4ED-41D5-94DF-8A208EF09685}"/>
              </a:ext>
            </a:extLst>
          </p:cNvPr>
          <p:cNvSpPr/>
          <p:nvPr/>
        </p:nvSpPr>
        <p:spPr>
          <a:xfrm>
            <a:off x="5502959" y="5720826"/>
            <a:ext cx="2536372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Вч-т-</a:t>
            </a:r>
            <a:r>
              <a:rPr lang="uk-UA" sz="3200" b="1" dirty="0" err="1">
                <a:solidFill>
                  <a:schemeClr val="bg1"/>
                </a:solidFill>
              </a:rPr>
              <a:t>ль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CC957DEB-0B31-484D-8B94-BD677ACCC052}"/>
              </a:ext>
            </a:extLst>
          </p:cNvPr>
          <p:cNvSpPr/>
          <p:nvPr/>
        </p:nvSpPr>
        <p:spPr>
          <a:xfrm>
            <a:off x="5502962" y="5001520"/>
            <a:ext cx="2536372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Хл</a:t>
            </a:r>
            <a:r>
              <a:rPr lang="uk-UA" sz="3200" b="1" dirty="0">
                <a:solidFill>
                  <a:schemeClr val="bg1"/>
                </a:solidFill>
              </a:rPr>
              <a:t>-б-р-б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="" xmlns:a16="http://schemas.microsoft.com/office/drawing/2014/main" id="{6C7AC5CE-C059-40ED-9B0D-485F93FE4A2C}"/>
              </a:ext>
            </a:extLst>
          </p:cNvPr>
          <p:cNvSpPr/>
          <p:nvPr/>
        </p:nvSpPr>
        <p:spPr>
          <a:xfrm>
            <a:off x="5502962" y="4202834"/>
            <a:ext cx="2536372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solidFill>
                  <a:schemeClr val="bg1"/>
                </a:solidFill>
              </a:rPr>
              <a:t>Ль</a:t>
            </a:r>
            <a:r>
              <a:rPr lang="uk-UA" sz="3200" b="1" dirty="0">
                <a:solidFill>
                  <a:schemeClr val="bg1"/>
                </a:solidFill>
              </a:rPr>
              <a:t>-</a:t>
            </a:r>
            <a:r>
              <a:rPr lang="uk-UA" sz="3200" b="1" dirty="0" err="1">
                <a:solidFill>
                  <a:schemeClr val="bg1"/>
                </a:solidFill>
              </a:rPr>
              <a:t>тч</a:t>
            </a:r>
            <a:r>
              <a:rPr lang="uk-UA" sz="3200" b="1" dirty="0">
                <a:solidFill>
                  <a:schemeClr val="bg1"/>
                </a:solidFill>
              </a:rPr>
              <a:t>-к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="" xmlns:a16="http://schemas.microsoft.com/office/drawing/2014/main" id="{DDCED319-87E3-40F3-9994-5C1AE5CF40C6}"/>
              </a:ext>
            </a:extLst>
          </p:cNvPr>
          <p:cNvSpPr/>
          <p:nvPr/>
        </p:nvSpPr>
        <p:spPr>
          <a:xfrm>
            <a:off x="5502962" y="3555848"/>
            <a:ext cx="2536372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Л-к-р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F4F20828-F7EF-4422-B32E-3E2587955ED4}"/>
              </a:ext>
            </a:extLst>
          </p:cNvPr>
          <p:cNvSpPr/>
          <p:nvPr/>
        </p:nvSpPr>
        <p:spPr>
          <a:xfrm>
            <a:off x="5502962" y="1397658"/>
            <a:ext cx="2536372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Д-р-</a:t>
            </a:r>
            <a:r>
              <a:rPr lang="uk-UA" sz="3200" b="1" dirty="0" err="1">
                <a:solidFill>
                  <a:schemeClr val="bg1"/>
                </a:solidFill>
              </a:rPr>
              <a:t>кт</a:t>
            </a:r>
            <a:r>
              <a:rPr lang="uk-UA" sz="3200" b="1" dirty="0">
                <a:solidFill>
                  <a:schemeClr val="bg1"/>
                </a:solidFill>
              </a:rPr>
              <a:t>-р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72C8CAD2-5D7B-4736-A3AD-ED45505387B0}"/>
              </a:ext>
            </a:extLst>
          </p:cNvPr>
          <p:cNvSpPr/>
          <p:nvPr/>
        </p:nvSpPr>
        <p:spPr>
          <a:xfrm>
            <a:off x="5502959" y="2120903"/>
            <a:ext cx="2536372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В-х-в-т-</a:t>
            </a:r>
            <a:r>
              <a:rPr lang="uk-UA" sz="3200" b="1" dirty="0" err="1">
                <a:solidFill>
                  <a:schemeClr val="bg1"/>
                </a:solidFill>
              </a:rPr>
              <a:t>ль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="" xmlns:a16="http://schemas.microsoft.com/office/drawing/2014/main" id="{B103A5C2-8FED-494A-80E8-73C1065A0909}"/>
              </a:ext>
            </a:extLst>
          </p:cNvPr>
          <p:cNvSpPr/>
          <p:nvPr/>
        </p:nvSpPr>
        <p:spPr>
          <a:xfrm>
            <a:off x="5502962" y="2854690"/>
            <a:ext cx="2536372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Б-д-в-</a:t>
            </a:r>
            <a:r>
              <a:rPr lang="uk-UA" sz="3200" b="1" dirty="0" err="1">
                <a:solidFill>
                  <a:schemeClr val="bg1"/>
                </a:solidFill>
              </a:rPr>
              <a:t>льн</a:t>
            </a:r>
            <a:r>
              <a:rPr lang="uk-UA" sz="3200" b="1" dirty="0">
                <a:solidFill>
                  <a:schemeClr val="bg1"/>
                </a:solidFill>
              </a:rPr>
              <a:t>-к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492CE58B-2F8F-4DA5-BB22-20794F44302F}"/>
              </a:ext>
            </a:extLst>
          </p:cNvPr>
          <p:cNvSpPr/>
          <p:nvPr/>
        </p:nvSpPr>
        <p:spPr>
          <a:xfrm>
            <a:off x="8424176" y="1400820"/>
            <a:ext cx="2545973" cy="646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Г-р-б-</a:t>
            </a:r>
            <a:r>
              <a:rPr lang="uk-UA" sz="3200" b="1" dirty="0" err="1">
                <a:solidFill>
                  <a:schemeClr val="bg1"/>
                </a:solidFill>
              </a:rPr>
              <a:t>ць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="" xmlns:a16="http://schemas.microsoft.com/office/drawing/2014/main" id="{90472742-D72B-49A9-9668-1A84572C4375}"/>
              </a:ext>
            </a:extLst>
          </p:cNvPr>
          <p:cNvSpPr/>
          <p:nvPr/>
        </p:nvSpPr>
        <p:spPr>
          <a:xfrm>
            <a:off x="8424176" y="2104991"/>
            <a:ext cx="2545971" cy="646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Ж-р-в-</a:t>
            </a:r>
            <a:r>
              <a:rPr lang="uk-UA" sz="3200" b="1" dirty="0" err="1">
                <a:solidFill>
                  <a:schemeClr val="bg1"/>
                </a:solidFill>
              </a:rPr>
              <a:t>ль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="" xmlns:a16="http://schemas.microsoft.com/office/drawing/2014/main" id="{E84EF72C-1939-47C6-BC0C-47C47426FFD4}"/>
              </a:ext>
            </a:extLst>
          </p:cNvPr>
          <p:cNvSpPr/>
          <p:nvPr/>
        </p:nvSpPr>
        <p:spPr>
          <a:xfrm>
            <a:off x="8424176" y="2795521"/>
            <a:ext cx="2545971" cy="646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С-р-к-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="" xmlns:a16="http://schemas.microsoft.com/office/drawing/2014/main" id="{0400D92D-1406-435B-B87F-8625DB37F18D}"/>
              </a:ext>
            </a:extLst>
          </p:cNvPr>
          <p:cNvSpPr/>
          <p:nvPr/>
        </p:nvSpPr>
        <p:spPr>
          <a:xfrm>
            <a:off x="8459486" y="3502696"/>
            <a:ext cx="2545971" cy="646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В-р-н-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="" xmlns:a16="http://schemas.microsoft.com/office/drawing/2014/main" id="{3CB9113E-E863-4107-B7B7-8B09263285CF}"/>
              </a:ext>
            </a:extLst>
          </p:cNvPr>
          <p:cNvSpPr/>
          <p:nvPr/>
        </p:nvSpPr>
        <p:spPr>
          <a:xfrm>
            <a:off x="8424177" y="4224232"/>
            <a:ext cx="2545971" cy="646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Ж-</a:t>
            </a:r>
            <a:r>
              <a:rPr lang="uk-UA" sz="3200" b="1" dirty="0" err="1">
                <a:solidFill>
                  <a:schemeClr val="bg1"/>
                </a:solidFill>
              </a:rPr>
              <a:t>йв</a:t>
            </a:r>
            <a:r>
              <a:rPr lang="uk-UA" sz="3200" b="1" dirty="0">
                <a:solidFill>
                  <a:schemeClr val="bg1"/>
                </a:solidFill>
              </a:rPr>
              <a:t>-р-н-к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="" xmlns:a16="http://schemas.microsoft.com/office/drawing/2014/main" id="{39084E64-8AF7-48BB-8DE8-70A5612E8AD3}"/>
              </a:ext>
            </a:extLst>
          </p:cNvPr>
          <p:cNvSpPr/>
          <p:nvPr/>
        </p:nvSpPr>
        <p:spPr>
          <a:xfrm>
            <a:off x="8424178" y="5009784"/>
            <a:ext cx="2545971" cy="646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С-л-в-й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="" xmlns:a16="http://schemas.microsoft.com/office/drawing/2014/main" id="{F284DEC8-7078-4295-8802-043B80CFE7FC}"/>
              </a:ext>
            </a:extLst>
          </p:cNvPr>
          <p:cNvSpPr/>
          <p:nvPr/>
        </p:nvSpPr>
        <p:spPr>
          <a:xfrm>
            <a:off x="8424178" y="5720826"/>
            <a:ext cx="2545971" cy="646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Л-</a:t>
            </a:r>
            <a:r>
              <a:rPr lang="uk-UA" sz="3200" b="1" dirty="0" err="1">
                <a:solidFill>
                  <a:schemeClr val="bg1"/>
                </a:solidFill>
              </a:rPr>
              <a:t>ст</a:t>
            </a:r>
            <a:r>
              <a:rPr lang="uk-UA" sz="3200" b="1" dirty="0">
                <a:solidFill>
                  <a:schemeClr val="bg1"/>
                </a:solidFill>
              </a:rPr>
              <a:t>-</a:t>
            </a:r>
            <a:r>
              <a:rPr lang="uk-UA" sz="3200" b="1" dirty="0" err="1">
                <a:solidFill>
                  <a:schemeClr val="bg1"/>
                </a:solidFill>
              </a:rPr>
              <a:t>вк</a:t>
            </a:r>
            <a:r>
              <a:rPr lang="uk-UA" sz="3200" b="1" dirty="0">
                <a:solidFill>
                  <a:schemeClr val="bg1"/>
                </a:solidFill>
              </a:rPr>
              <a:t>-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5237885"/>
            <a:ext cx="3997944" cy="1123712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називають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слова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першій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колонці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 в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другій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? На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питання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2000" b="1" dirty="0" err="1" smtClean="0">
                <a:solidFill>
                  <a:schemeClr val="accent2">
                    <a:lumMod val="75000"/>
                  </a:schemeClr>
                </a:solidFill>
              </a:rPr>
              <a:t>відповідають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Картинки до тестів\Професії\Професії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2" y="2120903"/>
            <a:ext cx="4466030" cy="3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595" y="571647"/>
            <a:ext cx="10167375" cy="662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Скоромовка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AE786220-25A4-43B4-9814-EC2B0FA1A163}"/>
              </a:ext>
            </a:extLst>
          </p:cNvPr>
          <p:cNvSpPr/>
          <p:nvPr/>
        </p:nvSpPr>
        <p:spPr>
          <a:xfrm>
            <a:off x="1678802" y="2545492"/>
            <a:ext cx="4384480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Ранком Лара з Мариною милувались калиною.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278" y="1422022"/>
            <a:ext cx="4387004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повільно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вдумливо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6082" y="3933411"/>
            <a:ext cx="5169518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скоромовку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наче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несеш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важкий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ранець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 спиною,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потім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швидко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наче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біжиш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поділитися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радісною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звісткою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 descr="D:\Картинки до тестів\Рослини\Калина навесн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85" y="1422022"/>
            <a:ext cx="4227099" cy="42501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8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3" y="582906"/>
            <a:ext cx="9861630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754140"/>
            <a:ext cx="4190035" cy="419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6286" y="1882411"/>
            <a:ext cx="5570074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3200" b="1" dirty="0" smtClean="0">
                <a:solidFill>
                  <a:schemeClr val="bg1"/>
                </a:solidFill>
              </a:rPr>
              <a:t>ми </a:t>
            </a:r>
            <a:r>
              <a:rPr lang="uk-UA" sz="3200" b="1" dirty="0" smtClean="0"/>
              <a:t>підсумуємо свої знання і </a:t>
            </a:r>
            <a:r>
              <a:rPr lang="uk-UA" sz="3200" b="1" dirty="0" smtClean="0">
                <a:solidFill>
                  <a:schemeClr val="bg1"/>
                </a:solidFill>
              </a:rPr>
              <a:t>вміння </a:t>
            </a:r>
            <a:r>
              <a:rPr lang="uk-UA" sz="3200" b="1" dirty="0">
                <a:solidFill>
                  <a:schemeClr val="bg1"/>
                </a:solidFill>
              </a:rPr>
              <a:t>з теми </a:t>
            </a:r>
            <a:r>
              <a:rPr lang="uk-UA" sz="3200" b="1" dirty="0" smtClean="0">
                <a:solidFill>
                  <a:schemeClr val="bg1"/>
                </a:solidFill>
              </a:rPr>
              <a:t>«</a:t>
            </a:r>
            <a:r>
              <a:rPr lang="uk-UA" sz="3200" b="1" dirty="0">
                <a:solidFill>
                  <a:schemeClr val="bg1"/>
                </a:solidFill>
              </a:rPr>
              <a:t>Щоб у серці жила Батьківщина</a:t>
            </a:r>
            <a:r>
              <a:rPr lang="uk-UA" sz="3200" b="1" dirty="0" smtClean="0">
                <a:solidFill>
                  <a:schemeClr val="bg1"/>
                </a:solidFill>
              </a:rPr>
              <a:t>»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7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2205" y="1946871"/>
            <a:ext cx="3039195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Які символи й обереги важливі в житті українців?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З якого вірша це речення: «У тих квітах — наша мова, наші ріки і поля...»? 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Хто автор твору?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465" y="345867"/>
            <a:ext cx="3039195" cy="15646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Перевіряю свої досягнення. </a:t>
            </a:r>
            <a:r>
              <a:rPr lang="uk-UA" sz="3200" b="1" dirty="0" smtClean="0">
                <a:solidFill>
                  <a:srgbClr val="FFFF00"/>
                </a:solidFill>
              </a:rPr>
              <a:t>Знаю</a:t>
            </a:r>
            <a:r>
              <a:rPr lang="uk-UA" sz="3200" b="1" dirty="0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53022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205" y="4585202"/>
            <a:ext cx="3039194" cy="9921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Вірш «Петриківські 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диво-квіти»</a:t>
            </a:r>
          </a:p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Автор Наталка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Поклад</a:t>
            </a:r>
          </a:p>
        </p:txBody>
      </p:sp>
      <p:pic>
        <p:nvPicPr>
          <p:cNvPr id="15" name="Picture 16" descr="Картинки по запросу народні символи і обере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42" y="378525"/>
            <a:ext cx="8185897" cy="569123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/>
          <a:stretch/>
        </p:blipFill>
        <p:spPr bwMode="auto">
          <a:xfrm>
            <a:off x="3680642" y="345867"/>
            <a:ext cx="3528354" cy="25170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653" y="3790838"/>
            <a:ext cx="3439886" cy="22789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653" y="298203"/>
            <a:ext cx="3439886" cy="25189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ÐÐ°ÑÑÐ¸Ð½ÐºÐ¸ Ð¿Ð¾ Ð·Ð°Ð¿ÑÐ¾ÑÑ Ð¿ÐµÑÑÐ¸ÐºÑÐ²ÑÑÐºÐ¸Ð¹ ÑÐ¾Ð·Ð¿Ð¸Ñ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42" y="3839978"/>
            <a:ext cx="2981415" cy="224166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45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29513" y="1767620"/>
            <a:ext cx="1032834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Чому розділ має назву «Щоб у серці жила Батьківщина...»?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Коли говорять про Україну маленька, а коли — велика</a:t>
            </a:r>
            <a:r>
              <a:rPr lang="uk-UA" sz="2800" b="1" dirty="0" smtClean="0">
                <a:solidFill>
                  <a:schemeClr val="bg1"/>
                </a:solidFill>
              </a:rPr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9513" y="494527"/>
            <a:ext cx="10328344" cy="1168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Розумію, можу пояснити 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Учні\учень за парто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643" y="2847869"/>
            <a:ext cx="2067928" cy="30265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13" y="2847868"/>
            <a:ext cx="8488659" cy="30265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975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81912" y="1713191"/>
            <a:ext cx="8564859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Чому </a:t>
            </a:r>
            <a:r>
              <a:rPr lang="uk-UA" sz="2800" b="1" dirty="0">
                <a:solidFill>
                  <a:schemeClr val="bg1"/>
                </a:solidFill>
              </a:rPr>
              <a:t>родина порівнюється із червоною калиною?</a:t>
            </a: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Які почуття дівчинки передано у вірші </a:t>
            </a:r>
            <a:r>
              <a:rPr lang="uk-UA" sz="2800" b="1" dirty="0" smtClean="0">
                <a:solidFill>
                  <a:schemeClr val="bg1"/>
                </a:solidFill>
              </a:rPr>
              <a:t>              «</a:t>
            </a:r>
            <a:r>
              <a:rPr lang="uk-UA" sz="2800" b="1" dirty="0">
                <a:solidFill>
                  <a:schemeClr val="bg1"/>
                </a:solidFill>
              </a:rPr>
              <a:t>Мій тато повернувся із війни»?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46088" indent="-446088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Які </a:t>
            </a:r>
            <a:r>
              <a:rPr lang="uk-UA" sz="2800" b="1" dirty="0">
                <a:solidFill>
                  <a:schemeClr val="bg1"/>
                </a:solidFill>
              </a:rPr>
              <a:t>почуття викликав цей вірш у тебе?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81913" y="494527"/>
            <a:ext cx="10175944" cy="11682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свої досягнення.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Розумію, можу пояснити …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63908"/>
            <a:ext cx="1084409" cy="8940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Як пояснити дитині, що тато на війні? – АрміяInfor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176" r="11143" b="10937"/>
          <a:stretch/>
        </p:blipFill>
        <p:spPr bwMode="auto">
          <a:xfrm>
            <a:off x="1482655" y="3616457"/>
            <a:ext cx="4458669" cy="276219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6069885" y="5056223"/>
            <a:ext cx="5229486" cy="130418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А чи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передає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ілюстрація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зміст вірша М. Морозенко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«Мій тато повернувся із війни»?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69884" y="3798669"/>
            <a:ext cx="5229487" cy="120102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Розглянь ілюстрацію.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Ч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передає вона почуття вірша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Морозенко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«Мій тато повернувся із війни»? </a:t>
            </a:r>
          </a:p>
        </p:txBody>
      </p:sp>
      <p:pic>
        <p:nvPicPr>
          <p:cNvPr id="13" name="Picture 2" descr="D:\Картинки до тестів\Рослини\Калина ягод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464" y="2187158"/>
            <a:ext cx="2864907" cy="16115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512</Words>
  <Application>Microsoft Office PowerPoint</Application>
  <PresentationFormat>Произвольный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341</cp:revision>
  <dcterms:created xsi:type="dcterms:W3CDTF">2018-01-05T16:38:53Z</dcterms:created>
  <dcterms:modified xsi:type="dcterms:W3CDTF">2024-12-03T18:39:34Z</dcterms:modified>
</cp:coreProperties>
</file>