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77" r:id="rId3"/>
    <p:sldId id="872" r:id="rId4"/>
    <p:sldId id="874" r:id="rId5"/>
    <p:sldId id="873" r:id="rId6"/>
    <p:sldId id="281" r:id="rId7"/>
    <p:sldId id="306" r:id="rId8"/>
    <p:sldId id="291" r:id="rId9"/>
    <p:sldId id="333" r:id="rId10"/>
    <p:sldId id="325" r:id="rId11"/>
    <p:sldId id="332" r:id="rId12"/>
    <p:sldId id="298" r:id="rId13"/>
    <p:sldId id="300" r:id="rId14"/>
    <p:sldId id="8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1694E9"/>
    <a:srgbClr val="FFFF00"/>
    <a:srgbClr val="295FFF"/>
    <a:srgbClr val="FFB441"/>
    <a:srgbClr val="709E32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3772" y="4295794"/>
            <a:ext cx="10591799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Вступ до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теми «Зачарувала все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зима»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 Чухліб «Зимова казка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клипарт зимняя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64" y="1131150"/>
            <a:ext cx="2857635" cy="30017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09114" y="1328718"/>
            <a:ext cx="317639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uk-UA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5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Зачарувала все зима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555171"/>
            <a:ext cx="9818914" cy="7038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Згадаймо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0388" y="1546763"/>
            <a:ext cx="5179796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Василь Васильович Чухліб – український письменник, журналіст, громадський діяч, літературознавець.</a:t>
            </a:r>
          </a:p>
        </p:txBody>
      </p:sp>
      <p:pic>
        <p:nvPicPr>
          <p:cNvPr id="11" name="Picture 2" descr="ÐÐ°ÑÑÐ¸Ð½ÐºÐ¸ Ð¿Ð¾ Ð·Ð°Ð¿ÑÐ¾ÑÑ Ð²Ð°ÑÐ¸Ð»Ñ ÑÑÑÐ»Ñ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857" y="1447208"/>
            <a:ext cx="2800192" cy="42002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9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клипарт снегири на дерев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4" y="2183333"/>
            <a:ext cx="1911099" cy="21491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7164" y="456430"/>
            <a:ext cx="9849180" cy="555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Василь Чухліб. Зимова казка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2713" y="1088573"/>
            <a:ext cx="9808029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Зимовий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ранок сонячний і прозорий. На снігу іскринки переливаються. Дахи на хатах неначе з вати. Із димарів дим іде голубий. Тарасик і Тетянка дерев’яними лопатками </a:t>
            </a:r>
            <a:r>
              <a:rPr lang="uk-UA" sz="2400" b="1" dirty="0">
                <a:solidFill>
                  <a:srgbClr val="0070C0"/>
                </a:solidFill>
              </a:rPr>
              <a:t>прокидають стежку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до хвіртки. Бо за ніч снігу зима намела. Тарасик кидає й кидає, цілу </a:t>
            </a:r>
            <a:r>
              <a:rPr lang="uk-UA" sz="2400" b="1" dirty="0">
                <a:solidFill>
                  <a:srgbClr val="0070C0"/>
                </a:solidFill>
              </a:rPr>
              <a:t>хурделицю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зняв за собою. А Тетянка розігнулася, зіперлася на держак. І до Тарасика: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Ой, поглянь — яблунька зацвіла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just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Задивилисяудвохнаяблуньку.Авонавсявінеї,начеуцвіту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— А на другій яблуньці он уже і яблука! — каже захоплено Тарасик. 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І справді — такі червоні, круглобокі. Ну хіба не казка?! Та це ж снігурі на гілках посідали! Підійшли ближче, щоб роздивитися. А снігурі —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пурх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! — і полетіли. Тетянка засмутилася.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 А біля хвіртки сніговик стоїть і до Тетянки й Тарасика усміхається. Мабуть, хоче сказати: зимовій казці не кінець. Вона тільки починається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727" y="5948324"/>
            <a:ext cx="54515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ХУРДЕЛИЦЯ </a:t>
            </a:r>
            <a:r>
              <a:rPr lang="uk-UA" sz="2400" b="1" dirty="0">
                <a:solidFill>
                  <a:schemeClr val="bg1"/>
                </a:solidFill>
              </a:rPr>
              <a:t>– завірюха, хуртовина.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226629" y="3679371"/>
            <a:ext cx="3374571" cy="21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03386"/>
            <a:ext cx="10092872" cy="81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Вибіркове </a:t>
            </a:r>
            <a:r>
              <a:rPr lang="uk-UA" sz="4000" b="1" dirty="0">
                <a:solidFill>
                  <a:schemeClr val="bg1"/>
                </a:solidFill>
              </a:rPr>
              <a:t>читання. Запитання до тексту.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0722" y="1569363"/>
            <a:ext cx="7226249" cy="34163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Яким був зимовий ранок? Хто розчищав стежку?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викликало захоплення дітей?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 якою інтонацією, на твою думку, потрібно прочитати слова Тетянки й Тарасика? Чому?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Чому цей ранок наче казка?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 доводилося тобі бачити зимову казку? Де? Розкажи про це. Постав до тексту запитання.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До виділених слів добери близькі за значенням слова.</a:t>
            </a:r>
          </a:p>
        </p:txBody>
      </p:sp>
      <p:pic>
        <p:nvPicPr>
          <p:cNvPr id="13" name="Picture 4" descr="Картинки по запросу клипарт снегири на дере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569994"/>
            <a:ext cx="2659968" cy="34156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851" y="5029976"/>
            <a:ext cx="281846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      </a:t>
            </a:r>
            <a:r>
              <a:rPr lang="uk-UA" sz="2400" b="1" dirty="0">
                <a:solidFill>
                  <a:schemeClr val="bg1"/>
                </a:solidFill>
              </a:rPr>
              <a:t>Зимова казка тільки починається.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0722" y="5029976"/>
            <a:ext cx="56369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Мабуть</a:t>
            </a:r>
            <a:r>
              <a:rPr lang="uk-UA" sz="2400" b="1" dirty="0">
                <a:solidFill>
                  <a:schemeClr val="bg1"/>
                </a:solidFill>
              </a:rPr>
              <a:t>, тобі буде цікаво придумати її продовження.</a:t>
            </a:r>
          </a:p>
        </p:txBody>
      </p:sp>
    </p:spTree>
    <p:extLst>
      <p:ext uri="{BB962C8B-B14F-4D97-AF65-F5344CB8AC3E}">
        <p14:creationId xmlns:p14="http://schemas.microsoft.com/office/powerpoint/2010/main" val="37749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9" y="494529"/>
            <a:ext cx="10033832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6803" y="1553443"/>
            <a:ext cx="4130852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Прочитай твір.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Визнач головну думку твору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. Придумай 2-3 речення продовження 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53" y="1553442"/>
            <a:ext cx="4522318" cy="3708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7686" y="483853"/>
            <a:ext cx="9902864" cy="987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077686" y="1538935"/>
            <a:ext cx="3215428" cy="808754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839805" y="1528158"/>
            <a:ext cx="3042773" cy="726521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6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758969" y="4928542"/>
            <a:ext cx="2583945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565856" y="4942719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68" y="2347690"/>
            <a:ext cx="2151184" cy="215118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7" y="3878722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2" y="2303149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4" y="3803096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8" y="234769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8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503789" y="1495285"/>
            <a:ext cx="5606956" cy="288032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Наше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гасло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Видумуй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пробуй, твори!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Розум,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фантазію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прояви!</a:t>
            </a:r>
          </a:p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Активним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уважним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бувай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кмітливість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забувай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09" y="4421895"/>
            <a:ext cx="3899623" cy="21545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11920" y="529662"/>
            <a:ext cx="9870603" cy="733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2819603" y="1419160"/>
            <a:ext cx="2332153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9750" y="1406029"/>
            <a:ext cx="3042773" cy="7265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482044" y="1406029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9181580" y="4890594"/>
            <a:ext cx="2427358" cy="1154420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 smtClean="0">
                <a:solidFill>
                  <a:schemeClr val="bg1"/>
                </a:solidFill>
              </a:rPr>
              <a:t>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148402" y="4723711"/>
            <a:ext cx="2268701" cy="1178875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77" y="2165182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3819125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06" y="2132550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54" y="3988784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19" y="2175616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9510" y="1596732"/>
            <a:ext cx="2314831" cy="1323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Розглянь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сніжинки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і скажи,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очікування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уроку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3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10" y="496761"/>
            <a:ext cx="10120918" cy="711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 спіткнись»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xmlns="" id="{7E024FCE-4557-44C3-8842-3E6876AFF817}"/>
              </a:ext>
            </a:extLst>
          </p:cNvPr>
          <p:cNvGrpSpPr/>
          <p:nvPr/>
        </p:nvGrpSpPr>
        <p:grpSpPr>
          <a:xfrm>
            <a:off x="1219328" y="1299917"/>
            <a:ext cx="9557518" cy="610651"/>
            <a:chOff x="228600" y="1532602"/>
            <a:chExt cx="11716134" cy="912904"/>
          </a:xfrm>
          <a:solidFill>
            <a:srgbClr val="FF0000"/>
          </a:solidFill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xmlns="" id="{8D2076B5-FCD0-48AB-BD59-3FB4B4D86CAC}"/>
                </a:ext>
              </a:extLst>
            </p:cNvPr>
            <p:cNvSpPr/>
            <p:nvPr/>
          </p:nvSpPr>
          <p:spPr>
            <a:xfrm>
              <a:off x="228600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</a:rPr>
                <a:t>калина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xmlns="" id="{37D4918E-76BA-4EAC-A415-8BF2391405DF}"/>
                </a:ext>
              </a:extLst>
            </p:cNvPr>
            <p:cNvSpPr/>
            <p:nvPr/>
          </p:nvSpPr>
          <p:spPr>
            <a:xfrm>
              <a:off x="2609658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калина</a:t>
              </a:r>
            </a:p>
          </p:txBody>
        </p:sp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xmlns="" id="{9EF1860A-1AA5-4488-9EDE-411F1BDD9F7F}"/>
                </a:ext>
              </a:extLst>
            </p:cNvPr>
            <p:cNvSpPr/>
            <p:nvPr/>
          </p:nvSpPr>
          <p:spPr>
            <a:xfrm>
              <a:off x="4972050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калина</a:t>
              </a:r>
            </a:p>
          </p:txBody>
        </p:sp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xmlns="" id="{043DB03E-BD85-44BF-91CC-AE449F4A9C2D}"/>
                </a:ext>
              </a:extLst>
            </p:cNvPr>
            <p:cNvSpPr/>
            <p:nvPr/>
          </p:nvSpPr>
          <p:spPr>
            <a:xfrm>
              <a:off x="7334442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Галина</a:t>
              </a:r>
            </a:p>
          </p:txBody>
        </p:sp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xmlns="" id="{B25E304A-2ECC-4EE0-8C02-65B34C81B57D}"/>
                </a:ext>
              </a:extLst>
            </p:cNvPr>
            <p:cNvSpPr/>
            <p:nvPr/>
          </p:nvSpPr>
          <p:spPr>
            <a:xfrm>
              <a:off x="9696834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калина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403F790E-B4D4-4B7B-B748-ACFD38A0375B}"/>
              </a:ext>
            </a:extLst>
          </p:cNvPr>
          <p:cNvGrpSpPr/>
          <p:nvPr/>
        </p:nvGrpSpPr>
        <p:grpSpPr>
          <a:xfrm>
            <a:off x="1226941" y="2010210"/>
            <a:ext cx="9557518" cy="610651"/>
            <a:chOff x="228600" y="1532602"/>
            <a:chExt cx="11716134" cy="91290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xmlns="" id="{7CD516AE-474A-4E19-B588-37768072D857}"/>
                </a:ext>
              </a:extLst>
            </p:cNvPr>
            <p:cNvSpPr/>
            <p:nvPr/>
          </p:nvSpPr>
          <p:spPr>
            <a:xfrm>
              <a:off x="228600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в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ерба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xmlns="" id="{A6CDE9D4-5F78-4FA5-809F-69F99A123BA1}"/>
                </a:ext>
              </a:extLst>
            </p:cNvPr>
            <p:cNvSpPr/>
            <p:nvPr/>
          </p:nvSpPr>
          <p:spPr>
            <a:xfrm>
              <a:off x="2609658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</a:rPr>
                <a:t>зебра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xmlns="" id="{BF41F404-C3E4-4715-B448-7E0B951B6FD6}"/>
                </a:ext>
              </a:extLst>
            </p:cNvPr>
            <p:cNvSpPr/>
            <p:nvPr/>
          </p:nvSpPr>
          <p:spPr>
            <a:xfrm>
              <a:off x="4972050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верба</a:t>
              </a:r>
            </a:p>
          </p:txBody>
        </p:sp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xmlns="" id="{9938E04A-2C2D-4168-BE8A-44D13F678605}"/>
                </a:ext>
              </a:extLst>
            </p:cNvPr>
            <p:cNvSpPr/>
            <p:nvPr/>
          </p:nvSpPr>
          <p:spPr>
            <a:xfrm>
              <a:off x="7334442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</a:rPr>
                <a:t>верба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xmlns="" id="{6DD3BAFB-23DD-466E-89BB-3BC44451796F}"/>
                </a:ext>
              </a:extLst>
            </p:cNvPr>
            <p:cNvSpPr/>
            <p:nvPr/>
          </p:nvSpPr>
          <p:spPr>
            <a:xfrm>
              <a:off x="9696834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верба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AF165C6A-7E8D-4032-A494-C2159D7DE87E}"/>
              </a:ext>
            </a:extLst>
          </p:cNvPr>
          <p:cNvGrpSpPr/>
          <p:nvPr/>
        </p:nvGrpSpPr>
        <p:grpSpPr>
          <a:xfrm>
            <a:off x="1234554" y="2730863"/>
            <a:ext cx="9557518" cy="610651"/>
            <a:chOff x="228600" y="1532602"/>
            <a:chExt cx="11716134" cy="912904"/>
          </a:xfrm>
          <a:solidFill>
            <a:schemeClr val="accent4">
              <a:lumMod val="75000"/>
            </a:schemeClr>
          </a:solidFill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xmlns="" id="{CB8C7361-5549-43F4-983C-27031F8B97A9}"/>
                </a:ext>
              </a:extLst>
            </p:cNvPr>
            <p:cNvSpPr/>
            <p:nvPr/>
          </p:nvSpPr>
          <p:spPr>
            <a:xfrm>
              <a:off x="228600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</a:rPr>
                <a:t>тополя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xmlns="" id="{3B136FF7-9FC4-45E9-B5A1-11E1E5FB0A43}"/>
                </a:ext>
              </a:extLst>
            </p:cNvPr>
            <p:cNvSpPr/>
            <p:nvPr/>
          </p:nvSpPr>
          <p:spPr>
            <a:xfrm>
              <a:off x="2609658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тополя</a:t>
              </a:r>
            </a:p>
          </p:txBody>
        </p:sp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xmlns="" id="{D02AAD00-D297-4B08-B62D-87A299442563}"/>
                </a:ext>
              </a:extLst>
            </p:cNvPr>
            <p:cNvSpPr/>
            <p:nvPr/>
          </p:nvSpPr>
          <p:spPr>
            <a:xfrm>
              <a:off x="4972050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квасоля</a:t>
              </a:r>
            </a:p>
          </p:txBody>
        </p:sp>
        <p:sp>
          <p:nvSpPr>
            <p:cNvPr id="21" name="Прямокутник: округлені кути 20">
              <a:extLst>
                <a:ext uri="{FF2B5EF4-FFF2-40B4-BE49-F238E27FC236}">
                  <a16:creationId xmlns:a16="http://schemas.microsoft.com/office/drawing/2014/main" xmlns="" id="{604B9760-1E1C-416F-BE9E-5DAEB67FD559}"/>
                </a:ext>
              </a:extLst>
            </p:cNvPr>
            <p:cNvSpPr/>
            <p:nvPr/>
          </p:nvSpPr>
          <p:spPr>
            <a:xfrm>
              <a:off x="7334442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тополя</a:t>
              </a:r>
            </a:p>
          </p:txBody>
        </p:sp>
        <p:sp>
          <p:nvSpPr>
            <p:cNvPr id="22" name="Прямокутник: округлені кути 21">
              <a:extLst>
                <a:ext uri="{FF2B5EF4-FFF2-40B4-BE49-F238E27FC236}">
                  <a16:creationId xmlns:a16="http://schemas.microsoft.com/office/drawing/2014/main" xmlns="" id="{48451266-D88E-4140-B2D7-F1428167FC14}"/>
                </a:ext>
              </a:extLst>
            </p:cNvPr>
            <p:cNvSpPr/>
            <p:nvPr/>
          </p:nvSpPr>
          <p:spPr>
            <a:xfrm>
              <a:off x="9696834" y="1532602"/>
              <a:ext cx="2247900" cy="912904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тополя</a:t>
              </a: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B41C4101-1E3D-4186-8D57-308AB5EFE995}"/>
              </a:ext>
            </a:extLst>
          </p:cNvPr>
          <p:cNvGrpSpPr/>
          <p:nvPr/>
        </p:nvGrpSpPr>
        <p:grpSpPr>
          <a:xfrm>
            <a:off x="1226941" y="3449717"/>
            <a:ext cx="9557518" cy="610651"/>
            <a:chOff x="228600" y="1532602"/>
            <a:chExt cx="11716134" cy="91290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Прямокутник: округлені кути 23">
              <a:extLst>
                <a:ext uri="{FF2B5EF4-FFF2-40B4-BE49-F238E27FC236}">
                  <a16:creationId xmlns:a16="http://schemas.microsoft.com/office/drawing/2014/main" xmlns="" id="{AFAFEA01-BB5B-4E87-B141-D1E76EDC67D7}"/>
                </a:ext>
              </a:extLst>
            </p:cNvPr>
            <p:cNvSpPr/>
            <p:nvPr/>
          </p:nvSpPr>
          <p:spPr>
            <a:xfrm>
              <a:off x="228600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рай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xmlns="" id="{32C58B59-2029-4E69-8963-324F6A8A6A15}"/>
                </a:ext>
              </a:extLst>
            </p:cNvPr>
            <p:cNvSpPr/>
            <p:nvPr/>
          </p:nvSpPr>
          <p:spPr>
            <a:xfrm>
              <a:off x="2609658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край</a:t>
              </a:r>
            </a:p>
          </p:txBody>
        </p: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xmlns="" id="{F9B3A238-E029-4EF2-BAFD-62DAA32306F6}"/>
                </a:ext>
              </a:extLst>
            </p:cNvPr>
            <p:cNvSpPr/>
            <p:nvPr/>
          </p:nvSpPr>
          <p:spPr>
            <a:xfrm>
              <a:off x="4972050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край</a:t>
              </a:r>
            </a:p>
          </p:txBody>
        </p: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xmlns="" id="{E47A6DCC-CB25-4A23-AD39-8591679EC8C2}"/>
                </a:ext>
              </a:extLst>
            </p:cNvPr>
            <p:cNvSpPr/>
            <p:nvPr/>
          </p:nvSpPr>
          <p:spPr>
            <a:xfrm>
              <a:off x="7334442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край</a:t>
              </a:r>
            </a:p>
          </p:txBody>
        </p:sp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xmlns="" id="{9EDE751F-CD15-4F31-ADB5-739914CAD4CD}"/>
                </a:ext>
              </a:extLst>
            </p:cNvPr>
            <p:cNvSpPr/>
            <p:nvPr/>
          </p:nvSpPr>
          <p:spPr>
            <a:xfrm>
              <a:off x="9696834" y="1532602"/>
              <a:ext cx="2247900" cy="9129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грай</a:t>
              </a:r>
            </a:p>
          </p:txBody>
        </p:sp>
      </p:grpSp>
      <p:pic>
        <p:nvPicPr>
          <p:cNvPr id="1026" name="Picture 2" descr="D:\Картинки до тестів\Рослини\Вер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06" y="4203987"/>
            <a:ext cx="1664702" cy="22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Рослини\Калина ягод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31" y="4181122"/>
            <a:ext cx="3309404" cy="18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14453"/>
          <a:stretch/>
        </p:blipFill>
        <p:spPr bwMode="auto">
          <a:xfrm>
            <a:off x="1160609" y="4251331"/>
            <a:ext cx="1488460" cy="22424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ᐉ Книга Микола Ведмедеря «Мій рідний край Збірник пісень для дітей»  978-966-408-461-8 • Краща ціна в Києві, Україні • Купити в Епіцент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85" y="4181122"/>
            <a:ext cx="1696772" cy="22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3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8686" y="592500"/>
            <a:ext cx="9318171" cy="824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686" y="1550746"/>
            <a:ext cx="4942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25"/>
            <a:r>
              <a:rPr lang="uk-UA" sz="3200" b="1" dirty="0">
                <a:solidFill>
                  <a:schemeClr val="bg1"/>
                </a:solidFill>
              </a:rPr>
              <a:t>Зима морозяна на дворі,</a:t>
            </a:r>
          </a:p>
          <a:p>
            <a:pPr indent="174625"/>
            <a:r>
              <a:rPr lang="uk-UA" sz="3200" b="1" dirty="0">
                <a:solidFill>
                  <a:schemeClr val="bg1"/>
                </a:solidFill>
              </a:rPr>
              <a:t>замети білі на землі.</a:t>
            </a:r>
          </a:p>
          <a:p>
            <a:pPr indent="174625"/>
            <a:r>
              <a:rPr lang="uk-UA" sz="3200" b="1" dirty="0">
                <a:solidFill>
                  <a:schemeClr val="bg1"/>
                </a:solidFill>
              </a:rPr>
              <a:t>Зоріють в небі ясні зорі,</a:t>
            </a:r>
          </a:p>
          <a:p>
            <a:pPr indent="174625"/>
            <a:r>
              <a:rPr lang="uk-UA" sz="3200" b="1" dirty="0">
                <a:solidFill>
                  <a:schemeClr val="bg1"/>
                </a:solidFill>
              </a:rPr>
              <a:t>заснули зайчики </a:t>
            </a:r>
            <a:r>
              <a:rPr lang="uk-UA" sz="3200" b="1" dirty="0" smtClean="0">
                <a:solidFill>
                  <a:schemeClr val="bg1"/>
                </a:solidFill>
              </a:rPr>
              <a:t>малі.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                </a:t>
            </a:r>
            <a:r>
              <a:rPr lang="uk-UA" sz="3200" b="1" i="1" dirty="0" smtClean="0">
                <a:solidFill>
                  <a:schemeClr val="bg1"/>
                </a:solidFill>
              </a:rPr>
              <a:t>Наталя Забіла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Зимові поезії Юлії Хандожинської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7" y="1550747"/>
            <a:ext cx="4286250" cy="29813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6282" y="4265820"/>
            <a:ext cx="3366922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7571" y="582906"/>
            <a:ext cx="1046117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49174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9971" y="1491743"/>
            <a:ext cx="6727372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  <a:r>
              <a:rPr lang="uk-UA" sz="2800" b="1" i="1" dirty="0" smtClean="0"/>
              <a:t>«</a:t>
            </a:r>
            <a:r>
              <a:rPr lang="uk-UA" sz="2800" b="1" dirty="0">
                <a:solidFill>
                  <a:schemeClr val="bg1"/>
                </a:solidFill>
              </a:rPr>
              <a:t>Зачарувала все </a:t>
            </a:r>
            <a:r>
              <a:rPr lang="uk-UA" sz="2800" b="1" dirty="0" smtClean="0">
                <a:solidFill>
                  <a:schemeClr val="bg1"/>
                </a:solidFill>
              </a:rPr>
              <a:t>зима</a:t>
            </a:r>
            <a:r>
              <a:rPr lang="uk-UA" sz="2800" b="1" i="1" dirty="0" smtClean="0"/>
              <a:t>». </a:t>
            </a:r>
          </a:p>
          <a:p>
            <a:pPr algn="ctr"/>
            <a:r>
              <a:rPr lang="uk-UA" sz="2800" b="1" dirty="0" smtClean="0"/>
              <a:t>Вчитимемось </a:t>
            </a:r>
            <a:r>
              <a:rPr lang="uk-UA" sz="2800" b="1" dirty="0" smtClean="0"/>
              <a:t>працювати з книжкою. </a:t>
            </a:r>
          </a:p>
          <a:p>
            <a:pPr algn="ctr"/>
            <a:r>
              <a:rPr lang="uk-UA" sz="2800" b="1" dirty="0" smtClean="0"/>
              <a:t>Читатимемо </a:t>
            </a:r>
            <a:r>
              <a:rPr lang="uk-UA" sz="2800" b="1" dirty="0" smtClean="0"/>
              <a:t> і досліджуватимемо оповідання Василя </a:t>
            </a:r>
            <a:r>
              <a:rPr lang="uk-UA" sz="2800" b="1" dirty="0" err="1" smtClean="0"/>
              <a:t>Чухліба</a:t>
            </a:r>
            <a:r>
              <a:rPr lang="uk-UA" sz="2800" b="1" dirty="0" smtClean="0"/>
              <a:t> </a:t>
            </a:r>
          </a:p>
          <a:p>
            <a:pPr algn="ctr"/>
            <a:r>
              <a:rPr lang="uk-UA" sz="2800" b="1" dirty="0" smtClean="0"/>
              <a:t>«</a:t>
            </a:r>
            <a:r>
              <a:rPr lang="uk-UA" sz="2800" b="1" dirty="0">
                <a:solidFill>
                  <a:schemeClr val="bg1"/>
                </a:solidFill>
              </a:rPr>
              <a:t>Зимова казка</a:t>
            </a:r>
            <a:r>
              <a:rPr lang="uk-UA" sz="2800" b="1" dirty="0" smtClean="0"/>
              <a:t>». </a:t>
            </a:r>
          </a:p>
          <a:p>
            <a:pPr algn="ctr"/>
            <a:r>
              <a:rPr lang="uk-UA" sz="2800" b="1" dirty="0" smtClean="0"/>
              <a:t>Подумаємо над продовженням тексту.</a:t>
            </a: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525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6890"/>
            <a:ext cx="10071099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Зачарувала все зима…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398" y="1299935"/>
            <a:ext cx="7924801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Зимова пора, сповнена радощів і турбот, описана в багатьох народних й авторських творах.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     Спостережливе око письменника помічає в природі найменші зміни, а чутлива душа і нестримна уява створюють несподівані та яскраві образи зими.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     У зимові місяці відзначаємо урочисті й веселі народні свята. Про це ти прочитаєш у казках, віршах, колядках, щедрівках.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клипарт зима снеж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8"/>
          <a:stretch/>
        </p:blipFill>
        <p:spPr bwMode="auto">
          <a:xfrm rot="5400000">
            <a:off x="-120195" y="2474229"/>
            <a:ext cx="4429405" cy="20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3" y="1364836"/>
            <a:ext cx="3365965" cy="30003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6171" y="545988"/>
            <a:ext cx="10232571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Будь вдумливим читачем!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6582" y="1364836"/>
            <a:ext cx="6662160" cy="39703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Помічай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запам’ятовуй нові слова та порівняння.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Передавай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настрій твору і почуття дійових осіб, уявляй прочитане.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Став запитання до тексту.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Визначай своє ставлення до прочитаного.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Дізнавайся більше про традиції та звичаї українського народу.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8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910" y="494530"/>
            <a:ext cx="9924975" cy="7355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9837" y="1273630"/>
            <a:ext cx="9435119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змісті підручника цей розділ. Прочитай назви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творів.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Автори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яких творів тобі вже відомі?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 є в розділі твори про зимові свята?</a:t>
            </a:r>
          </a:p>
          <a:p>
            <a:pPr marL="457200" indent="-457200" defTabSz="30368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твір найбільший за обсягом? Як 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визначив/визначила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 що дізнаєшся в «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Медіавіконці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»?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365826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 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28" y="3311161"/>
            <a:ext cx="7370754" cy="30483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111704" y="1909180"/>
            <a:ext cx="3497409" cy="40670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іскринки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дахи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переливаються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дерев'яними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прокидають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кидає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хурделицю  </a:t>
            </a:r>
            <a:endParaRPr lang="ru-RU" sz="36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91502" y="1947081"/>
            <a:ext cx="3288820" cy="39951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яблуньці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захоплено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круглобокі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ближче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роздивитися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засмутилася</a:t>
            </a: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хвіртки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521" y="1909179"/>
            <a:ext cx="2882879" cy="40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3340" y="461873"/>
            <a:ext cx="10273691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1262745"/>
            <a:ext cx="6894209" cy="4680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чітко слова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1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694</Words>
  <Application>Microsoft Office PowerPoint</Application>
  <PresentationFormat>Произвольный</PresentationFormat>
  <Paragraphs>126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212</cp:revision>
  <dcterms:created xsi:type="dcterms:W3CDTF">2018-01-05T16:38:53Z</dcterms:created>
  <dcterms:modified xsi:type="dcterms:W3CDTF">2024-12-08T17:21:20Z</dcterms:modified>
</cp:coreProperties>
</file>