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770" r:id="rId3"/>
    <p:sldId id="771" r:id="rId4"/>
    <p:sldId id="774" r:id="rId5"/>
    <p:sldId id="769" r:id="rId6"/>
    <p:sldId id="587" r:id="rId7"/>
    <p:sldId id="585" r:id="rId8"/>
    <p:sldId id="595" r:id="rId9"/>
    <p:sldId id="588" r:id="rId10"/>
    <p:sldId id="599" r:id="rId11"/>
    <p:sldId id="561" r:id="rId12"/>
    <p:sldId id="601" r:id="rId13"/>
    <p:sldId id="7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00B050"/>
    <a:srgbClr val="C55A11"/>
    <a:srgbClr val="1694E9"/>
    <a:srgbClr val="FFFF00"/>
    <a:srgbClr val="FF66FF"/>
    <a:srgbClr val="295FFF"/>
    <a:srgbClr val="FF7C80"/>
    <a:srgbClr val="709E32"/>
    <a:srgbClr val="E3F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17.png"/><Relationship Id="rId16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1327" y="4231316"/>
            <a:ext cx="9622971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Дізнаюсь про походження </a:t>
            </a:r>
            <a:endParaRPr lang="uk-UA" sz="4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імен </a:t>
            </a:r>
            <a:r>
              <a:rPr lang="uk-UA" sz="4800" b="1" dirty="0">
                <a:solidFill>
                  <a:srgbClr val="0070C0"/>
                </a:solidFill>
              </a:rPr>
              <a:t>і </a:t>
            </a:r>
            <a:r>
              <a:rPr lang="uk-UA" sz="4800" b="1" dirty="0" smtClean="0">
                <a:solidFill>
                  <a:srgbClr val="0070C0"/>
                </a:solidFill>
              </a:rPr>
              <a:t>прізвищ</a:t>
            </a:r>
            <a:endParaRPr lang="uk-UA" sz="4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ÐÐ°ÑÑÐ¸Ð½ÐºÐ¸ Ð¿Ð¾ Ð·Ð°Ð¿ÑÐ¾ÑÑ ÐºÐ»Ð¸Ð¿Ð°ÑÑ Ð´ÐµÑÐ¸ Ð´ÑÑÐ·Ñ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27" y="1085206"/>
            <a:ext cx="3978651" cy="280528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13423" y="2204847"/>
            <a:ext cx="2329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70C0"/>
                </a:solidFill>
              </a:rPr>
              <a:t>Валерій, Вадим, Василь, Віталій, Варвара, Веніамін,</a:t>
            </a:r>
          </a:p>
          <a:p>
            <a:pPr algn="ctr"/>
            <a:r>
              <a:rPr lang="uk-UA" sz="2000" b="1" dirty="0">
                <a:solidFill>
                  <a:srgbClr val="0070C0"/>
                </a:solidFill>
              </a:rPr>
              <a:t>Валентина, Вероніка.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56910" y="1290430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Досліджую іменники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en-US" sz="2400" b="1" dirty="0" smtClean="0">
                <a:solidFill>
                  <a:srgbClr val="0070C0"/>
                </a:solidFill>
              </a:rPr>
              <a:t>47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7656" t="13726" r="71900" b="34618"/>
          <a:stretch/>
        </p:blipFill>
        <p:spPr>
          <a:xfrm>
            <a:off x="881759" y="1222866"/>
            <a:ext cx="1262743" cy="173807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27314" y="494529"/>
            <a:ext cx="10515599" cy="681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Родзинка </a:t>
            </a:r>
            <a:r>
              <a:rPr lang="uk-UA" sz="3600" b="1" dirty="0">
                <a:solidFill>
                  <a:schemeClr val="bg1"/>
                </a:solidFill>
              </a:rPr>
              <a:t>дізналася про значення </a:t>
            </a:r>
            <a:r>
              <a:rPr lang="uk-UA" sz="3600" b="1" dirty="0" smtClean="0">
                <a:solidFill>
                  <a:schemeClr val="bg1"/>
                </a:solidFill>
              </a:rPr>
              <a:t>прізвищ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40918" y="1222866"/>
            <a:ext cx="6285105" cy="52937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600" b="1" dirty="0">
                <a:solidFill>
                  <a:schemeClr val="bg1"/>
                </a:solidFill>
              </a:rPr>
              <a:t>Ким наші прадіди були,</a:t>
            </a:r>
          </a:p>
          <a:p>
            <a:r>
              <a:rPr lang="uk-UA" sz="2600" b="1" dirty="0">
                <a:solidFill>
                  <a:schemeClr val="bg1"/>
                </a:solidFill>
              </a:rPr>
              <a:t>нам прізвища розповіли.</a:t>
            </a:r>
          </a:p>
          <a:p>
            <a:r>
              <a:rPr lang="uk-UA" sz="2600" b="1" dirty="0">
                <a:solidFill>
                  <a:schemeClr val="bg1"/>
                </a:solidFill>
              </a:rPr>
              <a:t>Хто </a:t>
            </a:r>
            <a:r>
              <a:rPr lang="uk-UA" sz="2600" b="1" dirty="0">
                <a:solidFill>
                  <a:srgbClr val="FFFF00"/>
                </a:solidFill>
              </a:rPr>
              <a:t>краяв</a:t>
            </a:r>
            <a:r>
              <a:rPr lang="uk-UA" sz="2600" b="1" dirty="0">
                <a:solidFill>
                  <a:schemeClr val="bg1"/>
                </a:solidFill>
              </a:rPr>
              <a:t> сукні, став </a:t>
            </a:r>
            <a:r>
              <a:rPr lang="uk-UA" sz="2600" b="1" dirty="0">
                <a:solidFill>
                  <a:srgbClr val="FFFF00"/>
                </a:solidFill>
              </a:rPr>
              <a:t>Кравець,</a:t>
            </a:r>
          </a:p>
          <a:p>
            <a:r>
              <a:rPr lang="uk-UA" sz="2600" b="1" dirty="0">
                <a:solidFill>
                  <a:schemeClr val="bg1"/>
                </a:solidFill>
              </a:rPr>
              <a:t>хто </a:t>
            </a:r>
            <a:r>
              <a:rPr lang="uk-UA" sz="2600" b="1" dirty="0">
                <a:solidFill>
                  <a:srgbClr val="FFFF00"/>
                </a:solidFill>
              </a:rPr>
              <a:t>шив</a:t>
            </a:r>
            <a:r>
              <a:rPr lang="uk-UA" sz="2600" b="1" dirty="0">
                <a:solidFill>
                  <a:schemeClr val="bg1"/>
                </a:solidFill>
              </a:rPr>
              <a:t> взуття, прозвали </a:t>
            </a:r>
            <a:r>
              <a:rPr lang="uk-UA" sz="2600" b="1" dirty="0">
                <a:solidFill>
                  <a:srgbClr val="FFFF00"/>
                </a:solidFill>
              </a:rPr>
              <a:t>Швець.</a:t>
            </a:r>
          </a:p>
          <a:p>
            <a:r>
              <a:rPr lang="uk-UA" sz="2600" b="1" dirty="0">
                <a:solidFill>
                  <a:srgbClr val="FFFF00"/>
                </a:solidFill>
              </a:rPr>
              <a:t>Котли</a:t>
            </a:r>
            <a:r>
              <a:rPr lang="uk-UA" sz="2600" b="1" dirty="0">
                <a:solidFill>
                  <a:schemeClr val="bg1"/>
                </a:solidFill>
              </a:rPr>
              <a:t> виготовляв </a:t>
            </a:r>
            <a:r>
              <a:rPr lang="uk-UA" sz="2600" b="1" dirty="0">
                <a:solidFill>
                  <a:srgbClr val="FFFF00"/>
                </a:solidFill>
              </a:rPr>
              <a:t>Котляр,</a:t>
            </a:r>
          </a:p>
          <a:p>
            <a:r>
              <a:rPr lang="uk-UA" sz="2600" b="1" dirty="0">
                <a:solidFill>
                  <a:schemeClr val="bg1"/>
                </a:solidFill>
              </a:rPr>
              <a:t>а </a:t>
            </a:r>
            <a:r>
              <a:rPr lang="uk-UA" sz="2600" b="1" dirty="0">
                <a:solidFill>
                  <a:srgbClr val="FFFF00"/>
                </a:solidFill>
              </a:rPr>
              <a:t>ківшик</a:t>
            </a:r>
            <a:r>
              <a:rPr lang="uk-UA" sz="2600" b="1" dirty="0">
                <a:solidFill>
                  <a:schemeClr val="bg1"/>
                </a:solidFill>
              </a:rPr>
              <a:t> для води — </a:t>
            </a:r>
            <a:r>
              <a:rPr lang="uk-UA" sz="2600" b="1" dirty="0" err="1">
                <a:solidFill>
                  <a:srgbClr val="FFFF00"/>
                </a:solidFill>
              </a:rPr>
              <a:t>Ківшар</a:t>
            </a:r>
            <a:r>
              <a:rPr lang="uk-UA" sz="26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sz="2600" b="1" dirty="0">
                <a:solidFill>
                  <a:schemeClr val="bg1"/>
                </a:solidFill>
              </a:rPr>
              <a:t>Яких тільки прізвищ на світі нема:</a:t>
            </a:r>
          </a:p>
          <a:p>
            <a:r>
              <a:rPr lang="uk-UA" sz="2600" b="1" dirty="0">
                <a:solidFill>
                  <a:schemeClr val="bg1"/>
                </a:solidFill>
              </a:rPr>
              <a:t>Вечір, і Ранок, Мороз і Зима.</a:t>
            </a:r>
          </a:p>
          <a:p>
            <a:r>
              <a:rPr lang="uk-UA" sz="2600" b="1" dirty="0">
                <a:solidFill>
                  <a:schemeClr val="bg1"/>
                </a:solidFill>
              </a:rPr>
              <a:t>Сміливий — Орел, а чи Сокіл, чи Тур</a:t>
            </a:r>
            <a:r>
              <a:rPr lang="uk-UA" sz="26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sz="2600" b="1" dirty="0" smtClean="0">
                <a:solidFill>
                  <a:schemeClr val="bg1"/>
                </a:solidFill>
              </a:rPr>
              <a:t>Якщо полохливий – то Заєць чи Щур.</a:t>
            </a:r>
            <a:endParaRPr lang="uk-UA" sz="2600" b="1" dirty="0">
              <a:solidFill>
                <a:schemeClr val="bg1"/>
              </a:solidFill>
            </a:endParaRPr>
          </a:p>
          <a:p>
            <a:r>
              <a:rPr lang="uk-UA" sz="2600" b="1" dirty="0">
                <a:solidFill>
                  <a:schemeClr val="bg1"/>
                </a:solidFill>
              </a:rPr>
              <a:t>Був добрий — то Голуб, Добрій, Добродій,</a:t>
            </a:r>
          </a:p>
          <a:p>
            <a:r>
              <a:rPr lang="uk-UA" sz="2600" b="1" dirty="0" smtClean="0">
                <a:solidFill>
                  <a:schemeClr val="bg1"/>
                </a:solidFill>
              </a:rPr>
              <a:t>а хитрий </a:t>
            </a:r>
            <a:r>
              <a:rPr lang="uk-UA" sz="2600" b="1" dirty="0">
                <a:solidFill>
                  <a:schemeClr val="bg1"/>
                </a:solidFill>
              </a:rPr>
              <a:t>— то Лис, чи Хитрун, чи Крутій.</a:t>
            </a:r>
          </a:p>
          <a:p>
            <a:r>
              <a:rPr lang="uk-UA" sz="2600" i="1" dirty="0" smtClean="0">
                <a:solidFill>
                  <a:schemeClr val="bg1"/>
                </a:solidFill>
              </a:rPr>
              <a:t>                                           За </a:t>
            </a:r>
            <a:r>
              <a:rPr lang="uk-UA" sz="2600" i="1" dirty="0">
                <a:solidFill>
                  <a:schemeClr val="bg1"/>
                </a:solidFill>
              </a:rPr>
              <a:t>Аллою </a:t>
            </a:r>
            <a:r>
              <a:rPr lang="uk-UA" sz="2600" i="1" dirty="0" err="1" smtClean="0">
                <a:solidFill>
                  <a:schemeClr val="bg1"/>
                </a:solidFill>
              </a:rPr>
              <a:t>Свашенко</a:t>
            </a:r>
            <a:endParaRPr lang="uk-UA" sz="2600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337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2934" y="1244639"/>
            <a:ext cx="2889626" cy="173804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000" b="1" dirty="0">
                <a:solidFill>
                  <a:srgbClr val="0070C0"/>
                </a:solidFill>
              </a:rPr>
              <a:t>її повідомлення. </a:t>
            </a:r>
            <a:r>
              <a:rPr lang="uk-UA" sz="2000" b="1" dirty="0" smtClean="0">
                <a:solidFill>
                  <a:srgbClr val="0070C0"/>
                </a:solidFill>
              </a:rPr>
              <a:t>Які </a:t>
            </a:r>
            <a:r>
              <a:rPr lang="uk-UA" sz="2000" b="1" dirty="0">
                <a:solidFill>
                  <a:srgbClr val="0070C0"/>
                </a:solidFill>
              </a:rPr>
              <a:t>прізвища з цього вірша тобі доводилося чути? </a:t>
            </a:r>
            <a:endParaRPr lang="uk-UA" sz="20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Кому </a:t>
            </a:r>
            <a:r>
              <a:rPr lang="uk-UA" sz="2000" b="1" dirty="0">
                <a:solidFill>
                  <a:srgbClr val="0070C0"/>
                </a:solidFill>
              </a:rPr>
              <a:t>вони належать?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421" y="3615008"/>
            <a:ext cx="488919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/>
              <a:t>Від назв професій утворилися прізвища … … … …  , … … …  , </a:t>
            </a:r>
            <a:endParaRPr lang="uk-UA" sz="2400" b="1" dirty="0" smtClean="0"/>
          </a:p>
          <a:p>
            <a:r>
              <a:rPr lang="uk-UA" sz="2400" b="1" dirty="0" smtClean="0"/>
              <a:t>… </a:t>
            </a:r>
            <a:r>
              <a:rPr lang="uk-UA" sz="2400" b="1" dirty="0"/>
              <a:t>… … … , … … … … . Хитрим давали прізвища … … </a:t>
            </a:r>
            <a:r>
              <a:rPr lang="uk-UA" sz="2400" b="1" dirty="0" smtClean="0"/>
              <a:t> </a:t>
            </a:r>
            <a:r>
              <a:rPr lang="uk-UA" sz="2400" b="1" dirty="0"/>
              <a:t>, … … … … , … … … . </a:t>
            </a:r>
            <a:r>
              <a:rPr lang="uk-UA" sz="2400" b="1" dirty="0" smtClean="0"/>
              <a:t> </a:t>
            </a:r>
          </a:p>
          <a:p>
            <a:r>
              <a:rPr lang="uk-UA" sz="2400" b="1" dirty="0" smtClean="0"/>
              <a:t>А </a:t>
            </a:r>
            <a:r>
              <a:rPr lang="uk-UA" sz="2400" b="1" dirty="0"/>
              <a:t>полохливим - … … …  , … … …  .                         </a:t>
            </a:r>
            <a:endParaRPr lang="uk-UA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13130" y="3890163"/>
            <a:ext cx="1469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FF00"/>
                </a:solidFill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</a:rPr>
              <a:t>Кравець 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0657" y="3879277"/>
            <a:ext cx="123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FF00"/>
                </a:solidFill>
              </a:rPr>
              <a:t> </a:t>
            </a:r>
            <a:r>
              <a:rPr lang="uk-UA" sz="2400" b="1" dirty="0">
                <a:solidFill>
                  <a:srgbClr val="FFFF00"/>
                </a:solidFill>
              </a:rPr>
              <a:t>Швець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0407" y="4242062"/>
            <a:ext cx="123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FF00"/>
                </a:solidFill>
              </a:rPr>
              <a:t> </a:t>
            </a:r>
            <a:r>
              <a:rPr lang="uk-UA" sz="2400" b="1" dirty="0">
                <a:solidFill>
                  <a:srgbClr val="FFFF00"/>
                </a:solidFill>
              </a:rPr>
              <a:t>Котляр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5037" y="4236724"/>
            <a:ext cx="138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FF00"/>
                </a:solidFill>
              </a:rPr>
              <a:t> </a:t>
            </a:r>
            <a:r>
              <a:rPr lang="uk-UA" sz="2400" b="1" dirty="0" err="1">
                <a:solidFill>
                  <a:srgbClr val="FFFF00"/>
                </a:solidFill>
              </a:rPr>
              <a:t>Ківшар</a:t>
            </a:r>
            <a:r>
              <a:rPr lang="uk-UA" sz="2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5037" y="4624273"/>
            <a:ext cx="86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FF00"/>
                </a:solidFill>
              </a:rPr>
              <a:t> </a:t>
            </a:r>
            <a:r>
              <a:rPr lang="uk-UA" sz="2400" b="1" dirty="0">
                <a:solidFill>
                  <a:srgbClr val="FFFF00"/>
                </a:solidFill>
              </a:rPr>
              <a:t>Лис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23268" y="4624272"/>
            <a:ext cx="123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FF00"/>
                </a:solidFill>
              </a:rPr>
              <a:t> </a:t>
            </a:r>
            <a:r>
              <a:rPr lang="uk-UA" sz="2400" b="1" dirty="0">
                <a:solidFill>
                  <a:srgbClr val="FFFF00"/>
                </a:solidFill>
              </a:rPr>
              <a:t>Хитрун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87964" y="4611301"/>
            <a:ext cx="119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FF00"/>
                </a:solidFill>
              </a:rPr>
              <a:t> </a:t>
            </a:r>
            <a:r>
              <a:rPr lang="uk-UA" sz="2400" b="1" dirty="0">
                <a:solidFill>
                  <a:srgbClr val="FFFF00"/>
                </a:solidFill>
              </a:rPr>
              <a:t>Крутій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82456" y="4987244"/>
            <a:ext cx="1116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FF00"/>
                </a:solidFill>
              </a:rPr>
              <a:t> </a:t>
            </a:r>
            <a:r>
              <a:rPr lang="uk-UA" sz="2400" b="1" dirty="0">
                <a:solidFill>
                  <a:srgbClr val="FFFF00"/>
                </a:solidFill>
              </a:rPr>
              <a:t>Заєць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7964" y="5012549"/>
            <a:ext cx="89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FF00"/>
                </a:solidFill>
              </a:rPr>
              <a:t> </a:t>
            </a:r>
            <a:r>
              <a:rPr lang="uk-UA" sz="2400" b="1" dirty="0">
                <a:solidFill>
                  <a:srgbClr val="FFFF00"/>
                </a:solidFill>
              </a:rPr>
              <a:t>Щур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85406" y="3035501"/>
            <a:ext cx="4310302" cy="46969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Продовж </a:t>
            </a:r>
            <a:r>
              <a:rPr lang="uk-UA" sz="2000" b="1" dirty="0">
                <a:solidFill>
                  <a:srgbClr val="0070C0"/>
                </a:solidFill>
              </a:rPr>
              <a:t>речення словами з </a:t>
            </a:r>
            <a:r>
              <a:rPr lang="uk-UA" sz="2000" b="1" dirty="0" smtClean="0">
                <a:solidFill>
                  <a:srgbClr val="0070C0"/>
                </a:solidFill>
              </a:rPr>
              <a:t>вірша</a:t>
            </a:r>
            <a:endParaRPr lang="uk-U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1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129" y="536457"/>
            <a:ext cx="10192026" cy="6936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речення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1190" r="52272" b="49466"/>
          <a:stretch/>
        </p:blipFill>
        <p:spPr>
          <a:xfrm>
            <a:off x="3145894" y="1423361"/>
            <a:ext cx="8186265" cy="511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47302" r="63302" b="34920"/>
          <a:stretch/>
        </p:blipFill>
        <p:spPr>
          <a:xfrm>
            <a:off x="3325259" y="1431483"/>
            <a:ext cx="1223947" cy="10793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1" t="47302" r="28285" b="34920"/>
          <a:stretch/>
        </p:blipFill>
        <p:spPr>
          <a:xfrm>
            <a:off x="4518502" y="1431483"/>
            <a:ext cx="1455245" cy="1079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68096" r="44222" b="19364"/>
          <a:stretch/>
        </p:blipFill>
        <p:spPr>
          <a:xfrm>
            <a:off x="6008792" y="1675034"/>
            <a:ext cx="2072038" cy="7614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" t="80318" r="25283" b="1904"/>
          <a:stretch/>
        </p:blipFill>
        <p:spPr>
          <a:xfrm>
            <a:off x="8302425" y="1431483"/>
            <a:ext cx="3029735" cy="10793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16190" r="39296" b="68254"/>
          <a:stretch/>
        </p:blipFill>
        <p:spPr>
          <a:xfrm>
            <a:off x="3290122" y="2281602"/>
            <a:ext cx="2303335" cy="944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 t="31587" r="37276" b="52857"/>
          <a:stretch/>
        </p:blipFill>
        <p:spPr>
          <a:xfrm>
            <a:off x="6008792" y="2280697"/>
            <a:ext cx="2303335" cy="9444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t="79525" r="42514" b="3501"/>
          <a:stretch/>
        </p:blipFill>
        <p:spPr>
          <a:xfrm>
            <a:off x="5593457" y="3035964"/>
            <a:ext cx="2107298" cy="1030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" t="63969" r="38174" b="20475"/>
          <a:stretch/>
        </p:blipFill>
        <p:spPr>
          <a:xfrm>
            <a:off x="3145895" y="3079034"/>
            <a:ext cx="2303335" cy="9444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47143" r="48528" b="37301"/>
          <a:stretch/>
        </p:blipFill>
        <p:spPr>
          <a:xfrm>
            <a:off x="8570204" y="2225995"/>
            <a:ext cx="1839519" cy="944464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ÐºÐ»Ð¸Ð¿Ð°ÑÑ Ð¿Ð¾ÑÑÐ½Ð¸ÑÐ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4" y="2055735"/>
            <a:ext cx="1746230" cy="244472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337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63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14938" r="38773" b="67760"/>
          <a:stretch/>
        </p:blipFill>
        <p:spPr>
          <a:xfrm>
            <a:off x="3325259" y="3857409"/>
            <a:ext cx="2268198" cy="102162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" t="31923" r="50156" b="50775"/>
          <a:stretch/>
        </p:blipFill>
        <p:spPr>
          <a:xfrm>
            <a:off x="5870403" y="3908959"/>
            <a:ext cx="1830352" cy="10216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t="63352" r="61857" b="24310"/>
          <a:stretch/>
        </p:blipFill>
        <p:spPr>
          <a:xfrm>
            <a:off x="3325259" y="4653736"/>
            <a:ext cx="1266806" cy="7285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t="79701" r="39221" b="2997"/>
          <a:stretch/>
        </p:blipFill>
        <p:spPr>
          <a:xfrm>
            <a:off x="4800751" y="4656235"/>
            <a:ext cx="2268198" cy="102162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16190" r="39296" b="68254"/>
          <a:stretch/>
        </p:blipFill>
        <p:spPr>
          <a:xfrm>
            <a:off x="8014646" y="3908959"/>
            <a:ext cx="2240081" cy="91852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3" t="14682" r="43939" b="67699"/>
          <a:stretch/>
        </p:blipFill>
        <p:spPr>
          <a:xfrm>
            <a:off x="7337363" y="4637490"/>
            <a:ext cx="1949527" cy="10403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6" t="15158" r="14331" b="71509"/>
          <a:stretch/>
        </p:blipFill>
        <p:spPr>
          <a:xfrm>
            <a:off x="3145895" y="5479193"/>
            <a:ext cx="909154" cy="78731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t="31031" r="20901" b="55636"/>
          <a:stretch/>
        </p:blipFill>
        <p:spPr>
          <a:xfrm>
            <a:off x="4072196" y="5479193"/>
            <a:ext cx="2996753" cy="7873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1" t="46586" r="37412" b="40081"/>
          <a:stretch/>
        </p:blipFill>
        <p:spPr>
          <a:xfrm>
            <a:off x="7466175" y="5468307"/>
            <a:ext cx="1510600" cy="7873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4" t="63887" r="59294" b="19953"/>
          <a:stretch/>
        </p:blipFill>
        <p:spPr>
          <a:xfrm>
            <a:off x="9209264" y="5479193"/>
            <a:ext cx="1346678" cy="9542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7" t="47697" r="82431" b="38970"/>
          <a:stretch/>
        </p:blipFill>
        <p:spPr>
          <a:xfrm>
            <a:off x="7044811" y="5468307"/>
            <a:ext cx="409415" cy="914401"/>
          </a:xfrm>
          <a:prstGeom prst="rect">
            <a:avLst/>
          </a:prstGeom>
        </p:spPr>
      </p:pic>
      <p:pic>
        <p:nvPicPr>
          <p:cNvPr id="31" name="Picture 4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1" y="4239702"/>
            <a:ext cx="1593040" cy="227577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415695" y="1409461"/>
            <a:ext cx="2909564" cy="50576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</a:rPr>
              <a:t>перше речення </a:t>
            </a:r>
            <a:endParaRPr lang="uk-U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4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" y="1989495"/>
            <a:ext cx="2934554" cy="294393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1301792"/>
            <a:ext cx="8880984" cy="54222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якомога більше імен, що починаються на букву «</a:t>
            </a:r>
            <a:r>
              <a:rPr lang="uk-UA" sz="2400" b="1" dirty="0" err="1">
                <a:solidFill>
                  <a:srgbClr val="0070C0"/>
                </a:solidFill>
              </a:rPr>
              <a:t>ве</a:t>
            </a:r>
            <a:r>
              <a:rPr lang="uk-UA" sz="2400" b="1" dirty="0">
                <a:solidFill>
                  <a:srgbClr val="0070C0"/>
                </a:solidFill>
              </a:rPr>
              <a:t>».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1192" r="52831" b="72287"/>
          <a:stretch/>
        </p:blipFill>
        <p:spPr>
          <a:xfrm>
            <a:off x="3439884" y="2000364"/>
            <a:ext cx="7727100" cy="286164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" t="79837" r="40289" b="3179"/>
          <a:stretch/>
        </p:blipFill>
        <p:spPr>
          <a:xfrm>
            <a:off x="3568443" y="2000364"/>
            <a:ext cx="2328411" cy="10738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t="14730" r="36274" b="68603"/>
          <a:stretch/>
        </p:blipFill>
        <p:spPr>
          <a:xfrm>
            <a:off x="6123927" y="1987548"/>
            <a:ext cx="2488991" cy="10538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 t="31238" r="44809" b="52095"/>
          <a:stretch/>
        </p:blipFill>
        <p:spPr>
          <a:xfrm>
            <a:off x="8841800" y="1989495"/>
            <a:ext cx="2077203" cy="10538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63302" r="44851" b="20031"/>
          <a:stretch/>
        </p:blipFill>
        <p:spPr>
          <a:xfrm>
            <a:off x="5989940" y="2800386"/>
            <a:ext cx="2115516" cy="10538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t="47428" r="36274" b="35905"/>
          <a:stretch/>
        </p:blipFill>
        <p:spPr>
          <a:xfrm>
            <a:off x="3525713" y="2831697"/>
            <a:ext cx="2488991" cy="10538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79493" r="23997" b="8044"/>
          <a:stretch/>
        </p:blipFill>
        <p:spPr>
          <a:xfrm>
            <a:off x="8095734" y="2806164"/>
            <a:ext cx="3017862" cy="7880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t="14877" r="34399" b="72583"/>
          <a:stretch/>
        </p:blipFill>
        <p:spPr>
          <a:xfrm>
            <a:off x="3568443" y="3668210"/>
            <a:ext cx="2589354" cy="7928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" t="31385" r="57295" b="52527"/>
          <a:stretch/>
        </p:blipFill>
        <p:spPr>
          <a:xfrm>
            <a:off x="6400500" y="3686960"/>
            <a:ext cx="1575692" cy="1017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t="47100" r="45343" b="40360"/>
          <a:stretch/>
        </p:blipFill>
        <p:spPr>
          <a:xfrm>
            <a:off x="8105145" y="3637731"/>
            <a:ext cx="2160230" cy="792866"/>
          </a:xfrm>
          <a:prstGeom prst="rect">
            <a:avLst/>
          </a:prstGeom>
        </p:spPr>
      </p:pic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337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4958" y="536457"/>
            <a:ext cx="10192026" cy="6936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47888" y="4964836"/>
            <a:ext cx="6199619" cy="5542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Чи </a:t>
            </a:r>
            <a:r>
              <a:rPr lang="uk-UA" sz="2400" b="1" dirty="0">
                <a:solidFill>
                  <a:schemeClr val="bg1"/>
                </a:solidFill>
              </a:rPr>
              <a:t>знаєш ти, що означає твоє ім'я і прізвище.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0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298827" y="610662"/>
            <a:ext cx="9519737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104519" y="5027212"/>
            <a:ext cx="2263353" cy="10267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Очікував/ла </a:t>
            </a:r>
          </a:p>
          <a:p>
            <a:r>
              <a:rPr lang="uk-UA" sz="2400" b="1" dirty="0" smtClean="0"/>
              <a:t>кінця уроку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846231" y="5037535"/>
            <a:ext cx="2337088" cy="1016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342370" y="5032374"/>
            <a:ext cx="2867008" cy="10164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pic>
        <p:nvPicPr>
          <p:cNvPr id="5122" name="Picture 2" descr="Для тех, кто хочет знать...: Имя сборника описаний осенних пейзаж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0100"/>
          <a:stretch/>
        </p:blipFill>
        <p:spPr bwMode="auto">
          <a:xfrm>
            <a:off x="4768450" y="3179049"/>
            <a:ext cx="2414869" cy="172244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85" y="3194503"/>
            <a:ext cx="2256590" cy="171797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083" y="3163938"/>
            <a:ext cx="2263353" cy="171745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12272" y="1346620"/>
            <a:ext cx="7892846" cy="163121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Що називають іменники? На які питання вони відповідають?</a:t>
            </a:r>
            <a:endParaRPr lang="uk-UA" sz="2000" b="1" dirty="0">
              <a:solidFill>
                <a:srgbClr val="0070C0"/>
              </a:solidFill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Як розпізнати слова, що відповідають на питання ХТО? і ЩО?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Про </a:t>
            </a:r>
            <a:r>
              <a:rPr lang="ru-RU" sz="2000" b="1" dirty="0" err="1">
                <a:solidFill>
                  <a:srgbClr val="0070C0"/>
                </a:solidFill>
              </a:rPr>
              <a:t>що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дізналися</a:t>
            </a:r>
            <a:r>
              <a:rPr lang="ru-RU" sz="2000" b="1" dirty="0">
                <a:solidFill>
                  <a:srgbClr val="0070C0"/>
                </a:solidFill>
              </a:rPr>
              <a:t> на </a:t>
            </a:r>
            <a:r>
              <a:rPr lang="ru-RU" sz="2000" b="1" dirty="0" err="1">
                <a:solidFill>
                  <a:srgbClr val="0070C0"/>
                </a:solidFill>
              </a:rPr>
              <a:t>уроці</a:t>
            </a:r>
            <a:r>
              <a:rPr lang="ru-RU" sz="2000" b="1" dirty="0">
                <a:solidFill>
                  <a:srgbClr val="0070C0"/>
                </a:solidFill>
              </a:rPr>
              <a:t>? </a:t>
            </a: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Які іменники пишемо з великої букви?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Яка </a:t>
            </a:r>
            <a:r>
              <a:rPr lang="uk-UA" sz="20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робота на </a:t>
            </a:r>
            <a:r>
              <a:rPr lang="uk-UA" sz="2000" b="1" dirty="0" err="1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уроці</a:t>
            </a:r>
            <a:r>
              <a:rPr lang="uk-UA" sz="20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була для тебе найцікавішою? </a:t>
            </a: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Чому?</a:t>
            </a:r>
            <a:endParaRPr lang="uk-UA" sz="2000" b="1" dirty="0">
              <a:solidFill>
                <a:srgbClr val="0070C0"/>
              </a:solidFill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 err="1" smtClean="0">
                <a:solidFill>
                  <a:srgbClr val="0070C0"/>
                </a:solidFill>
              </a:rPr>
              <a:t>Обери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 err="1">
                <a:solidFill>
                  <a:srgbClr val="0070C0"/>
                </a:solidFill>
              </a:rPr>
              <a:t>смайл</a:t>
            </a:r>
            <a:r>
              <a:rPr lang="uk-UA" sz="2000" b="1" dirty="0">
                <a:solidFill>
                  <a:srgbClr val="0070C0"/>
                </a:solidFill>
              </a:rPr>
              <a:t>, яким визначиш свої емоції в кінці уроку</a:t>
            </a:r>
          </a:p>
        </p:txBody>
      </p:sp>
    </p:spTree>
    <p:extLst>
      <p:ext uri="{BB962C8B-B14F-4D97-AF65-F5344CB8AC3E}">
        <p14:creationId xmlns:p14="http://schemas.microsoft.com/office/powerpoint/2010/main" val="104807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2742" y="508459"/>
            <a:ext cx="9622761" cy="7216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86007" y="1766900"/>
            <a:ext cx="5520736" cy="304698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Сьогодні</a:t>
            </a:r>
            <a:r>
              <a:rPr lang="ru-RU" sz="3200" b="1" dirty="0">
                <a:solidFill>
                  <a:srgbClr val="0070C0"/>
                </a:solidFill>
              </a:rPr>
              <a:t> в нас урок </a:t>
            </a:r>
            <a:r>
              <a:rPr lang="ru-RU" sz="3200" b="1" dirty="0" err="1">
                <a:solidFill>
                  <a:srgbClr val="0070C0"/>
                </a:solidFill>
              </a:rPr>
              <a:t>звичайний</a:t>
            </a:r>
            <a:r>
              <a:rPr lang="ru-RU" sz="3200" b="1" dirty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Та </a:t>
            </a:r>
            <a:r>
              <a:rPr lang="ru-RU" sz="3200" b="1" dirty="0" err="1">
                <a:solidFill>
                  <a:srgbClr val="0070C0"/>
                </a:solidFill>
              </a:rPr>
              <a:t>вчить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багато</a:t>
            </a:r>
            <a:r>
              <a:rPr lang="ru-RU" sz="3200" b="1" dirty="0">
                <a:solidFill>
                  <a:srgbClr val="0070C0"/>
                </a:solidFill>
              </a:rPr>
              <a:t> нас </a:t>
            </a:r>
            <a:r>
              <a:rPr lang="ru-RU" sz="3200" b="1" dirty="0" err="1">
                <a:solidFill>
                  <a:srgbClr val="0070C0"/>
                </a:solidFill>
              </a:rPr>
              <a:t>чому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Хай буде </a:t>
            </a:r>
            <a:r>
              <a:rPr lang="ru-RU" sz="3200" b="1" dirty="0" err="1">
                <a:solidFill>
                  <a:srgbClr val="0070C0"/>
                </a:solidFill>
              </a:rPr>
              <a:t>він</a:t>
            </a:r>
            <a:r>
              <a:rPr lang="ru-RU" sz="3200" b="1" dirty="0">
                <a:solidFill>
                  <a:srgbClr val="0070C0"/>
                </a:solidFill>
              </a:rPr>
              <a:t> для нас </a:t>
            </a:r>
            <a:r>
              <a:rPr lang="ru-RU" sz="3200" b="1" dirty="0" err="1">
                <a:solidFill>
                  <a:srgbClr val="0070C0"/>
                </a:solidFill>
              </a:rPr>
              <a:t>повчальний</a:t>
            </a:r>
            <a:r>
              <a:rPr lang="ru-RU" sz="3200" b="1" dirty="0">
                <a:solidFill>
                  <a:srgbClr val="0070C0"/>
                </a:solidFill>
              </a:rPr>
              <a:t>!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За </a:t>
            </a:r>
            <a:r>
              <a:rPr lang="ru-RU" sz="3200" b="1" dirty="0" err="1">
                <a:solidFill>
                  <a:srgbClr val="0070C0"/>
                </a:solidFill>
              </a:rPr>
              <a:t>це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подякуєм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йому</a:t>
            </a:r>
            <a:r>
              <a:rPr lang="ru-RU" sz="3200" b="1" dirty="0">
                <a:solidFill>
                  <a:srgbClr val="0070C0"/>
                </a:solidFill>
              </a:rPr>
              <a:t>!</a:t>
            </a:r>
          </a:p>
        </p:txBody>
      </p:sp>
      <p:pic>
        <p:nvPicPr>
          <p:cNvPr id="3" name="Picture 2" descr="D:\Картинки до тестів\!!!!_ЭСМИРА_Супергерой\_free_2024-01-08-11-32-44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89" y="1743098"/>
            <a:ext cx="3080657" cy="308065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17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8054" y="494528"/>
            <a:ext cx="8732066" cy="6811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Подарунки цього дня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2704714" y="1273629"/>
            <a:ext cx="6898746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Щодня ти отримуєш подарунки від життя.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Якому з них ти хочеш подякувати </a:t>
            </a:r>
            <a:r>
              <a:rPr lang="uk-UA" sz="2400" b="1" dirty="0">
                <a:solidFill>
                  <a:srgbClr val="0070C0"/>
                </a:solidFill>
              </a:rPr>
              <a:t>сьогодні? </a:t>
            </a:r>
            <a:endParaRPr lang="ru-RU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оє ліж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50" y="2260413"/>
            <a:ext cx="2460289" cy="142984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ами грають з дітьми - Заклад дошкільної освіти (ясла-садок) №69 &quot;Росин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14" y="2260413"/>
            <a:ext cx="1791637" cy="192714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 до тестів\!!!!_Эсмира_2\_free_2023-10-04-23-51-46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92" y="2290042"/>
            <a:ext cx="2002168" cy="200216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Картинки до тестів\!!!_Есміра_літера Ш+Досліджую Світ\_free_2024-01-20-22-09-20_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810" y="4187553"/>
            <a:ext cx="2217300" cy="22173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Картинки до тестів\!!!_Эсмира Настрій\Успешный\_free_2024-01-13-18-31-04_00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086" y="4380476"/>
            <a:ext cx="1943692" cy="194369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Смачні та корисні сніданки для дітей і школярів: дитяче меню на сніданок,  ідеї, кращі рецепти. Що приготувати на сніданок дитині просто, швидко,  смачно і корисно, крім каші, без молочних продуктів? Що н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58" y="4490109"/>
            <a:ext cx="2299236" cy="172442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Як намалювати сел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72" y="2290042"/>
            <a:ext cx="2619375" cy="174307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 descr="Діти читають: векторна графіка, зображення, Діти читають малюнки | Скачати 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32" y="3902702"/>
            <a:ext cx="1384524" cy="250215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7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5344" y="494529"/>
            <a:ext cx="10120918" cy="7791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 і закінчи речення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83952FF5-0322-4E43-AFBD-B2C681966A53}"/>
              </a:ext>
            </a:extLst>
          </p:cNvPr>
          <p:cNvSpPr/>
          <p:nvPr/>
        </p:nvSpPr>
        <p:spPr>
          <a:xfrm>
            <a:off x="985344" y="1347351"/>
            <a:ext cx="5280243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Іменник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називає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xmlns="" id="{543484D9-B490-4DC2-8B32-97EBA947E78F}"/>
              </a:ext>
            </a:extLst>
          </p:cNvPr>
          <p:cNvSpPr/>
          <p:nvPr/>
        </p:nvSpPr>
        <p:spPr>
          <a:xfrm>
            <a:off x="985344" y="1978260"/>
            <a:ext cx="5297596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Іменник відповідає на питання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11">
            <a:extLst>
              <a:ext uri="{FF2B5EF4-FFF2-40B4-BE49-F238E27FC236}">
                <a16:creationId xmlns:a16="http://schemas.microsoft.com/office/drawing/2014/main" xmlns="" id="{83952FF5-0322-4E43-AFBD-B2C681966A53}"/>
              </a:ext>
            </a:extLst>
          </p:cNvPr>
          <p:cNvSpPr/>
          <p:nvPr/>
        </p:nvSpPr>
        <p:spPr>
          <a:xfrm>
            <a:off x="6360992" y="1347351"/>
            <a:ext cx="3599437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предмети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: округлені кути 13">
            <a:extLst>
              <a:ext uri="{FF2B5EF4-FFF2-40B4-BE49-F238E27FC236}">
                <a16:creationId xmlns:a16="http://schemas.microsoft.com/office/drawing/2014/main" xmlns="" id="{543484D9-B490-4DC2-8B32-97EBA947E78F}"/>
              </a:ext>
            </a:extLst>
          </p:cNvPr>
          <p:cNvSpPr/>
          <p:nvPr/>
        </p:nvSpPr>
        <p:spPr>
          <a:xfrm>
            <a:off x="6309651" y="1975241"/>
            <a:ext cx="3650778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Хто? Що?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: округлені кути 13">
            <a:extLst>
              <a:ext uri="{FF2B5EF4-FFF2-40B4-BE49-F238E27FC236}">
                <a16:creationId xmlns:a16="http://schemas.microsoft.com/office/drawing/2014/main" xmlns="" id="{543484D9-B490-4DC2-8B32-97EBA947E78F}"/>
              </a:ext>
            </a:extLst>
          </p:cNvPr>
          <p:cNvSpPr/>
          <p:nvPr/>
        </p:nvSpPr>
        <p:spPr>
          <a:xfrm>
            <a:off x="985344" y="2595417"/>
            <a:ext cx="5297596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питання хто? відповідають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3">
            <a:extLst>
              <a:ext uri="{FF2B5EF4-FFF2-40B4-BE49-F238E27FC236}">
                <a16:creationId xmlns:a16="http://schemas.microsoft.com/office/drawing/2014/main" xmlns="" id="{543484D9-B490-4DC2-8B32-97EBA947E78F}"/>
              </a:ext>
            </a:extLst>
          </p:cNvPr>
          <p:cNvSpPr/>
          <p:nvPr/>
        </p:nvSpPr>
        <p:spPr>
          <a:xfrm>
            <a:off x="6317198" y="2592286"/>
            <a:ext cx="3643231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назви людей і тварин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кутник: округлені кути 13">
            <a:extLst>
              <a:ext uri="{FF2B5EF4-FFF2-40B4-BE49-F238E27FC236}">
                <a16:creationId xmlns:a16="http://schemas.microsoft.com/office/drawing/2014/main" xmlns="" id="{543484D9-B490-4DC2-8B32-97EBA947E78F}"/>
              </a:ext>
            </a:extLst>
          </p:cNvPr>
          <p:cNvSpPr/>
          <p:nvPr/>
        </p:nvSpPr>
        <p:spPr>
          <a:xfrm>
            <a:off x="967578" y="3229920"/>
            <a:ext cx="5297596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питання що? відповідають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3">
            <a:extLst>
              <a:ext uri="{FF2B5EF4-FFF2-40B4-BE49-F238E27FC236}">
                <a16:creationId xmlns:a16="http://schemas.microsoft.com/office/drawing/2014/main" xmlns="" id="{543484D9-B490-4DC2-8B32-97EBA947E78F}"/>
              </a:ext>
            </a:extLst>
          </p:cNvPr>
          <p:cNvSpPr/>
          <p:nvPr/>
        </p:nvSpPr>
        <p:spPr>
          <a:xfrm>
            <a:off x="6267371" y="3237528"/>
            <a:ext cx="3845871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назви інших предметів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3">
            <a:extLst>
              <a:ext uri="{FF2B5EF4-FFF2-40B4-BE49-F238E27FC236}">
                <a16:creationId xmlns:a16="http://schemas.microsoft.com/office/drawing/2014/main" xmlns="" id="{543484D9-B490-4DC2-8B32-97EBA947E78F}"/>
              </a:ext>
            </a:extLst>
          </p:cNvPr>
          <p:cNvSpPr/>
          <p:nvPr/>
        </p:nvSpPr>
        <p:spPr>
          <a:xfrm>
            <a:off x="985343" y="3873830"/>
            <a:ext cx="6460485" cy="578882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Імена, по батькові, </a:t>
            </a:r>
            <a:r>
              <a:rPr lang="uk-UA" sz="2800" b="1" dirty="0" smtClean="0">
                <a:solidFill>
                  <a:schemeClr val="bg1"/>
                </a:solidFill>
              </a:rPr>
              <a:t>прізвища </a:t>
            </a:r>
            <a:r>
              <a:rPr lang="uk-UA" sz="2800" b="1" dirty="0" smtClean="0">
                <a:solidFill>
                  <a:schemeClr val="bg1"/>
                </a:solidFill>
              </a:rPr>
              <a:t>пишемо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13">
            <a:extLst>
              <a:ext uri="{FF2B5EF4-FFF2-40B4-BE49-F238E27FC236}">
                <a16:creationId xmlns:a16="http://schemas.microsoft.com/office/drawing/2014/main" xmlns="" id="{543484D9-B490-4DC2-8B32-97EBA947E78F}"/>
              </a:ext>
            </a:extLst>
          </p:cNvPr>
          <p:cNvSpPr/>
          <p:nvPr/>
        </p:nvSpPr>
        <p:spPr>
          <a:xfrm>
            <a:off x="7445828" y="3848780"/>
            <a:ext cx="2756431" cy="578882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 великої букви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кутник: округлені кути 13">
            <a:extLst>
              <a:ext uri="{FF2B5EF4-FFF2-40B4-BE49-F238E27FC236}">
                <a16:creationId xmlns:a16="http://schemas.microsoft.com/office/drawing/2014/main" xmlns="" id="{543484D9-B490-4DC2-8B32-97EBA947E78F}"/>
              </a:ext>
            </a:extLst>
          </p:cNvPr>
          <p:cNvSpPr/>
          <p:nvPr/>
        </p:nvSpPr>
        <p:spPr>
          <a:xfrm>
            <a:off x="967578" y="4798955"/>
            <a:ext cx="4399079" cy="15323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Назви по 5 іменників, що відповідають на питання хто? і що?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" name="Picture 3" descr="D:\Картинки до тестів\Людина\2023-03-14_155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111" y="4494212"/>
            <a:ext cx="2528295" cy="201245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Картинки до тестів\Рослини\Дерево сніжн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71" y="4516004"/>
            <a:ext cx="2658421" cy="19938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Картинки до тестів\Тварини\Дятел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4" r="14972"/>
          <a:stretch/>
        </p:blipFill>
        <p:spPr bwMode="auto">
          <a:xfrm>
            <a:off x="10113242" y="1431119"/>
            <a:ext cx="1353164" cy="189053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55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8" grpId="0" animBg="1"/>
      <p:bldP spid="19" grpId="0" animBg="1"/>
      <p:bldP spid="20" grpId="0" animBg="1"/>
      <p:bldP spid="16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34144" y="599721"/>
            <a:ext cx="9982200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833257" y="1600892"/>
            <a:ext cx="6183086" cy="248578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Сьогодні</a:t>
            </a:r>
            <a:r>
              <a:rPr lang="ru-RU" sz="2800" b="1" dirty="0">
                <a:solidFill>
                  <a:srgbClr val="0070C0"/>
                </a:solidFill>
              </a:rPr>
              <a:t> на </a:t>
            </a:r>
            <a:r>
              <a:rPr lang="ru-RU" sz="2800" b="1" dirty="0" err="1">
                <a:solidFill>
                  <a:srgbClr val="0070C0"/>
                </a:solidFill>
              </a:rPr>
              <a:t>уроці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української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мови</a:t>
            </a:r>
            <a:r>
              <a:rPr lang="ru-RU" sz="2800" b="1" dirty="0" smtClean="0">
                <a:solidFill>
                  <a:srgbClr val="0070C0"/>
                </a:solidFill>
              </a:rPr>
              <a:t> ми </a:t>
            </a:r>
            <a:r>
              <a:rPr lang="uk-UA" sz="2800" b="1" dirty="0" smtClean="0">
                <a:solidFill>
                  <a:srgbClr val="0070C0"/>
                </a:solidFill>
              </a:rPr>
              <a:t>ознайомимось з </a:t>
            </a:r>
            <a:r>
              <a:rPr lang="ru-RU" sz="2800" b="1" dirty="0" err="1" smtClean="0">
                <a:solidFill>
                  <a:srgbClr val="0070C0"/>
                </a:solidFill>
              </a:rPr>
              <a:t>походженням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деяких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жіночих</a:t>
            </a:r>
            <a:r>
              <a:rPr lang="ru-RU" sz="2800" b="1" dirty="0">
                <a:solidFill>
                  <a:srgbClr val="0070C0"/>
                </a:solidFill>
              </a:rPr>
              <a:t> і </a:t>
            </a:r>
            <a:r>
              <a:rPr lang="ru-RU" sz="2800" b="1" dirty="0" err="1">
                <a:solidFill>
                  <a:srgbClr val="0070C0"/>
                </a:solidFill>
              </a:rPr>
              <a:t>чоловічих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імен</a:t>
            </a:r>
            <a:r>
              <a:rPr lang="ru-RU" sz="2800" b="1" dirty="0">
                <a:solidFill>
                  <a:srgbClr val="0070C0"/>
                </a:solidFill>
              </a:rPr>
              <a:t> та </a:t>
            </a:r>
            <a:r>
              <a:rPr lang="ru-RU" sz="2800" b="1" dirty="0" err="1">
                <a:solidFill>
                  <a:srgbClr val="0070C0"/>
                </a:solidFill>
              </a:rPr>
              <a:t>прізвищ</a:t>
            </a:r>
            <a:r>
              <a:rPr lang="ru-RU" sz="2800" b="1" dirty="0">
                <a:solidFill>
                  <a:srgbClr val="0070C0"/>
                </a:solidFill>
              </a:rPr>
              <a:t>; </a:t>
            </a:r>
            <a:r>
              <a:rPr lang="ru-RU" sz="2800" b="1" dirty="0" err="1" smtClean="0">
                <a:solidFill>
                  <a:srgbClr val="0070C0"/>
                </a:solidFill>
              </a:rPr>
              <a:t>вчитимемось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доповнювати</a:t>
            </a:r>
            <a:r>
              <a:rPr lang="ru-RU" sz="2800" b="1" dirty="0" smtClean="0">
                <a:solidFill>
                  <a:srgbClr val="0070C0"/>
                </a:solidFill>
              </a:rPr>
              <a:t> і </a:t>
            </a:r>
            <a:r>
              <a:rPr lang="ru-RU" sz="2800" b="1" dirty="0" err="1" smtClean="0">
                <a:solidFill>
                  <a:srgbClr val="0070C0"/>
                </a:solidFill>
              </a:rPr>
              <a:t>списувати</a:t>
            </a:r>
            <a:r>
              <a:rPr lang="ru-RU" sz="2800" b="1" smtClean="0">
                <a:solidFill>
                  <a:srgbClr val="0070C0"/>
                </a:solidFill>
              </a:rPr>
              <a:t> речення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uk-UA" sz="2800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806926" y="1600892"/>
            <a:ext cx="3939246" cy="37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27169" y="4171521"/>
            <a:ext cx="5812973" cy="138499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Ти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знаєш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що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кожне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ім'я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має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своє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значення</a:t>
            </a:r>
            <a:r>
              <a:rPr lang="ru-RU" sz="2800" b="1" dirty="0">
                <a:solidFill>
                  <a:srgbClr val="0070C0"/>
                </a:solidFill>
              </a:rPr>
              <a:t> та </a:t>
            </a:r>
            <a:r>
              <a:rPr lang="ru-RU" sz="2800" b="1" dirty="0" err="1">
                <a:solidFill>
                  <a:srgbClr val="0070C0"/>
                </a:solidFill>
              </a:rPr>
              <a:t>накладає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відбиток</a:t>
            </a:r>
            <a:r>
              <a:rPr lang="ru-RU" sz="2800" b="1" dirty="0">
                <a:solidFill>
                  <a:srgbClr val="0070C0"/>
                </a:solidFill>
              </a:rPr>
              <a:t> на </a:t>
            </a:r>
            <a:r>
              <a:rPr lang="ru-RU" sz="2800" b="1" dirty="0" err="1">
                <a:solidFill>
                  <a:srgbClr val="0070C0"/>
                </a:solidFill>
              </a:rPr>
              <a:t>риси</a:t>
            </a:r>
            <a:r>
              <a:rPr lang="ru-RU" sz="2800" b="1" dirty="0">
                <a:solidFill>
                  <a:srgbClr val="0070C0"/>
                </a:solidFill>
              </a:rPr>
              <a:t> характеру </a:t>
            </a:r>
            <a:r>
              <a:rPr lang="ru-RU" sz="2800" b="1" dirty="0" err="1">
                <a:solidFill>
                  <a:srgbClr val="0070C0"/>
                </a:solidFill>
              </a:rPr>
              <a:t>людини</a:t>
            </a:r>
            <a:r>
              <a:rPr lang="ru-RU" sz="2800" b="1" dirty="0">
                <a:solidFill>
                  <a:srgbClr val="0070C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312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990489" y="1827512"/>
            <a:ext cx="2588004" cy="13796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Прочитай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</a:rPr>
              <a:t>речення</a:t>
            </a:r>
            <a:r>
              <a:rPr lang="uk-UA" sz="2000" b="1" dirty="0">
                <a:solidFill>
                  <a:srgbClr val="0070C0"/>
                </a:solidFill>
              </a:rPr>
              <a:t>. Заміни виділені слова відповідними іменами з вірша.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6429" y="564677"/>
            <a:ext cx="10580914" cy="7198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chemeClr val="bg1"/>
                </a:solidFill>
              </a:rPr>
              <a:t>Читалочка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дізналась, що означають імена дівчаток. 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8493" y="1801930"/>
            <a:ext cx="6818850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chemeClr val="bg1"/>
                </a:solidFill>
              </a:rPr>
              <a:t>Із Греції й Риму, із Заходу й Сходу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імена нам дістались від різних народів.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А що вони значать, — послухай, дитино:</a:t>
            </a:r>
          </a:p>
          <a:p>
            <a:pPr algn="just"/>
            <a:r>
              <a:rPr lang="uk-UA" sz="2800" b="1" dirty="0">
                <a:solidFill>
                  <a:srgbClr val="FFFF00"/>
                </a:solidFill>
              </a:rPr>
              <a:t>Галина </a:t>
            </a:r>
            <a:r>
              <a:rPr lang="uk-UA" sz="2800" b="1" dirty="0">
                <a:solidFill>
                  <a:schemeClr val="bg1"/>
                </a:solidFill>
              </a:rPr>
              <a:t>— спокійна, міцна — </a:t>
            </a:r>
            <a:r>
              <a:rPr lang="uk-UA" sz="2800" b="1" dirty="0">
                <a:solidFill>
                  <a:srgbClr val="FFFF00"/>
                </a:solidFill>
              </a:rPr>
              <a:t>Валентина</a:t>
            </a:r>
            <a:r>
              <a:rPr lang="uk-UA" sz="2800" b="1" dirty="0">
                <a:solidFill>
                  <a:schemeClr val="bg1"/>
                </a:solidFill>
              </a:rPr>
              <a:t>,</a:t>
            </a:r>
          </a:p>
          <a:p>
            <a:pPr algn="just"/>
            <a:r>
              <a:rPr lang="uk-UA" sz="2800" b="1" dirty="0">
                <a:solidFill>
                  <a:srgbClr val="FFFF00"/>
                </a:solidFill>
              </a:rPr>
              <a:t>Наталія</a:t>
            </a:r>
            <a:r>
              <a:rPr lang="uk-UA" sz="2800" b="1" dirty="0">
                <a:solidFill>
                  <a:schemeClr val="bg1"/>
                </a:solidFill>
              </a:rPr>
              <a:t> — рідна, морська — то </a:t>
            </a:r>
            <a:r>
              <a:rPr lang="uk-UA" sz="2800" b="1" dirty="0">
                <a:solidFill>
                  <a:srgbClr val="FFFF00"/>
                </a:solidFill>
              </a:rPr>
              <a:t>Марина</a:t>
            </a:r>
            <a:r>
              <a:rPr lang="uk-UA" sz="2800" b="1" dirty="0">
                <a:solidFill>
                  <a:schemeClr val="bg1"/>
                </a:solidFill>
              </a:rPr>
              <a:t>,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а </a:t>
            </a:r>
            <a:r>
              <a:rPr lang="uk-UA" sz="2800" b="1" dirty="0">
                <a:solidFill>
                  <a:srgbClr val="FFFF00"/>
                </a:solidFill>
              </a:rPr>
              <a:t>Зоя</a:t>
            </a:r>
            <a:r>
              <a:rPr lang="uk-UA" sz="2800" b="1" dirty="0">
                <a:solidFill>
                  <a:schemeClr val="bg1"/>
                </a:solidFill>
              </a:rPr>
              <a:t> — життя, чистота — </a:t>
            </a:r>
            <a:r>
              <a:rPr lang="uk-UA" sz="2800" b="1" dirty="0">
                <a:solidFill>
                  <a:srgbClr val="FFFF00"/>
                </a:solidFill>
              </a:rPr>
              <a:t>Катерина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uk-UA" sz="2800" b="1" dirty="0">
                <a:solidFill>
                  <a:srgbClr val="FFFF00"/>
                </a:solidFill>
              </a:rPr>
              <a:t>Софія</a:t>
            </a:r>
            <a:r>
              <a:rPr lang="uk-UA" sz="2800" b="1" dirty="0">
                <a:solidFill>
                  <a:schemeClr val="bg1"/>
                </a:solidFill>
              </a:rPr>
              <a:t> — премудра, а </a:t>
            </a:r>
            <a:r>
              <a:rPr lang="uk-UA" sz="2800" b="1" dirty="0">
                <a:solidFill>
                  <a:srgbClr val="FFFF00"/>
                </a:solidFill>
              </a:rPr>
              <a:t>Клара</a:t>
            </a:r>
            <a:r>
              <a:rPr lang="uk-UA" sz="2800" b="1" dirty="0">
                <a:solidFill>
                  <a:schemeClr val="bg1"/>
                </a:solidFill>
              </a:rPr>
              <a:t> — ясна.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Ось що означають дівчат імена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  <a:p>
            <a:pPr algn="r"/>
            <a:r>
              <a:rPr lang="uk-UA" sz="2800" b="1" i="1" dirty="0">
                <a:solidFill>
                  <a:schemeClr val="bg1"/>
                </a:solidFill>
              </a:rPr>
              <a:t>За Аллою </a:t>
            </a:r>
            <a:r>
              <a:rPr lang="uk-UA" sz="2800" b="1" i="1" dirty="0" err="1">
                <a:solidFill>
                  <a:schemeClr val="bg1"/>
                </a:solidFill>
              </a:rPr>
              <a:t>Свашенко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517" r="9924"/>
          <a:stretch/>
        </p:blipFill>
        <p:spPr>
          <a:xfrm flipH="1">
            <a:off x="317995" y="1752599"/>
            <a:ext cx="2370776" cy="2366921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337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83373" y="1338944"/>
            <a:ext cx="10313969" cy="41365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000" b="1" dirty="0">
                <a:solidFill>
                  <a:srgbClr val="0070C0"/>
                </a:solidFill>
              </a:rPr>
              <a:t>про це вірш. </a:t>
            </a:r>
            <a:r>
              <a:rPr lang="uk-UA" sz="2000" b="1" dirty="0" smtClean="0">
                <a:solidFill>
                  <a:srgbClr val="0070C0"/>
                </a:solidFill>
              </a:rPr>
              <a:t>Яке </a:t>
            </a:r>
            <a:r>
              <a:rPr lang="uk-UA" sz="2000" b="1" dirty="0">
                <a:solidFill>
                  <a:srgbClr val="0070C0"/>
                </a:solidFill>
              </a:rPr>
              <a:t>ім'я в цьому вірші тебе зацікавило найбільше?  Поясни чому?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1796" y="3956366"/>
            <a:ext cx="433669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Рідна</a:t>
            </a:r>
            <a:r>
              <a:rPr lang="uk-UA" sz="2800" b="1" dirty="0" smtClean="0"/>
              <a:t>    вийшла </a:t>
            </a:r>
            <a:r>
              <a:rPr lang="uk-UA" sz="2800" b="1" dirty="0"/>
              <a:t>погуляти. На вулиці вона </a:t>
            </a:r>
            <a:r>
              <a:rPr lang="uk-UA" sz="2800" b="1" dirty="0" smtClean="0"/>
              <a:t>зустріла </a:t>
            </a:r>
            <a:r>
              <a:rPr lang="uk-UA" sz="2800" b="1" dirty="0" smtClean="0">
                <a:solidFill>
                  <a:srgbClr val="FFFF00"/>
                </a:solidFill>
              </a:rPr>
              <a:t>морську</a:t>
            </a:r>
            <a:r>
              <a:rPr lang="uk-UA" sz="2800" b="1" dirty="0" smtClean="0"/>
              <a:t>. </a:t>
            </a:r>
            <a:r>
              <a:rPr lang="uk-UA" sz="2800" b="1" dirty="0"/>
              <a:t> </a:t>
            </a:r>
            <a:r>
              <a:rPr lang="uk-UA" sz="2800" b="1" dirty="0" smtClean="0"/>
              <a:t>Згодом </a:t>
            </a:r>
            <a:r>
              <a:rPr lang="uk-UA" sz="2800" b="1" dirty="0"/>
              <a:t>до них приєдналися </a:t>
            </a:r>
            <a:r>
              <a:rPr lang="uk-UA" sz="2800" b="1" dirty="0" smtClean="0">
                <a:solidFill>
                  <a:srgbClr val="FFFF00"/>
                </a:solidFill>
              </a:rPr>
              <a:t>життя</a:t>
            </a:r>
            <a:r>
              <a:rPr lang="uk-UA" sz="2800" b="1" dirty="0" smtClean="0"/>
              <a:t> і </a:t>
            </a:r>
            <a:r>
              <a:rPr lang="uk-UA" sz="2800" b="1" dirty="0" smtClean="0">
                <a:solidFill>
                  <a:srgbClr val="FFFF00"/>
                </a:solidFill>
              </a:rPr>
              <a:t>ясна.</a:t>
            </a:r>
            <a:endParaRPr lang="uk-UA" sz="2800" i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454" y="3956366"/>
            <a:ext cx="143691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rgbClr val="FFFF00"/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</a:rPr>
              <a:t>Наталія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112" y="4831649"/>
            <a:ext cx="152358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rgbClr val="FFFF00"/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</a:rPr>
              <a:t>Марину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86344" y="5237486"/>
            <a:ext cx="914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rgbClr val="FFFF00"/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</a:rPr>
              <a:t>Зоя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36103" y="5236766"/>
            <a:ext cx="13495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Клара. </a:t>
            </a:r>
            <a:endParaRPr lang="uk-U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6" y="1621714"/>
            <a:ext cx="2518929" cy="213913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 t="1195" r="47627" b="65894"/>
          <a:stretch/>
        </p:blipFill>
        <p:spPr>
          <a:xfrm>
            <a:off x="3168812" y="1625119"/>
            <a:ext cx="7869948" cy="343837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26" r="35174" b="23942"/>
          <a:stretch/>
        </p:blipFill>
        <p:spPr>
          <a:xfrm>
            <a:off x="2893128" y="1621714"/>
            <a:ext cx="2806262" cy="7732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5" t="80093" r="35918" b="7275"/>
          <a:stretch/>
        </p:blipFill>
        <p:spPr>
          <a:xfrm>
            <a:off x="5458186" y="1646979"/>
            <a:ext cx="2806262" cy="773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t="20000" r="33792" b="68421"/>
          <a:stretch/>
        </p:blipFill>
        <p:spPr>
          <a:xfrm>
            <a:off x="7890570" y="1938204"/>
            <a:ext cx="2545296" cy="7088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1228" r="68167" b="57193"/>
          <a:stretch/>
        </p:blipFill>
        <p:spPr>
          <a:xfrm>
            <a:off x="3303186" y="2424349"/>
            <a:ext cx="1089431" cy="7088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4" t="31755" r="20461" b="51659"/>
          <a:stretch/>
        </p:blipFill>
        <p:spPr>
          <a:xfrm>
            <a:off x="4804051" y="2460036"/>
            <a:ext cx="1790678" cy="10153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t="80175" r="41792" b="3198"/>
          <a:stretch/>
        </p:blipFill>
        <p:spPr>
          <a:xfrm>
            <a:off x="3259190" y="3264080"/>
            <a:ext cx="2198996" cy="10177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t="68948" r="38506" b="20090"/>
          <a:stretch/>
        </p:blipFill>
        <p:spPr>
          <a:xfrm>
            <a:off x="8264448" y="2768157"/>
            <a:ext cx="2545296" cy="6710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" t="47895" r="62839" b="40526"/>
          <a:stretch/>
        </p:blipFill>
        <p:spPr>
          <a:xfrm>
            <a:off x="6841990" y="2481461"/>
            <a:ext cx="1298615" cy="7088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14991" r="48131" b="67466"/>
          <a:stretch/>
        </p:blipFill>
        <p:spPr>
          <a:xfrm>
            <a:off x="5585201" y="3253065"/>
            <a:ext cx="2019055" cy="1073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7" t="19729" r="25839" b="67923"/>
          <a:stretch/>
        </p:blipFill>
        <p:spPr>
          <a:xfrm>
            <a:off x="7811327" y="3543981"/>
            <a:ext cx="728745" cy="756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 t="79199" r="45155" b="3258"/>
          <a:stretch/>
        </p:blipFill>
        <p:spPr>
          <a:xfrm>
            <a:off x="8790689" y="4016206"/>
            <a:ext cx="2019055" cy="10739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" t="63410" r="66191" b="24569"/>
          <a:stretch/>
        </p:blipFill>
        <p:spPr>
          <a:xfrm>
            <a:off x="6700183" y="4044589"/>
            <a:ext cx="1151335" cy="73589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46919" r="23040" b="36222"/>
          <a:stretch/>
        </p:blipFill>
        <p:spPr>
          <a:xfrm>
            <a:off x="3466472" y="4031514"/>
            <a:ext cx="3008587" cy="103211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31481" r="67676" b="50976"/>
          <a:stretch/>
        </p:blipFill>
        <p:spPr>
          <a:xfrm>
            <a:off x="8870831" y="3253064"/>
            <a:ext cx="1130025" cy="107396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3" t="67069" r="46146" b="24569"/>
          <a:stretch/>
        </p:blipFill>
        <p:spPr>
          <a:xfrm>
            <a:off x="8162494" y="4248076"/>
            <a:ext cx="632060" cy="51190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173341" y="508970"/>
            <a:ext cx="9865418" cy="8044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речення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337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2611" y="3819811"/>
            <a:ext cx="2588004" cy="18857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Скільки речень записано? Про кого перше речення? Що ми дізнаємось про Наталю з другого речення?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94338" y="5221564"/>
            <a:ext cx="3784185" cy="50576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</a:rPr>
              <a:t>перші два речення</a:t>
            </a:r>
            <a:r>
              <a:rPr lang="uk-UA" sz="2000" b="1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4497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3933" y="459587"/>
            <a:ext cx="10389491" cy="7596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Щебетунчик </a:t>
            </a:r>
            <a:r>
              <a:rPr lang="uk-UA" sz="3200" b="1" dirty="0">
                <a:solidFill>
                  <a:schemeClr val="bg1"/>
                </a:solidFill>
              </a:rPr>
              <a:t>знайшов вірш про значення чоловічих </a:t>
            </a:r>
            <a:r>
              <a:rPr lang="uk-UA" sz="3200" b="1" dirty="0" smtClean="0">
                <a:solidFill>
                  <a:schemeClr val="bg1"/>
                </a:solidFill>
              </a:rPr>
              <a:t>імен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933" y="1308374"/>
            <a:ext cx="2429700" cy="33938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51854" y="2178507"/>
            <a:ext cx="7471569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Ось </a:t>
            </a:r>
            <a:r>
              <a:rPr lang="uk-UA" sz="2800" b="1" dirty="0">
                <a:solidFill>
                  <a:srgbClr val="FFFF00"/>
                </a:solidFill>
              </a:rPr>
              <a:t>Костя</a:t>
            </a:r>
            <a:r>
              <a:rPr lang="uk-UA" sz="2800" b="1" dirty="0"/>
              <a:t>, наприклад, це значить постійний,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Кирило</a:t>
            </a:r>
            <a:r>
              <a:rPr lang="uk-UA" sz="2800" b="1" dirty="0"/>
              <a:t> — господар і мужній — </a:t>
            </a:r>
            <a:r>
              <a:rPr lang="uk-UA" sz="2800" b="1" dirty="0">
                <a:solidFill>
                  <a:srgbClr val="FFFF00"/>
                </a:solidFill>
              </a:rPr>
              <a:t>Сашко</a:t>
            </a:r>
            <a:r>
              <a:rPr lang="uk-UA" sz="2800" b="1" dirty="0"/>
              <a:t>,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Степан</a:t>
            </a:r>
            <a:r>
              <a:rPr lang="uk-UA" sz="2800" b="1" dirty="0"/>
              <a:t> — це вінок, а бадьорий — </a:t>
            </a:r>
            <a:r>
              <a:rPr lang="uk-UA" sz="2800" b="1" dirty="0">
                <a:solidFill>
                  <a:srgbClr val="FFFF00"/>
                </a:solidFill>
              </a:rPr>
              <a:t>Гришко</a:t>
            </a:r>
            <a:r>
              <a:rPr lang="uk-UA" sz="2800" b="1" dirty="0"/>
              <a:t>.</a:t>
            </a:r>
          </a:p>
          <a:p>
            <a:r>
              <a:rPr lang="uk-UA" sz="2800" b="1" dirty="0"/>
              <a:t>А </a:t>
            </a:r>
            <a:r>
              <a:rPr lang="uk-UA" sz="2800" b="1" dirty="0">
                <a:solidFill>
                  <a:srgbClr val="FFFF00"/>
                </a:solidFill>
              </a:rPr>
              <a:t>Петрик</a:t>
            </a:r>
            <a:r>
              <a:rPr lang="uk-UA" sz="2800" b="1" dirty="0"/>
              <a:t> — то камінь, хоробрий — </a:t>
            </a:r>
            <a:r>
              <a:rPr lang="uk-UA" sz="2800" b="1" dirty="0">
                <a:solidFill>
                  <a:srgbClr val="FFFF00"/>
                </a:solidFill>
              </a:rPr>
              <a:t>Андрій</a:t>
            </a:r>
            <a:r>
              <a:rPr lang="uk-UA" sz="2800" b="1" dirty="0"/>
              <a:t>,</a:t>
            </a:r>
          </a:p>
          <a:p>
            <a:r>
              <a:rPr lang="uk-UA" sz="2800" b="1" dirty="0"/>
              <a:t>найбільший — </a:t>
            </a:r>
            <a:r>
              <a:rPr lang="uk-UA" sz="2800" b="1" dirty="0">
                <a:solidFill>
                  <a:srgbClr val="FFFF00"/>
                </a:solidFill>
              </a:rPr>
              <a:t>Максим</a:t>
            </a:r>
            <a:r>
              <a:rPr lang="uk-UA" sz="2800" b="1" dirty="0"/>
              <a:t>, захисник — </a:t>
            </a:r>
            <a:r>
              <a:rPr lang="uk-UA" sz="2800" b="1" dirty="0" smtClean="0">
                <a:solidFill>
                  <a:srgbClr val="FFFF00"/>
                </a:solidFill>
              </a:rPr>
              <a:t>Олексій</a:t>
            </a:r>
            <a:r>
              <a:rPr lang="uk-UA" sz="2800" b="1" dirty="0" smtClean="0"/>
              <a:t>.</a:t>
            </a:r>
          </a:p>
          <a:p>
            <a:r>
              <a:rPr lang="uk-UA" sz="2800" b="1" i="1" dirty="0"/>
              <a:t> </a:t>
            </a:r>
            <a:r>
              <a:rPr lang="uk-UA" sz="2800" b="1" i="1" dirty="0" smtClean="0"/>
              <a:t>                                           </a:t>
            </a:r>
            <a:r>
              <a:rPr lang="uk-UA" sz="2800" i="1" dirty="0" smtClean="0"/>
              <a:t>За </a:t>
            </a:r>
            <a:r>
              <a:rPr lang="uk-UA" sz="2800" i="1" dirty="0"/>
              <a:t>Аллою </a:t>
            </a:r>
            <a:r>
              <a:rPr lang="uk-UA" sz="2800" i="1" dirty="0" err="1"/>
              <a:t>Свашенко</a:t>
            </a:r>
            <a:endParaRPr lang="uk-UA" sz="28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1854" y="1308374"/>
            <a:ext cx="7471569" cy="75929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Прочитай його. Чи </a:t>
            </a:r>
            <a:r>
              <a:rPr lang="uk-UA" sz="2000" b="1" dirty="0">
                <a:solidFill>
                  <a:srgbClr val="0070C0"/>
                </a:solidFill>
              </a:rPr>
              <a:t>є серед цих імен такі, які мають члени твоєї родини? </a:t>
            </a:r>
            <a:r>
              <a:rPr lang="uk-UA" sz="2000" b="1" dirty="0" smtClean="0">
                <a:solidFill>
                  <a:srgbClr val="0070C0"/>
                </a:solidFill>
              </a:rPr>
              <a:t>Розкажи</a:t>
            </a:r>
            <a:r>
              <a:rPr lang="uk-UA" sz="2000" b="1" dirty="0">
                <a:solidFill>
                  <a:srgbClr val="0070C0"/>
                </a:solidFill>
              </a:rPr>
              <a:t>, кому вони належать.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337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2198" y="4926396"/>
            <a:ext cx="636122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Хоробрий</a:t>
            </a:r>
            <a:r>
              <a:rPr lang="uk-UA" sz="2800" b="1" dirty="0" smtClean="0"/>
              <a:t>  </a:t>
            </a:r>
            <a:r>
              <a:rPr lang="uk-UA" sz="2800" b="1" dirty="0"/>
              <a:t>дружить із </a:t>
            </a:r>
            <a:r>
              <a:rPr lang="uk-UA" sz="2800" b="1" dirty="0" smtClean="0">
                <a:solidFill>
                  <a:srgbClr val="FFFF00"/>
                </a:solidFill>
              </a:rPr>
              <a:t>мужнім</a:t>
            </a:r>
            <a:r>
              <a:rPr lang="uk-UA" sz="2800" b="1" dirty="0" smtClean="0"/>
              <a:t>. </a:t>
            </a:r>
          </a:p>
          <a:p>
            <a:r>
              <a:rPr lang="uk-UA" sz="2800" b="1" dirty="0" smtClean="0"/>
              <a:t>А </a:t>
            </a:r>
            <a:r>
              <a:rPr lang="uk-UA" sz="2800" b="1" dirty="0" smtClean="0">
                <a:solidFill>
                  <a:srgbClr val="FFFF00"/>
                </a:solidFill>
              </a:rPr>
              <a:t>постійний</a:t>
            </a:r>
            <a:r>
              <a:rPr lang="uk-UA" sz="2800" b="1" dirty="0" smtClean="0"/>
              <a:t> подружився </a:t>
            </a:r>
            <a:r>
              <a:rPr lang="uk-UA" sz="2800" b="1" dirty="0"/>
              <a:t>з </a:t>
            </a:r>
            <a:r>
              <a:rPr lang="uk-UA" sz="2800" b="1" dirty="0" smtClean="0">
                <a:solidFill>
                  <a:srgbClr val="FFFF00"/>
                </a:solidFill>
              </a:rPr>
              <a:t>найбільшим</a:t>
            </a:r>
            <a:r>
              <a:rPr lang="uk-UA" sz="2800" b="1" dirty="0" smtClean="0"/>
              <a:t>.</a:t>
            </a:r>
            <a:endParaRPr lang="uk-UA" sz="280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30086" y="4877344"/>
            <a:ext cx="3592855" cy="104932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Прочитай, </a:t>
            </a:r>
            <a:r>
              <a:rPr lang="uk-UA" sz="2000" b="1" dirty="0">
                <a:solidFill>
                  <a:srgbClr val="0070C0"/>
                </a:solidFill>
              </a:rPr>
              <a:t>хто з ким дружить. Для цього заміни виділені слова </a:t>
            </a:r>
            <a:r>
              <a:rPr lang="uk-UA" sz="2000" b="1" dirty="0" smtClean="0">
                <a:solidFill>
                  <a:srgbClr val="0070C0"/>
                </a:solidFill>
              </a:rPr>
              <a:t>іменами </a:t>
            </a:r>
            <a:r>
              <a:rPr lang="uk-UA" sz="2000" b="1" dirty="0">
                <a:solidFill>
                  <a:srgbClr val="0070C0"/>
                </a:solidFill>
              </a:rPr>
              <a:t>з вірша.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62198" y="4933232"/>
            <a:ext cx="16259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rgbClr val="FFFF00"/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</a:rPr>
              <a:t>Андрій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39596" y="4917213"/>
            <a:ext cx="163197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Сашком. 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14292" y="5403449"/>
            <a:ext cx="158953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rgbClr val="FFFF00"/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</a:rPr>
              <a:t>Костя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37236" y="5381479"/>
            <a:ext cx="218618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Максимом. </a:t>
            </a:r>
            <a:endParaRPr lang="uk-U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6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337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63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" y="1286845"/>
            <a:ext cx="2274023" cy="243717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7196" y="494527"/>
            <a:ext cx="10197118" cy="6828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Запиши, хто з ким дружить.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1193" r="53839" b="73892"/>
          <a:stretch/>
        </p:blipFill>
        <p:spPr>
          <a:xfrm>
            <a:off x="3403551" y="1221723"/>
            <a:ext cx="7710763" cy="253296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t="14235" r="49139" b="68046"/>
          <a:stretch/>
        </p:blipFill>
        <p:spPr>
          <a:xfrm>
            <a:off x="3634351" y="1153652"/>
            <a:ext cx="1870756" cy="10555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" t="36431" r="43681" b="52081"/>
          <a:stretch/>
        </p:blipFill>
        <p:spPr>
          <a:xfrm>
            <a:off x="5613899" y="1530881"/>
            <a:ext cx="2121583" cy="6843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" t="47743" r="41069" b="40207"/>
          <a:stretch/>
        </p:blipFill>
        <p:spPr>
          <a:xfrm>
            <a:off x="8624992" y="1232740"/>
            <a:ext cx="2168863" cy="7178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t="78971" r="24918" b="3310"/>
          <a:stretch/>
        </p:blipFill>
        <p:spPr>
          <a:xfrm>
            <a:off x="6465138" y="1960422"/>
            <a:ext cx="2849309" cy="10555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t="62655" r="47403" b="24186"/>
          <a:stretch/>
        </p:blipFill>
        <p:spPr>
          <a:xfrm>
            <a:off x="4462053" y="1937469"/>
            <a:ext cx="1870756" cy="7839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1" t="33533" r="19772" b="48748"/>
          <a:stretch/>
        </p:blipFill>
        <p:spPr>
          <a:xfrm>
            <a:off x="7838745" y="1345283"/>
            <a:ext cx="578707" cy="10555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8" t="47380" r="13252" b="40866"/>
          <a:stretch/>
        </p:blipFill>
        <p:spPr>
          <a:xfrm>
            <a:off x="3523867" y="2006667"/>
            <a:ext cx="727930" cy="700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31822" r="21413" b="55898"/>
          <a:stretch/>
        </p:blipFill>
        <p:spPr>
          <a:xfrm>
            <a:off x="3570874" y="2854589"/>
            <a:ext cx="2989029" cy="7315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20770" r="80778" b="66950"/>
          <a:stretch/>
        </p:blipFill>
        <p:spPr>
          <a:xfrm>
            <a:off x="9494753" y="2329448"/>
            <a:ext cx="665849" cy="7315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38448" y="4035580"/>
            <a:ext cx="7675865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Та, що любить читати – </a:t>
            </a:r>
            <a:r>
              <a:rPr lang="uk-UA" sz="2800" b="1" dirty="0" smtClean="0"/>
              <a:t>… </a:t>
            </a:r>
            <a:r>
              <a:rPr lang="uk-UA" sz="2800" b="1" dirty="0"/>
              <a:t>… … ... …  .</a:t>
            </a:r>
          </a:p>
          <a:p>
            <a:r>
              <a:rPr lang="uk-UA" sz="2800" b="1" dirty="0"/>
              <a:t>Сушена ягода винограду – </a:t>
            </a:r>
            <a:r>
              <a:rPr lang="uk-UA" sz="2800" b="1" dirty="0" smtClean="0"/>
              <a:t>… </a:t>
            </a:r>
            <a:r>
              <a:rPr lang="uk-UA" sz="2800" b="1" dirty="0"/>
              <a:t>… … … …  .</a:t>
            </a:r>
          </a:p>
          <a:p>
            <a:r>
              <a:rPr lang="uk-UA" sz="2800" b="1" dirty="0"/>
              <a:t>Той, що швидко і чітко говорить – … … … … … … .</a:t>
            </a:r>
          </a:p>
          <a:p>
            <a:r>
              <a:rPr lang="uk-UA" sz="2800" b="1" dirty="0"/>
              <a:t>Родич мобільного телефона,  комп'ютера, планшета – </a:t>
            </a:r>
            <a:r>
              <a:rPr lang="uk-UA" sz="2800" b="1" dirty="0" smtClean="0"/>
              <a:t>… </a:t>
            </a:r>
            <a:r>
              <a:rPr lang="uk-UA" sz="2800" b="1" dirty="0"/>
              <a:t>… … …  . </a:t>
            </a:r>
            <a:endParaRPr lang="uk-UA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16085" y="3539303"/>
            <a:ext cx="7519861" cy="47450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Друзі </a:t>
            </a:r>
            <a:r>
              <a:rPr lang="uk-UA" sz="2000" b="1" dirty="0">
                <a:solidFill>
                  <a:srgbClr val="0070C0"/>
                </a:solidFill>
              </a:rPr>
              <a:t>написали значення своїх імен. Здогадайся, де чиє ім'я?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3889" r="2344" b="6623"/>
          <a:stretch/>
        </p:blipFill>
        <p:spPr>
          <a:xfrm>
            <a:off x="587828" y="4090010"/>
            <a:ext cx="2782110" cy="187742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6987539" y="3945045"/>
            <a:ext cx="19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</a:rPr>
              <a:t>Читалочка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96047" y="4336066"/>
            <a:ext cx="184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</a:rPr>
              <a:t>Родзинка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69339" y="4792297"/>
            <a:ext cx="231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</a:rPr>
              <a:t>Щебетунчик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19542" y="5618737"/>
            <a:ext cx="160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</a:rPr>
              <a:t>Ґаджик 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630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18805</TotalTime>
  <Words>851</Words>
  <Application>Microsoft Office PowerPoint</Application>
  <PresentationFormat>Произвольный</PresentationFormat>
  <Paragraphs>141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1211</cp:revision>
  <dcterms:created xsi:type="dcterms:W3CDTF">2018-01-05T16:38:53Z</dcterms:created>
  <dcterms:modified xsi:type="dcterms:W3CDTF">2024-12-06T14:47:06Z</dcterms:modified>
</cp:coreProperties>
</file>