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908" r:id="rId3"/>
    <p:sldId id="364" r:id="rId4"/>
    <p:sldId id="901" r:id="rId5"/>
    <p:sldId id="902" r:id="rId6"/>
    <p:sldId id="903" r:id="rId7"/>
    <p:sldId id="325" r:id="rId8"/>
    <p:sldId id="332" r:id="rId9"/>
    <p:sldId id="326" r:id="rId10"/>
    <p:sldId id="337" r:id="rId11"/>
    <p:sldId id="340" r:id="rId12"/>
    <p:sldId id="906" r:id="rId13"/>
    <p:sldId id="907" r:id="rId14"/>
    <p:sldId id="904" r:id="rId15"/>
    <p:sldId id="90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1694E9"/>
    <a:srgbClr val="FFFF00"/>
    <a:srgbClr val="295FFF"/>
    <a:srgbClr val="FFB441"/>
    <a:srgbClr val="709E32"/>
    <a:srgbClr val="00B050"/>
    <a:srgbClr val="000000"/>
    <a:srgbClr val="00206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26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09.12.2024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09.12.2024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09.12.2024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82487" y="4756375"/>
            <a:ext cx="9481456" cy="160043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chemeClr val="accent2">
                    <a:lumMod val="75000"/>
                  </a:schemeClr>
                </a:solidFill>
              </a:rPr>
              <a:t>В</a:t>
            </a:r>
            <a:r>
              <a:rPr lang="uk-UA" sz="44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uk-UA" sz="4400" b="1" dirty="0" smtClean="0">
                <a:solidFill>
                  <a:schemeClr val="accent2">
                    <a:lumMod val="75000"/>
                  </a:schemeClr>
                </a:solidFill>
              </a:rPr>
              <a:t>Скомаровський. Казкові шати.</a:t>
            </a:r>
          </a:p>
          <a:p>
            <a:pPr algn="ctr"/>
            <a:r>
              <a:rPr lang="uk-UA" sz="4400" b="1" dirty="0">
                <a:solidFill>
                  <a:schemeClr val="accent2">
                    <a:lumMod val="75000"/>
                  </a:schemeClr>
                </a:solidFill>
              </a:rPr>
              <a:t>Тамара </a:t>
            </a:r>
            <a:r>
              <a:rPr lang="uk-UA" sz="4400" b="1" dirty="0" smtClean="0">
                <a:solidFill>
                  <a:schemeClr val="accent2">
                    <a:lumMod val="75000"/>
                  </a:schemeClr>
                </a:solidFill>
              </a:rPr>
              <a:t>Коломієць. Падав сніг. 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AutoShape 2" descr="ÐÐ°ÑÑÐ¸Ð½ÐºÐ¸ Ð¿Ð¾ Ð·Ð°Ð¿ÑÐ¾ÑÑ ÐºÐ»Ð¸Ð¿Ð°ÑÑ Ð´ÐµÑÐ¸ ÑÐ°Ð·Ð¾Ð¼ Ñ Ð´Ð¾Ð±ÑÑ Ð¿ÑÑ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Картинки по запросу клипарт деревья в снегу анимац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487" y="1100118"/>
            <a:ext cx="3398128" cy="3381138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511143" y="1321776"/>
            <a:ext cx="3274369" cy="2145268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Літературне читання</a:t>
            </a:r>
          </a:p>
          <a:p>
            <a:pPr algn="ctr"/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</a:rPr>
              <a:t>2 </a:t>
            </a:r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</a:rPr>
              <a:t>клас </a:t>
            </a:r>
          </a:p>
          <a:p>
            <a:pPr algn="ctr"/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</a:rPr>
              <a:t>Розділ 5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Зачарувала все зима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Урок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4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98195" y="694463"/>
            <a:ext cx="9641947" cy="7751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Згадаємо разом!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15726" y="1682608"/>
            <a:ext cx="483064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Що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означає слово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загадка? </a:t>
            </a:r>
            <a:endParaRPr lang="uk-U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220" name="Picture 4" descr="Картинки по запросу снежинки анимация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221" y="1704625"/>
            <a:ext cx="3640142" cy="409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98196" y="2316116"/>
            <a:ext cx="5581576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Загадка розповідає про предмет чи явище, але не називає їх. </a:t>
            </a:r>
          </a:p>
          <a:p>
            <a:pPr algn="ctr"/>
            <a:r>
              <a:rPr lang="uk-UA" sz="2800" b="1" dirty="0"/>
              <a:t>У загадці є слова-підказки для відгадки. </a:t>
            </a:r>
            <a:endParaRPr lang="uk-UA" sz="2800" b="1" dirty="0" smtClean="0"/>
          </a:p>
          <a:p>
            <a:pPr algn="ctr"/>
            <a:r>
              <a:rPr lang="uk-UA" sz="2800" b="1" dirty="0" smtClean="0"/>
              <a:t>Загадка </a:t>
            </a:r>
            <a:r>
              <a:rPr lang="uk-UA" sz="2800" b="1" dirty="0"/>
              <a:t>спонукає побачити суттєві ознаки предмета, явища, істоти.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60973"/>
            <a:ext cx="1054100" cy="997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60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20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53886" y="581615"/>
            <a:ext cx="9815989" cy="6702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загадки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6429" y="2140502"/>
            <a:ext cx="3191258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Тихо приходить, м'яко лягає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і </a:t>
            </a:r>
            <a:r>
              <a:rPr lang="uk-UA" sz="2800" b="1" dirty="0">
                <a:solidFill>
                  <a:schemeClr val="bg1"/>
                </a:solidFill>
              </a:rPr>
              <a:t>білими килимами все покриває.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316912" y="1418132"/>
            <a:ext cx="6338975" cy="55887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Які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слова допомогли тобі знайти відгадки?</a:t>
            </a:r>
          </a:p>
        </p:txBody>
      </p:sp>
      <p:pic>
        <p:nvPicPr>
          <p:cNvPr id="11" name="Picture 4" descr="Похожее изображение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32" y="4093353"/>
            <a:ext cx="3521497" cy="232739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35030" y="2140502"/>
            <a:ext cx="2985688" cy="1815882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У нас зимою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білим </a:t>
            </a:r>
            <a:r>
              <a:rPr lang="uk-UA" sz="2800" b="1" dirty="0">
                <a:solidFill>
                  <a:schemeClr val="bg1"/>
                </a:solidFill>
              </a:rPr>
              <a:t>цвітом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сад </a:t>
            </a:r>
            <a:r>
              <a:rPr lang="uk-UA" sz="2800" b="1" dirty="0">
                <a:solidFill>
                  <a:schemeClr val="bg1"/>
                </a:solidFill>
              </a:rPr>
              <a:t>зацвів,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неначе </a:t>
            </a:r>
            <a:r>
              <a:rPr lang="uk-UA" sz="2800" b="1" dirty="0">
                <a:solidFill>
                  <a:schemeClr val="bg1"/>
                </a:solidFill>
              </a:rPr>
              <a:t>літом</a:t>
            </a:r>
            <a:r>
              <a:rPr lang="uk-UA" sz="2800" b="1" dirty="0" smtClean="0">
                <a:solidFill>
                  <a:schemeClr val="bg1"/>
                </a:solidFill>
              </a:rPr>
              <a:t>.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160" y="4093353"/>
            <a:ext cx="3398402" cy="222440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90258" y="2145372"/>
            <a:ext cx="3935655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Ніжна зірка сніжно-біла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На рукав мені злетіла,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поки </a:t>
            </a:r>
            <a:r>
              <a:rPr lang="uk-UA" sz="2800" b="1" dirty="0">
                <a:solidFill>
                  <a:schemeClr val="bg1"/>
                </a:solidFill>
              </a:rPr>
              <a:t>ніс її сюди, -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Стала краплею води.</a:t>
            </a:r>
          </a:p>
        </p:txBody>
      </p:sp>
      <p:pic>
        <p:nvPicPr>
          <p:cNvPr id="15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48" y="4115658"/>
            <a:ext cx="1222561" cy="140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599" y="4115658"/>
            <a:ext cx="1222561" cy="140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76" y="995819"/>
            <a:ext cx="1222561" cy="140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033" y="5039552"/>
            <a:ext cx="1222561" cy="140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632" y="855652"/>
            <a:ext cx="1222561" cy="140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60973"/>
            <a:ext cx="1054100" cy="997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60</a:t>
            </a:r>
            <a:r>
              <a:rPr lang="uk-UA" sz="2800" b="1" dirty="0" smtClean="0">
                <a:solidFill>
                  <a:schemeClr val="bg1"/>
                </a:solidFill>
              </a:rPr>
              <a:t>-61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93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36914" y="516301"/>
            <a:ext cx="9372600" cy="7791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Знайомство з </a:t>
            </a:r>
            <a:r>
              <a:rPr lang="uk-UA" sz="4000" b="1" dirty="0" smtClean="0">
                <a:solidFill>
                  <a:schemeClr val="bg1"/>
                </a:solidFill>
              </a:rPr>
              <a:t>поетесою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90829" y="1665307"/>
            <a:ext cx="4848571" cy="341632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Тама́ра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Опана́сівна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Коломі́єць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—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українська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поетеса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перекладач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. Член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Національної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спілки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письменників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України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. </a:t>
            </a:r>
            <a:endParaRPr lang="uk-UA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 descr="Коломієць Тамара Опанасів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514" y="1454616"/>
            <a:ext cx="3233057" cy="430112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00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2 клас\2 Читання\1 Савченко\05 Зачарувала все зима\№047 - Білі шати зими. Порівняння-образ. В. Скомаровський. Казкові шати. Загадки\2024-12-08_1830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16481" r="2082" b="3467"/>
          <a:stretch/>
        </p:blipFill>
        <p:spPr bwMode="auto">
          <a:xfrm>
            <a:off x="957943" y="3331385"/>
            <a:ext cx="6098968" cy="279727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2 клас\2 Читання\1 Савченко\05 Зачарувала все зима\№047 - Білі шати зими. Порівняння-образ. В. Скомаровський. Казкові шати. Загадки\2024-12-08_1828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485" y="1396660"/>
            <a:ext cx="6912486" cy="224733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57943" y="644194"/>
            <a:ext cx="10189028" cy="6865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Тамара Коломієць. Падав сніг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60973"/>
            <a:ext cx="1054100" cy="997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6</a:t>
            </a:r>
            <a:r>
              <a:rPr lang="uk-UA" sz="2800" b="1" dirty="0" smtClean="0">
                <a:solidFill>
                  <a:schemeClr val="bg1"/>
                </a:solidFill>
              </a:rPr>
              <a:t>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43057" y="3812782"/>
            <a:ext cx="410391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58775" indent="-358775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bg1"/>
                </a:solidFill>
              </a:rPr>
              <a:t>Чи вдалося запам’ятати вірш</a:t>
            </a:r>
            <a:r>
              <a:rPr lang="uk-UA" sz="2000" b="1" dirty="0" smtClean="0">
                <a:solidFill>
                  <a:schemeClr val="bg1"/>
                </a:solidFill>
              </a:rPr>
              <a:t>?</a:t>
            </a:r>
            <a:endParaRPr lang="uk-UA" sz="2000" b="1" dirty="0" smtClean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957943" y="1396658"/>
            <a:ext cx="3233056" cy="166222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Прочитай вірш напівголосно двічі. </a:t>
            </a:r>
            <a:r>
              <a:rPr lang="uk-UA" sz="2000" b="1" dirty="0" err="1" smtClean="0">
                <a:solidFill>
                  <a:schemeClr val="accent2">
                    <a:lumMod val="75000"/>
                  </a:schemeClr>
                </a:solidFill>
              </a:rPr>
              <a:t>Закрий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 текст і спробуй відтворити за опорними словами, чим став сніг для: </a:t>
            </a:r>
            <a:endParaRPr lang="uk-U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043057" y="5104609"/>
            <a:ext cx="420188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Дороги, відблиск, край, стомилися, цікава, </a:t>
            </a:r>
            <a:r>
              <a:rPr lang="uk-UA" sz="2400" b="1" dirty="0" smtClean="0">
                <a:solidFill>
                  <a:schemeClr val="bg1"/>
                </a:solidFill>
              </a:rPr>
              <a:t>господиня</a:t>
            </a:r>
            <a:r>
              <a:rPr lang="uk-UA" sz="2400" b="1" dirty="0" smtClean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56911" y="4430167"/>
            <a:ext cx="410391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58775" indent="-358775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bg1"/>
                </a:solidFill>
              </a:rPr>
              <a:t>Прочитай</a:t>
            </a:r>
            <a:r>
              <a:rPr lang="uk-UA" sz="2000" b="1" dirty="0" smtClean="0">
                <a:solidFill>
                  <a:schemeClr val="bg1"/>
                </a:solidFill>
              </a:rPr>
              <a:t>. У кожному з цих слів «сховалось» інше. Знайди їх. 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4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2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8943" y="494529"/>
            <a:ext cx="9318171" cy="7790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Пояснення домашнього </a:t>
            </a:r>
            <a:r>
              <a:rPr lang="uk-UA" sz="4000" b="1" dirty="0" smtClean="0">
                <a:solidFill>
                  <a:schemeClr val="bg1"/>
                </a:solidFill>
              </a:rPr>
              <a:t>завдання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38943" y="1462412"/>
            <a:ext cx="4659085" cy="310854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Прочитай виразно вірш </a:t>
            </a:r>
            <a:endParaRPr lang="uk-UA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В. </a:t>
            </a:r>
            <a:r>
              <a:rPr lang="uk-UA" sz="2800" b="1" dirty="0" err="1" smtClean="0">
                <a:solidFill>
                  <a:schemeClr val="accent2">
                    <a:lumMod val="75000"/>
                  </a:schemeClr>
                </a:solidFill>
              </a:rPr>
              <a:t>Комаровського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«Казкові шати».</a:t>
            </a:r>
            <a:endParaRPr lang="uk-UA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Визнач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його головну думку.</a:t>
            </a:r>
          </a:p>
          <a:p>
            <a:pPr algn="ctr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Розкажи рідним вірш </a:t>
            </a:r>
          </a:p>
          <a:p>
            <a:pPr algn="ctr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Т. Коломієць «Падав сніг» за опорними словами.</a:t>
            </a:r>
            <a:endParaRPr lang="uk-U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198" name="Picture 6" descr="ÐÐ°ÑÑÐ¸Ð½ÐºÐ¸ Ð¿Ð¾ Ð·Ð°Ð¿ÑÐ¾ÑÑ ÐºÐ»Ð¸Ð¿Ð°ÑÑ Ð´ÐµÑÐ¸ ÑÐ¸ÑÐ°ÑÑ ÐºÐ½Ð¸Ð³Ñ Ñ ÑÐ¾Ð´Ð¸ÑÐµÐ»ÑÐ¼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796" y="1462412"/>
            <a:ext cx="4522318" cy="370830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16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77686" y="483853"/>
            <a:ext cx="9902864" cy="98794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Рефлексія. Оціни свою роботу сніжинкою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Табличка 1"/>
          <p:cNvSpPr/>
          <p:nvPr/>
        </p:nvSpPr>
        <p:spPr>
          <a:xfrm>
            <a:off x="1077686" y="1538935"/>
            <a:ext cx="3215428" cy="808754"/>
          </a:xfrm>
          <a:prstGeom prst="plaque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Я </a:t>
            </a:r>
            <a:r>
              <a:rPr lang="uk-UA" sz="2800" b="1" dirty="0" smtClean="0">
                <a:solidFill>
                  <a:schemeClr val="bg1"/>
                </a:solidFill>
              </a:rPr>
              <a:t>з усім впорався!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Табличка 12"/>
          <p:cNvSpPr/>
          <p:nvPr/>
        </p:nvSpPr>
        <p:spPr>
          <a:xfrm>
            <a:off x="7839805" y="1528158"/>
            <a:ext cx="3042773" cy="726521"/>
          </a:xfrm>
          <a:prstGeom prst="plaque">
            <a:avLst/>
          </a:prstGeom>
          <a:solidFill>
            <a:srgbClr val="295FFF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Відчув успіх!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Табличка 13"/>
          <p:cNvSpPr/>
          <p:nvPr/>
        </p:nvSpPr>
        <p:spPr>
          <a:xfrm>
            <a:off x="4644401" y="1538936"/>
            <a:ext cx="2499155" cy="704967"/>
          </a:xfrm>
          <a:prstGeom prst="plaque">
            <a:avLst/>
          </a:prstGeom>
          <a:solidFill>
            <a:srgbClr val="00206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Я </a:t>
            </a:r>
            <a:r>
              <a:rPr lang="uk-UA" sz="2800" b="1" dirty="0" smtClean="0">
                <a:solidFill>
                  <a:schemeClr val="bg1"/>
                </a:solidFill>
              </a:rPr>
              <a:t>втомився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Табличка 14"/>
          <p:cNvSpPr/>
          <p:nvPr/>
        </p:nvSpPr>
        <p:spPr>
          <a:xfrm>
            <a:off x="8758969" y="4928542"/>
            <a:ext cx="2583945" cy="981887"/>
          </a:xfrm>
          <a:prstGeom prst="plaqu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Все було легко та просто!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Табличка 16"/>
          <p:cNvSpPr/>
          <p:nvPr/>
        </p:nvSpPr>
        <p:spPr>
          <a:xfrm>
            <a:off x="565856" y="4942719"/>
            <a:ext cx="2714811" cy="967710"/>
          </a:xfrm>
          <a:prstGeom prst="plaque">
            <a:avLst/>
          </a:prstGeom>
          <a:solidFill>
            <a:srgbClr val="463ED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Було складно та незрозуміло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Ідеї на тему «Сніжинки смайлики» (12) | сніжинки, новорічні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68" y="2347690"/>
            <a:ext cx="2151184" cy="2151185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Ідеї на тему «Сніжинки смайлики» (12) | сніжинки, новорічні прикраси,  різдвяні вироби своїми рука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667" y="3878722"/>
            <a:ext cx="2142939" cy="2142939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Ідеї на тему «Ранкові зустрічі» (52) | перший клас, дитячий садочок, осві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442" y="2303149"/>
            <a:ext cx="2124725" cy="2124725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Пин от пользователя Heidi PARKER на доске Be Happy, Think Positive |  Рождественские иллюстрации, Рождественские картинки, Самодельные цветы из  ткан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844" y="3803096"/>
            <a:ext cx="2143125" cy="2143125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Идеи на тему «Смешные смайлики» (90) | смешные смайлики, смайлики, смешн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448" y="2347690"/>
            <a:ext cx="2143125" cy="2143125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6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3503789" y="1495285"/>
            <a:ext cx="5606956" cy="2880320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Наше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гасло на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уроці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Видумуй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, пробуй, твори! </a:t>
            </a:r>
          </a:p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Розум,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фантазію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прояви!</a:t>
            </a:r>
          </a:p>
          <a:p>
            <a:pPr algn="ctr"/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Активним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і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уважним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бувай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І про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кмітливість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не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забувай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!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809" y="4421895"/>
            <a:ext cx="3899623" cy="2154540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211920" y="529662"/>
            <a:ext cx="9870603" cy="7330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Табличка 1"/>
          <p:cNvSpPr/>
          <p:nvPr/>
        </p:nvSpPr>
        <p:spPr>
          <a:xfrm>
            <a:off x="2819603" y="1419160"/>
            <a:ext cx="2332153" cy="764212"/>
          </a:xfrm>
          <a:prstGeom prst="plaque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Я </a:t>
            </a:r>
            <a:r>
              <a:rPr lang="uk-UA" sz="2800" b="1" dirty="0" smtClean="0">
                <a:solidFill>
                  <a:schemeClr val="bg1"/>
                </a:solidFill>
              </a:rPr>
              <a:t>впораюсь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Табличка 12"/>
          <p:cNvSpPr/>
          <p:nvPr/>
        </p:nvSpPr>
        <p:spPr>
          <a:xfrm>
            <a:off x="8039750" y="1406029"/>
            <a:ext cx="3042773" cy="726521"/>
          </a:xfrm>
          <a:prstGeom prst="plaqu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Очікую на успіх!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Табличка 13"/>
          <p:cNvSpPr/>
          <p:nvPr/>
        </p:nvSpPr>
        <p:spPr>
          <a:xfrm>
            <a:off x="5482044" y="1406029"/>
            <a:ext cx="2499155" cy="704967"/>
          </a:xfrm>
          <a:prstGeom prst="plaque">
            <a:avLst/>
          </a:prstGeom>
          <a:solidFill>
            <a:srgbClr val="00206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Я </a:t>
            </a:r>
            <a:r>
              <a:rPr lang="uk-UA" sz="2800" b="1" dirty="0" smtClean="0">
                <a:solidFill>
                  <a:schemeClr val="bg1"/>
                </a:solidFill>
              </a:rPr>
              <a:t>втомлюсь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Табличка 14"/>
          <p:cNvSpPr/>
          <p:nvPr/>
        </p:nvSpPr>
        <p:spPr>
          <a:xfrm>
            <a:off x="9181580" y="4890594"/>
            <a:ext cx="2427358" cy="1154420"/>
          </a:xfrm>
          <a:prstGeom prst="plaqu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Буде гарний настрій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Табличка 16"/>
          <p:cNvSpPr/>
          <p:nvPr/>
        </p:nvSpPr>
        <p:spPr>
          <a:xfrm>
            <a:off x="2148402" y="4723711"/>
            <a:ext cx="2268701" cy="1178875"/>
          </a:xfrm>
          <a:prstGeom prst="plaque">
            <a:avLst/>
          </a:prstGeom>
          <a:solidFill>
            <a:srgbClr val="463ED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Мені </a:t>
            </a:r>
            <a:r>
              <a:rPr lang="uk-UA" sz="2800" b="1" dirty="0" smtClean="0">
                <a:solidFill>
                  <a:schemeClr val="bg1"/>
                </a:solidFill>
              </a:rPr>
              <a:t>все байдуже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Ідеї на тему «Сніжинки смайлики» (12) | сніжинки, новорічні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77" y="2165182"/>
            <a:ext cx="2269007" cy="2269008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Ідеї на тему «Сніжинки смайлики» (12) | сніжинки, новорічні прикраси,  різдвяні вироби своїми рукам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103" y="3819125"/>
            <a:ext cx="2142939" cy="2142939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Ідеї на тему «Ранкові зустрічі» (52) | перший клас, дитячий садочок, освіт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506" y="2132550"/>
            <a:ext cx="2124725" cy="2124725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Пин от пользователя Heidi PARKER на доске Be Happy, Think Positive |  Рождественские иллюстрации, Рождественские картинки, Самодельные цветы из  ткан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354" y="3988784"/>
            <a:ext cx="2143125" cy="2143125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Идеи на тему «Смешные смайлики» (90) | смешные смайлики, смайлики, смешно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19" y="2175616"/>
            <a:ext cx="2143125" cy="2143125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19510" y="1596732"/>
            <a:ext cx="2314831" cy="132343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Розглянь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сніжинки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і скажи,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які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твої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очікування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від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уроку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8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13" grpId="0" animBg="1"/>
      <p:bldP spid="14" grpId="0" animBg="1"/>
      <p:bldP spid="15" grpId="0" animBg="1"/>
      <p:bldP spid="17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66799" y="547209"/>
            <a:ext cx="9982199" cy="7855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Дихальна вправа</a:t>
            </a:r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xmlns="" id="{CB1CE338-A9FF-400C-ABCD-BA6914E75035}"/>
              </a:ext>
            </a:extLst>
          </p:cNvPr>
          <p:cNvSpPr/>
          <p:nvPr/>
        </p:nvSpPr>
        <p:spPr>
          <a:xfrm>
            <a:off x="1367080" y="1741625"/>
            <a:ext cx="6416205" cy="2161604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Різко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видихни.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Потім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зроби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глибокий вдих носом і на одному плавному видиху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полічи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десятками до ста.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52902C2-AA78-40A2-8119-A9BC93361A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0" t="13943" r="3479" b="22222"/>
          <a:stretch/>
        </p:blipFill>
        <p:spPr>
          <a:xfrm>
            <a:off x="8632370" y="1695710"/>
            <a:ext cx="2307769" cy="297943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7" name="Прямокутник: округлені кути 15">
            <a:extLst>
              <a:ext uri="{FF2B5EF4-FFF2-40B4-BE49-F238E27FC236}">
                <a16:creationId xmlns:a16="http://schemas.microsoft.com/office/drawing/2014/main" xmlns="" id="{CB1CE338-A9FF-400C-ABCD-BA6914E75035}"/>
              </a:ext>
            </a:extLst>
          </p:cNvPr>
          <p:cNvSpPr/>
          <p:nvPr/>
        </p:nvSpPr>
        <p:spPr>
          <a:xfrm>
            <a:off x="1367079" y="4055629"/>
            <a:ext cx="6416205" cy="8102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10 20 30 40 50 60 70 80 90 100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07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21996" y="614272"/>
            <a:ext cx="9739918" cy="6593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«Хто більше</a:t>
            </a:r>
            <a:r>
              <a:rPr lang="uk-UA" sz="4000" b="1" dirty="0" smtClean="0">
                <a:solidFill>
                  <a:schemeClr val="bg1"/>
                </a:solidFill>
              </a:rPr>
              <a:t>?»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xmlns="" id="{3FB98182-5B5C-42A6-BC93-126B27506C7E}"/>
              </a:ext>
            </a:extLst>
          </p:cNvPr>
          <p:cNvSpPr/>
          <p:nvPr/>
        </p:nvSpPr>
        <p:spPr>
          <a:xfrm>
            <a:off x="1374396" y="2624904"/>
            <a:ext cx="5917746" cy="240166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Кіт у дощ в город пустився,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Заросився, забруднився.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Ніг не встиг повитирати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І мерщій побіг до хати.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FD80F68-24B9-4382-936E-CF6B3E0C43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0" t="4028" r="20449" b="12083"/>
          <a:stretch/>
        </p:blipFill>
        <p:spPr>
          <a:xfrm>
            <a:off x="8540770" y="1379760"/>
            <a:ext cx="2421144" cy="364681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374396" y="1379760"/>
            <a:ext cx="5788404" cy="115661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вірш повільно усвідомлено. Потім прочитай на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одному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диханні. Скільки слів встиг/ла прочитати? 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10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208314" y="582906"/>
            <a:ext cx="9753600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1558835"/>
            <a:ext cx="4169228" cy="416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94514" y="1558835"/>
            <a:ext cx="6161315" cy="43926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уроці читання </a:t>
            </a:r>
            <a:r>
              <a:rPr lang="uk-UA" sz="2800" b="1" dirty="0" smtClean="0">
                <a:solidFill>
                  <a:schemeClr val="bg1"/>
                </a:solidFill>
              </a:rPr>
              <a:t>ми будемо вчитися читати виразно </a:t>
            </a:r>
            <a:r>
              <a:rPr lang="uk-UA" sz="2800" b="1" dirty="0" smtClean="0"/>
              <a:t>вірші Вадима </a:t>
            </a:r>
            <a:r>
              <a:rPr lang="uk-UA" sz="2800" b="1" dirty="0" err="1" smtClean="0"/>
              <a:t>Скомаровського</a:t>
            </a:r>
            <a:r>
              <a:rPr lang="uk-UA" sz="2800" b="1" dirty="0" smtClean="0"/>
              <a:t> «</a:t>
            </a:r>
            <a:r>
              <a:rPr lang="uk-UA" sz="2800" b="1" dirty="0" smtClean="0">
                <a:solidFill>
                  <a:schemeClr val="bg1"/>
                </a:solidFill>
              </a:rPr>
              <a:t>Казкові шати</a:t>
            </a:r>
            <a:r>
              <a:rPr lang="uk-UA" sz="2800" b="1" dirty="0" smtClean="0"/>
              <a:t>» і </a:t>
            </a:r>
          </a:p>
          <a:p>
            <a:pPr algn="ctr"/>
            <a:r>
              <a:rPr lang="uk-UA" sz="2800" b="1" dirty="0" smtClean="0"/>
              <a:t>Тамари Коломієць «Падав сніг», </a:t>
            </a:r>
          </a:p>
          <a:p>
            <a:pPr algn="ctr"/>
            <a:r>
              <a:rPr lang="uk-UA" sz="2800" b="1" dirty="0" smtClean="0"/>
              <a:t>спостерігати за красою </a:t>
            </a:r>
            <a:r>
              <a:rPr lang="uk-UA" sz="2800" b="1" dirty="0" smtClean="0"/>
              <a:t>природи взимку, </a:t>
            </a:r>
            <a:r>
              <a:rPr lang="uk-UA" sz="2800" b="1" dirty="0" smtClean="0"/>
              <a:t>порівняннями у вірші. Відтворимо зміст </a:t>
            </a:r>
            <a:r>
              <a:rPr lang="uk-UA" sz="2800" b="1" dirty="0"/>
              <a:t>вірша за опорними словами</a:t>
            </a:r>
            <a:r>
              <a:rPr lang="uk-UA" sz="2800" dirty="0"/>
              <a:t>.</a:t>
            </a:r>
            <a:endParaRPr lang="uk-UA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71014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449389" y="1911101"/>
            <a:ext cx="2920467" cy="406707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навкруги</a:t>
            </a:r>
          </a:p>
          <a:p>
            <a:pPr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шати</a:t>
            </a:r>
          </a:p>
          <a:p>
            <a:pPr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плетиво</a:t>
            </a:r>
          </a:p>
          <a:p>
            <a:pPr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в'яз </a:t>
            </a:r>
          </a:p>
          <a:p>
            <a:pPr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шипшина</a:t>
            </a:r>
          </a:p>
          <a:p>
            <a:pPr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черешенька</a:t>
            </a:r>
          </a:p>
          <a:p>
            <a:pPr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запорошила 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7791502" y="1947081"/>
            <a:ext cx="2836507" cy="399511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в сповитку</a:t>
            </a:r>
          </a:p>
          <a:p>
            <a:pPr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віхола</a:t>
            </a:r>
          </a:p>
          <a:p>
            <a:pPr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нашвидку</a:t>
            </a:r>
          </a:p>
          <a:p>
            <a:pPr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лілея</a:t>
            </a:r>
          </a:p>
          <a:p>
            <a:pPr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в платті</a:t>
            </a:r>
          </a:p>
          <a:p>
            <a:pPr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пелюсток</a:t>
            </a:r>
          </a:p>
          <a:p>
            <a:pPr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замість</a:t>
            </a:r>
          </a:p>
        </p:txBody>
      </p:sp>
      <p:pic>
        <p:nvPicPr>
          <p:cNvPr id="1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92111" y="1911101"/>
            <a:ext cx="2882879" cy="406707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05026" y="461873"/>
            <a:ext cx="9482718" cy="7246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Читацька </a:t>
            </a:r>
            <a:r>
              <a:rPr lang="uk-UA" sz="4000" b="1" dirty="0" smtClean="0">
                <a:solidFill>
                  <a:schemeClr val="bg1"/>
                </a:solidFill>
              </a:rPr>
              <a:t>розминка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49389" y="1349831"/>
            <a:ext cx="6178620" cy="46808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 чітко слова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78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36914" y="516301"/>
            <a:ext cx="9372600" cy="7791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Знайомство з </a:t>
            </a:r>
            <a:r>
              <a:rPr lang="uk-UA" sz="4000" b="1" dirty="0" smtClean="0">
                <a:solidFill>
                  <a:schemeClr val="bg1"/>
                </a:solidFill>
              </a:rPr>
              <a:t>письменником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36914" y="1502021"/>
            <a:ext cx="4848571" cy="409342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accent2">
                    <a:lumMod val="75000"/>
                  </a:schemeClr>
                </a:solidFill>
              </a:rPr>
              <a:t>Вадим Петрович Скомаровський – 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український письменник, перекладач з російської, білоруської і туркменської мов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uk-UA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2" name="Picture 4" descr="Картинки по запросу вадим скомаровськ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7859" y="1502022"/>
            <a:ext cx="3053109" cy="409342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19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62744" y="546223"/>
            <a:ext cx="9633856" cy="6865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Вадим Скомаровський. Казкові шати 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91" t="6092" r="6605" b="47354"/>
          <a:stretch/>
        </p:blipFill>
        <p:spPr>
          <a:xfrm>
            <a:off x="2989801" y="1293718"/>
            <a:ext cx="4140000" cy="325115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3074" name="Picture 2" descr="Картинки по запросу клипарт деревья в снегу анимация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1293716"/>
            <a:ext cx="2173630" cy="325115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60973"/>
            <a:ext cx="1054100" cy="997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60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t="52365"/>
          <a:stretch/>
        </p:blipFill>
        <p:spPr>
          <a:xfrm>
            <a:off x="7238658" y="1293716"/>
            <a:ext cx="4359689" cy="325115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40659" y="4618796"/>
            <a:ext cx="244914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Ш</a:t>
            </a:r>
            <a:r>
              <a:rPr lang="uk-UA" sz="2400" b="1" dirty="0" smtClean="0">
                <a:solidFill>
                  <a:srgbClr val="FF0000"/>
                </a:solidFill>
              </a:rPr>
              <a:t>А</a:t>
            </a:r>
            <a:r>
              <a:rPr lang="uk-UA" sz="2400" b="1" dirty="0" smtClean="0">
                <a:solidFill>
                  <a:schemeClr val="bg1"/>
                </a:solidFill>
              </a:rPr>
              <a:t>ТИ </a:t>
            </a:r>
            <a:r>
              <a:rPr lang="uk-UA" sz="2400" b="1" dirty="0">
                <a:solidFill>
                  <a:schemeClr val="bg1"/>
                </a:solidFill>
              </a:rPr>
              <a:t>– святкове </a:t>
            </a:r>
            <a:r>
              <a:rPr lang="uk-UA" sz="2400" b="1" dirty="0" smtClean="0">
                <a:solidFill>
                  <a:schemeClr val="bg1"/>
                </a:solidFill>
              </a:rPr>
              <a:t>вбрання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48944" y="4614082"/>
            <a:ext cx="6449404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58775" indent="-358775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bg1"/>
                </a:solidFill>
              </a:rPr>
              <a:t>Прочитай вірш мовчки. Як казкові шати змінили ліс?</a:t>
            </a:r>
          </a:p>
          <a:p>
            <a:pPr marL="358775" indent="-358775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bg1"/>
                </a:solidFill>
              </a:rPr>
              <a:t>Чому важко відгадати, де яке дерево?</a:t>
            </a:r>
          </a:p>
          <a:p>
            <a:pPr marL="358775" indent="-358775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bg1"/>
                </a:solidFill>
              </a:rPr>
              <a:t>Назви дерева, які запорошила зима.</a:t>
            </a:r>
          </a:p>
          <a:p>
            <a:pPr marL="358775" indent="-358775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bg1"/>
                </a:solidFill>
              </a:rPr>
              <a:t>Якими поет побачив ялинки? З ким він їх порівнює?</a:t>
            </a:r>
          </a:p>
          <a:p>
            <a:pPr marL="358775" indent="-358775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bg1"/>
                </a:solidFill>
              </a:rPr>
              <a:t>Які ще порівняння є у вірші? Як ти їх розумієш</a:t>
            </a:r>
            <a:r>
              <a:rPr lang="uk-UA" sz="2000" b="1" dirty="0" smtClean="0">
                <a:solidFill>
                  <a:schemeClr val="bg1"/>
                </a:solidFill>
              </a:rPr>
              <a:t>?</a:t>
            </a:r>
          </a:p>
          <a:p>
            <a:pPr marL="358775" indent="-358775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bg1"/>
                </a:solidFill>
              </a:rPr>
              <a:t>У якому темпі та з яким настроєм треба читати вірш?</a:t>
            </a:r>
            <a:endParaRPr lang="uk-UA" sz="2000" b="1" dirty="0">
              <a:solidFill>
                <a:schemeClr val="bg1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201884" y="2864863"/>
            <a:ext cx="67043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627913" y="2864863"/>
            <a:ext cx="102325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692500" y="3365606"/>
            <a:ext cx="117981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409241" y="3365606"/>
            <a:ext cx="14814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3692500" y="3735720"/>
            <a:ext cx="1826557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0352312" y="1732749"/>
            <a:ext cx="12460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7679870" y="3365606"/>
            <a:ext cx="110490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7772399" y="4454177"/>
            <a:ext cx="87085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7489849" y="2085574"/>
            <a:ext cx="3562159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9261547" y="3365604"/>
            <a:ext cx="141379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7525421" y="4105833"/>
            <a:ext cx="3149924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7525421" y="3715873"/>
            <a:ext cx="3926350" cy="198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8784771" y="4454175"/>
            <a:ext cx="236220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V="1">
            <a:off x="3287486" y="2085572"/>
            <a:ext cx="2862463" cy="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7397222" y="1732749"/>
            <a:ext cx="12460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3287486" y="4486835"/>
            <a:ext cx="1431231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7489849" y="2472978"/>
            <a:ext cx="300398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7525421" y="2864863"/>
            <a:ext cx="2826891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036067" y="4618796"/>
            <a:ext cx="2056392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СПОВИТ</a:t>
            </a:r>
            <a:r>
              <a:rPr lang="uk-UA" sz="2400" b="1" dirty="0" smtClean="0">
                <a:solidFill>
                  <a:srgbClr val="FF0000"/>
                </a:solidFill>
              </a:rPr>
              <a:t>О</a:t>
            </a:r>
            <a:r>
              <a:rPr lang="uk-UA" sz="2400" b="1" dirty="0" smtClean="0">
                <a:solidFill>
                  <a:schemeClr val="bg1"/>
                </a:solidFill>
              </a:rPr>
              <a:t>К </a:t>
            </a:r>
            <a:r>
              <a:rPr lang="uk-UA" sz="2400" b="1" dirty="0">
                <a:solidFill>
                  <a:schemeClr val="bg1"/>
                </a:solidFill>
              </a:rPr>
              <a:t>– </a:t>
            </a:r>
            <a:r>
              <a:rPr lang="uk-UA" sz="2400" b="1" dirty="0" smtClean="0">
                <a:solidFill>
                  <a:schemeClr val="bg1"/>
                </a:solidFill>
              </a:rPr>
              <a:t>те, у що загортають немовля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3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77421" y="494529"/>
            <a:ext cx="10038442" cy="6444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Розглянь </a:t>
            </a:r>
            <a:r>
              <a:rPr lang="uk-UA" sz="4000" b="1" dirty="0" smtClean="0">
                <a:solidFill>
                  <a:schemeClr val="bg1"/>
                </a:solidFill>
              </a:rPr>
              <a:t>світлини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22360" y="1293634"/>
            <a:ext cx="2825751" cy="83099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Які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дерева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ти розпізнав/ла?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60973"/>
            <a:ext cx="1054100" cy="997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60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676" y="1169234"/>
            <a:ext cx="2240243" cy="2986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52" y="2124631"/>
            <a:ext cx="3789063" cy="2841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9" r="6500"/>
          <a:stretch/>
        </p:blipFill>
        <p:spPr bwMode="auto">
          <a:xfrm>
            <a:off x="4704256" y="4073781"/>
            <a:ext cx="4548599" cy="2292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Калин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919" y="1329534"/>
            <a:ext cx="2200655" cy="3910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22359" y="4976810"/>
            <a:ext cx="1636527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Берези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2800" y="5856591"/>
            <a:ext cx="1342613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Дуб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53631" y="3694559"/>
            <a:ext cx="1636527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Ялинки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34919" y="5005085"/>
            <a:ext cx="1636527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Калина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Червоні ягоди шипшини в зимовому саду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728" y="1605294"/>
            <a:ext cx="2819827" cy="2114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202405" y="3694559"/>
            <a:ext cx="1636527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Шипшина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92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1941</TotalTime>
  <Words>564</Words>
  <Application>Microsoft Office PowerPoint</Application>
  <PresentationFormat>Произвольный</PresentationFormat>
  <Paragraphs>113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225</cp:revision>
  <dcterms:created xsi:type="dcterms:W3CDTF">2018-01-05T16:38:53Z</dcterms:created>
  <dcterms:modified xsi:type="dcterms:W3CDTF">2024-12-09T14:17:20Z</dcterms:modified>
</cp:coreProperties>
</file>