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23" r:id="rId3"/>
    <p:sldId id="678" r:id="rId4"/>
    <p:sldId id="672" r:id="rId5"/>
    <p:sldId id="671" r:id="rId6"/>
    <p:sldId id="665" r:id="rId7"/>
    <p:sldId id="667" r:id="rId8"/>
    <p:sldId id="668" r:id="rId9"/>
    <p:sldId id="674" r:id="rId10"/>
    <p:sldId id="675" r:id="rId11"/>
    <p:sldId id="669" r:id="rId12"/>
    <p:sldId id="652" r:id="rId13"/>
    <p:sldId id="673" r:id="rId14"/>
    <p:sldId id="6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678"/>
            <p14:sldId id="672"/>
            <p14:sldId id="671"/>
            <p14:sldId id="665"/>
            <p14:sldId id="667"/>
            <p14:sldId id="668"/>
            <p14:sldId id="674"/>
            <p14:sldId id="675"/>
            <p14:sldId id="669"/>
            <p14:sldId id="652"/>
            <p14:sldId id="673"/>
            <p14:sldId id="6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CDCF5"/>
    <a:srgbClr val="C6109F"/>
    <a:srgbClr val="BA1CBA"/>
    <a:srgbClr val="2F3242"/>
    <a:srgbClr val="00B050"/>
    <a:srgbClr val="0D0D0D"/>
    <a:srgbClr val="9E0000"/>
    <a:srgbClr val="FF31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довжини ламаної лінії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</a:t>
          </a:r>
          <a:endParaRPr lang="ru-RU" sz="3200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Додавання двоцифрових чисел з переходом через 10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5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-5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6479" custLinFactNeighborX="-55289" custLinFactNeighborY="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NeighborX="-7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E527A59F-36BD-4F10-BD8D-45B43A354F96}" type="presOf" srcId="{864805AA-88F6-4A3C-93F4-4B09AB422F89}" destId="{74B25163-4895-40AC-9024-595BFDBFC9D3}" srcOrd="0" destOrd="0" presId="urn:microsoft.com/office/officeart/2005/8/layout/hList6"/>
    <dgm:cxn modelId="{6B7E6766-FA94-4A95-AB3E-ACCD04D926DF}" type="presOf" srcId="{7BC2FB55-276F-4C1D-BFBB-3A50DD827BBF}" destId="{3DA009A1-1AA7-499A-8D2D-0D4140462CC8}" srcOrd="0" destOrd="0" presId="urn:microsoft.com/office/officeart/2005/8/layout/hList6"/>
    <dgm:cxn modelId="{FF9D316F-5C48-4FD7-BFFE-0AACDB1D7F9A}" type="presOf" srcId="{6EE47331-2253-406E-9CB5-953C9128E5FC}" destId="{783C5BBC-E083-4F12-B4A9-616A8F9530EC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0EECD255-B6DF-4E80-AD84-4B202ADBF8E5}" type="presOf" srcId="{289AA968-9F58-4A6E-B11C-582CA574AD65}" destId="{6408D3F1-0C0E-4F5D-B5D5-053E6D4B4C50}" srcOrd="0" destOrd="0" presId="urn:microsoft.com/office/officeart/2005/8/layout/hList6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C102FBB8-C01B-446F-B2FE-E6682C82EE0C}" type="presOf" srcId="{17FCBCD0-5166-44EF-A995-697AB50FC98B}" destId="{8C93B566-6306-40C5-A3D5-B84E788E517B}" srcOrd="0" destOrd="0" presId="urn:microsoft.com/office/officeart/2005/8/layout/hList6"/>
    <dgm:cxn modelId="{EEB721FE-2BFF-4C7A-9175-EFFE8EB48E3D}" type="presParOf" srcId="{6408D3F1-0C0E-4F5D-B5D5-053E6D4B4C50}" destId="{783C5BBC-E083-4F12-B4A9-616A8F9530EC}" srcOrd="0" destOrd="0" presId="urn:microsoft.com/office/officeart/2005/8/layout/hList6"/>
    <dgm:cxn modelId="{6F5AFD20-55BA-4146-9B9F-B741BDA4C46D}" type="presParOf" srcId="{6408D3F1-0C0E-4F5D-B5D5-053E6D4B4C50}" destId="{903EF99B-E600-4B60-96C8-658D7EF2F880}" srcOrd="1" destOrd="0" presId="urn:microsoft.com/office/officeart/2005/8/layout/hList6"/>
    <dgm:cxn modelId="{C7A95566-4615-4AB9-9C93-87DE339B5724}" type="presParOf" srcId="{6408D3F1-0C0E-4F5D-B5D5-053E6D4B4C50}" destId="{8C93B566-6306-40C5-A3D5-B84E788E517B}" srcOrd="2" destOrd="0" presId="urn:microsoft.com/office/officeart/2005/8/layout/hList6"/>
    <dgm:cxn modelId="{ABA86BB6-A6BC-4801-9ACD-855A6C43F708}" type="presParOf" srcId="{6408D3F1-0C0E-4F5D-B5D5-053E6D4B4C50}" destId="{B4E8D5E2-E5AE-41CC-80D3-5A0016AFADCC}" srcOrd="3" destOrd="0" presId="urn:microsoft.com/office/officeart/2005/8/layout/hList6"/>
    <dgm:cxn modelId="{00C92576-1C24-4A53-BDB2-001280A93CF9}" type="presParOf" srcId="{6408D3F1-0C0E-4F5D-B5D5-053E6D4B4C50}" destId="{3DA009A1-1AA7-499A-8D2D-0D4140462CC8}" srcOrd="4" destOrd="0" presId="urn:microsoft.com/office/officeart/2005/8/layout/hList6"/>
    <dgm:cxn modelId="{173C07AA-C783-463D-B2E9-C9677CE8E58A}" type="presParOf" srcId="{6408D3F1-0C0E-4F5D-B5D5-053E6D4B4C50}" destId="{4CC5E85A-39A8-420E-9465-894FAB3CD337}" srcOrd="5" destOrd="0" presId="urn:microsoft.com/office/officeart/2005/8/layout/hList6"/>
    <dgm:cxn modelId="{034CB739-3998-4D3F-980B-FC90EDCBED7F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42132" y="1145484"/>
          <a:ext cx="4272497" cy="198152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3353" y="854498"/>
        <a:ext cx="198152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324441" y="787056"/>
          <a:ext cx="4272497" cy="269838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0" rIns="193601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Додавання двоцифрових чисел з переходом через 10</a:t>
          </a:r>
          <a:endParaRPr lang="ru-RU" sz="3000" kern="1200" dirty="0"/>
        </a:p>
      </dsp:txBody>
      <dsp:txXfrm rot="5400000">
        <a:off x="2111498" y="854498"/>
        <a:ext cx="2698383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4255968" y="805106"/>
          <a:ext cx="4272497" cy="266228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5061075" y="854498"/>
        <a:ext cx="266228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7116048" y="809561"/>
          <a:ext cx="4272497" cy="265337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довжини ламаної лінії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7925610" y="854498"/>
        <a:ext cx="265337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5376" y="4194582"/>
            <a:ext cx="1006248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Додавання виду 38 + 4.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Обчислення </a:t>
            </a:r>
            <a:r>
              <a:rPr lang="uk-UA" sz="4800" b="1" dirty="0">
                <a:solidFill>
                  <a:srgbClr val="7030A0"/>
                </a:solidFill>
              </a:rPr>
              <a:t>довжини ламаної лінії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DB97DD5-01D8-43B9-862C-49FE8DF9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6" y="1193369"/>
            <a:ext cx="2587711" cy="2718184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55435" y="927748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1124458" y="5770532"/>
            <a:ext cx="59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23 вагони </a:t>
            </a:r>
            <a:r>
              <a:rPr lang="uk-UA" sz="3600" dirty="0" smtClean="0">
                <a:solidFill>
                  <a:srgbClr val="7030A0"/>
                </a:solidFill>
              </a:rPr>
              <a:t>стало.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5591546" y="1315116"/>
            <a:ext cx="5839170" cy="2646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вантажному </a:t>
            </a:r>
            <a:r>
              <a:rPr lang="uk-UA" sz="2800" dirty="0" err="1"/>
              <a:t>потязі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FF00"/>
                </a:solidFill>
              </a:rPr>
              <a:t>було 18 вагонів</a:t>
            </a:r>
            <a:r>
              <a:rPr lang="uk-UA" sz="2800" dirty="0"/>
              <a:t>. На станції «Козятин» від потяга </a:t>
            </a:r>
            <a:r>
              <a:rPr lang="uk-UA" sz="2800" dirty="0">
                <a:solidFill>
                  <a:srgbClr val="FFFF00"/>
                </a:solidFill>
              </a:rPr>
              <a:t>відчепили 5 вагонів</a:t>
            </a:r>
            <a:r>
              <a:rPr lang="uk-UA" sz="2800" dirty="0"/>
              <a:t>, а на станції «Жмеринка» -  </a:t>
            </a:r>
            <a:r>
              <a:rPr lang="uk-UA" sz="2800" dirty="0">
                <a:solidFill>
                  <a:srgbClr val="FFFF00"/>
                </a:solidFill>
              </a:rPr>
              <a:t>причепили 10 вагонів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вагонів стало </a:t>
            </a:r>
            <a:r>
              <a:rPr lang="uk-UA" sz="2800" dirty="0"/>
              <a:t>в </a:t>
            </a:r>
            <a:r>
              <a:rPr lang="uk-UA" sz="2800" dirty="0" err="1"/>
              <a:t>потязі</a:t>
            </a:r>
            <a:r>
              <a:rPr lang="uk-UA" sz="2800" dirty="0"/>
              <a:t>?</a:t>
            </a:r>
            <a:endParaRPr lang="uk-UA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51639" y="4580832"/>
            <a:ext cx="2252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</a:t>
            </a:r>
            <a:r>
              <a:rPr lang="uk-UA" sz="3600" dirty="0" smtClean="0">
                <a:solidFill>
                  <a:srgbClr val="7030A0"/>
                </a:solidFill>
              </a:rPr>
              <a:t>18 –5 </a:t>
            </a:r>
            <a:r>
              <a:rPr lang="uk-UA" sz="3600" dirty="0" smtClean="0">
                <a:solidFill>
                  <a:srgbClr val="7030A0"/>
                </a:solidFill>
              </a:rPr>
              <a:t>= 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4300" y="5192921"/>
            <a:ext cx="2628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13 + </a:t>
            </a:r>
            <a:r>
              <a:rPr lang="uk-UA" sz="3600" dirty="0" smtClean="0">
                <a:solidFill>
                  <a:srgbClr val="7030A0"/>
                </a:solidFill>
              </a:rPr>
              <a:t>10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87092" y="4585321"/>
            <a:ext cx="471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13 </a:t>
            </a:r>
            <a:r>
              <a:rPr lang="uk-UA" sz="3600" dirty="0" smtClean="0">
                <a:solidFill>
                  <a:srgbClr val="7030A0"/>
                </a:solidFill>
              </a:rPr>
              <a:t>(в.) </a:t>
            </a:r>
            <a:r>
              <a:rPr lang="uk-UA" sz="3600" dirty="0" smtClean="0">
                <a:solidFill>
                  <a:srgbClr val="7030A0"/>
                </a:solidFill>
              </a:rPr>
              <a:t>– залишилось.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28789" y="5196385"/>
            <a:ext cx="1490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23 (в.)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3F7B10-4445-4198-A028-E2AE9377C20E}"/>
              </a:ext>
            </a:extLst>
          </p:cNvPr>
          <p:cNvSpPr txBox="1"/>
          <p:nvPr/>
        </p:nvSpPr>
        <p:spPr>
          <a:xfrm>
            <a:off x="784301" y="2152006"/>
            <a:ext cx="43624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Було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18 в.</a:t>
            </a:r>
            <a:endParaRPr lang="uk-UA" sz="3600" dirty="0" smtClean="0">
              <a:solidFill>
                <a:srgbClr val="7030A0"/>
              </a:solidFill>
            </a:endParaRP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Відчепили –5 в.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Причепили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10 в.</a:t>
            </a:r>
            <a:endParaRPr lang="uk-UA" sz="3600" dirty="0" smtClean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Стало – </a:t>
            </a:r>
            <a:r>
              <a:rPr lang="uk-UA" sz="3600" dirty="0" smtClean="0">
                <a:solidFill>
                  <a:srgbClr val="FF0000"/>
                </a:solidFill>
              </a:rPr>
              <a:t>? </a:t>
            </a:r>
            <a:r>
              <a:rPr lang="uk-UA" sz="3600" dirty="0">
                <a:solidFill>
                  <a:srgbClr val="FF0000"/>
                </a:solidFill>
              </a:rPr>
              <a:t>п</a:t>
            </a:r>
            <a:r>
              <a:rPr lang="uk-UA" sz="3600" dirty="0" smtClean="0">
                <a:solidFill>
                  <a:srgbClr val="FF0000"/>
                </a:solidFill>
              </a:rPr>
              <a:t>.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374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4805275" y="5175975"/>
            <a:ext cx="36965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(18 –5</a:t>
            </a:r>
            <a:r>
              <a:rPr lang="uk-UA" sz="3200" b="1" dirty="0" smtClean="0">
                <a:solidFill>
                  <a:srgbClr val="FFFF00"/>
                </a:solidFill>
              </a:rPr>
              <a:t>) + </a:t>
            </a:r>
            <a:r>
              <a:rPr lang="uk-UA" sz="3200" b="1" dirty="0" smtClean="0">
                <a:solidFill>
                  <a:srgbClr val="FFFF00"/>
                </a:solidFill>
              </a:rPr>
              <a:t>10 = 23 (в.)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2CE2FE2-2E31-4829-AFEB-BA18C0B4E5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941" b="13417"/>
          <a:stretch/>
        </p:blipFill>
        <p:spPr>
          <a:xfrm>
            <a:off x="8661385" y="4083332"/>
            <a:ext cx="2769331" cy="228766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911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696736-3CF1-4CDF-AE1E-741E2736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1484747"/>
            <a:ext cx="2524125" cy="2651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5828" y="636044"/>
            <a:ext cx="10042072" cy="6816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375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CD36368B-9464-4726-9EDB-0A1119E14954}"/>
              </a:ext>
            </a:extLst>
          </p:cNvPr>
          <p:cNvSpPr/>
          <p:nvPr/>
        </p:nvSpPr>
        <p:spPr>
          <a:xfrm>
            <a:off x="1095828" y="1448563"/>
            <a:ext cx="6200774" cy="2481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>
                <a:solidFill>
                  <a:prstClr val="white"/>
                </a:solidFill>
              </a:rPr>
              <a:t>В мене </a:t>
            </a:r>
            <a:r>
              <a:rPr lang="uk-UA" sz="2800" dirty="0">
                <a:solidFill>
                  <a:srgbClr val="FFFF00"/>
                </a:solidFill>
              </a:rPr>
              <a:t>було 12 аркушів </a:t>
            </a:r>
            <a:r>
              <a:rPr lang="uk-UA" sz="2800" dirty="0">
                <a:solidFill>
                  <a:prstClr val="white"/>
                </a:solidFill>
              </a:rPr>
              <a:t>кольорового паперу. Я </a:t>
            </a:r>
            <a:r>
              <a:rPr lang="uk-UA" sz="2800" dirty="0">
                <a:solidFill>
                  <a:srgbClr val="FFFF00"/>
                </a:solidFill>
              </a:rPr>
              <a:t>обміняв 7 аркушів </a:t>
            </a:r>
            <a:r>
              <a:rPr lang="uk-UA" sz="2800" dirty="0">
                <a:solidFill>
                  <a:prstClr val="white"/>
                </a:solidFill>
              </a:rPr>
              <a:t>жовтого кольору </a:t>
            </a:r>
            <a:r>
              <a:rPr lang="uk-UA" sz="2800" dirty="0">
                <a:solidFill>
                  <a:srgbClr val="FFFF00"/>
                </a:solidFill>
              </a:rPr>
              <a:t>на 5 аркушів </a:t>
            </a:r>
            <a:r>
              <a:rPr lang="uk-UA" sz="2800" dirty="0">
                <a:solidFill>
                  <a:prstClr val="white"/>
                </a:solidFill>
              </a:rPr>
              <a:t>зеленого кольору. </a:t>
            </a:r>
            <a:r>
              <a:rPr lang="uk-UA" sz="2800" dirty="0">
                <a:solidFill>
                  <a:srgbClr val="FFFF00"/>
                </a:solidFill>
              </a:rPr>
              <a:t>Скільки ж тепер в мене аркушів кольорового </a:t>
            </a:r>
            <a:r>
              <a:rPr lang="uk-UA" sz="2800" dirty="0" smtClean="0">
                <a:solidFill>
                  <a:srgbClr val="FFFF00"/>
                </a:solidFill>
              </a:rPr>
              <a:t>паперу</a:t>
            </a:r>
            <a:r>
              <a:rPr lang="uk-UA" sz="2800" dirty="0" smtClean="0">
                <a:solidFill>
                  <a:prstClr val="white"/>
                </a:solidFill>
              </a:rPr>
              <a:t>?</a:t>
            </a:r>
            <a:endParaRPr lang="uk-UA" sz="2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="" xmlns:a16="http://schemas.microsoft.com/office/drawing/2014/main" id="{A464A165-46CB-426D-8E34-F21AF9CC8530}"/>
              </a:ext>
            </a:extLst>
          </p:cNvPr>
          <p:cNvSpPr/>
          <p:nvPr/>
        </p:nvSpPr>
        <p:spPr>
          <a:xfrm>
            <a:off x="1605417" y="4027275"/>
            <a:ext cx="1975983" cy="685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1) 12 – 7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1616303" y="4791237"/>
            <a:ext cx="1965097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2) 5 </a:t>
            </a:r>
            <a:r>
              <a:rPr lang="uk-UA" sz="2800" b="1" dirty="0" smtClean="0">
                <a:solidFill>
                  <a:schemeClr val="bg1"/>
                </a:solidFill>
              </a:rPr>
              <a:t>+ </a:t>
            </a:r>
            <a:r>
              <a:rPr lang="uk-UA" sz="2800" b="1" dirty="0" smtClean="0">
                <a:solidFill>
                  <a:schemeClr val="bg1"/>
                </a:solidFill>
              </a:rPr>
              <a:t>5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3581400" y="4053926"/>
            <a:ext cx="1752600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(</a:t>
            </a:r>
            <a:r>
              <a:rPr lang="uk-UA" sz="2800" b="1" dirty="0" err="1" smtClean="0">
                <a:solidFill>
                  <a:schemeClr val="bg1"/>
                </a:solidFill>
              </a:rPr>
              <a:t>арк</a:t>
            </a:r>
            <a:r>
              <a:rPr lang="uk-UA" sz="2800" b="1" dirty="0" smtClean="0">
                <a:solidFill>
                  <a:schemeClr val="bg1"/>
                </a:solidFill>
              </a:rPr>
              <a:t>.)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3581400" y="4780245"/>
            <a:ext cx="1752600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 (</a:t>
            </a:r>
            <a:r>
              <a:rPr lang="uk-UA" sz="2800" b="1" dirty="0" err="1" smtClean="0">
                <a:solidFill>
                  <a:schemeClr val="bg1"/>
                </a:solidFill>
              </a:rPr>
              <a:t>арк</a:t>
            </a:r>
            <a:r>
              <a:rPr lang="uk-UA" sz="2800" b="1" dirty="0" smtClean="0">
                <a:solidFill>
                  <a:schemeClr val="bg1"/>
                </a:solidFill>
              </a:rPr>
              <a:t>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1616303" y="5555789"/>
            <a:ext cx="8136616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Відповідь: тепер 10 аркушів кольорового паперу.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743" y="592502"/>
            <a:ext cx="9688286" cy="7355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довжину ламаної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85" y="4218701"/>
            <a:ext cx="2266950" cy="238125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10FF68F-3EFE-4F33-A8AC-CF568837842A}"/>
              </a:ext>
            </a:extLst>
          </p:cNvPr>
          <p:cNvCxnSpPr/>
          <p:nvPr/>
        </p:nvCxnSpPr>
        <p:spPr>
          <a:xfrm flipV="1">
            <a:off x="1393371" y="3613863"/>
            <a:ext cx="4679497" cy="119937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D3E3E41-10FA-4210-8025-2DB1E07BA126}"/>
              </a:ext>
            </a:extLst>
          </p:cNvPr>
          <p:cNvCxnSpPr>
            <a:cxnSpLocks/>
          </p:cNvCxnSpPr>
          <p:nvPr/>
        </p:nvCxnSpPr>
        <p:spPr>
          <a:xfrm flipH="1">
            <a:off x="5225143" y="3613863"/>
            <a:ext cx="847727" cy="2362394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F54DDEA-7F64-47D1-BB67-04E7F2F83667}"/>
              </a:ext>
            </a:extLst>
          </p:cNvPr>
          <p:cNvCxnSpPr/>
          <p:nvPr/>
        </p:nvCxnSpPr>
        <p:spPr>
          <a:xfrm flipV="1">
            <a:off x="5225143" y="5845629"/>
            <a:ext cx="2601686" cy="130627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CD36368B-9464-4726-9EDB-0A1119E14954}"/>
              </a:ext>
            </a:extLst>
          </p:cNvPr>
          <p:cNvSpPr/>
          <p:nvPr/>
        </p:nvSpPr>
        <p:spPr>
          <a:xfrm>
            <a:off x="1262743" y="1448563"/>
            <a:ext cx="6894286" cy="1555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>
                <a:solidFill>
                  <a:prstClr val="white"/>
                </a:solidFill>
              </a:rPr>
              <a:t>Довжина першої ланки ламаної  дорівнює 10 см, другої – 6 см, а третьої 4 см. Обчисли довжину ламаної.</a:t>
            </a:r>
            <a:endParaRPr lang="uk-UA" sz="2800" dirty="0">
              <a:solidFill>
                <a:prstClr val="white"/>
              </a:solidFill>
            </a:endParaRPr>
          </a:p>
        </p:txBody>
      </p:sp>
      <p:sp>
        <p:nvSpPr>
          <p:cNvPr id="19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3113314" y="3074596"/>
            <a:ext cx="1344385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0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4457699" y="4252269"/>
            <a:ext cx="1185862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6259286" y="5186425"/>
            <a:ext cx="1196748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6473485" y="3180151"/>
            <a:ext cx="1965097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 + 5 </a:t>
            </a:r>
            <a:r>
              <a:rPr lang="uk-UA" sz="2800" b="1" dirty="0" smtClean="0">
                <a:solidFill>
                  <a:schemeClr val="bg1"/>
                </a:solidFill>
              </a:rPr>
              <a:t>+ </a:t>
            </a:r>
            <a:r>
              <a:rPr lang="uk-UA" sz="2800" b="1" dirty="0" smtClean="0">
                <a:solidFill>
                  <a:schemeClr val="bg1"/>
                </a:solidFill>
              </a:rPr>
              <a:t>5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438582" y="3184009"/>
            <a:ext cx="1576275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914400" y="1264546"/>
            <a:ext cx="678180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1. Виконай </a:t>
            </a:r>
            <a:r>
              <a:rPr lang="uk-UA" sz="2400" b="1" dirty="0" smtClean="0">
                <a:solidFill>
                  <a:srgbClr val="7030A0"/>
                </a:solidFill>
              </a:rPr>
              <a:t>обчислення</a:t>
            </a:r>
            <a:r>
              <a:rPr lang="uk-UA" sz="2400" b="1" dirty="0" smtClean="0">
                <a:solidFill>
                  <a:srgbClr val="7030A0"/>
                </a:solidFill>
              </a:rPr>
              <a:t>, скориставшись схемою.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914400" y="4093947"/>
            <a:ext cx="2606994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Обчисли</a:t>
            </a:r>
            <a:endParaRPr lang="uk-UA" sz="24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1 Листопад\5 Дод і відн двоцифр без переходу через 10\№048 - Додавання виду 38 + 4\2024-12-01_2201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2264"/>
          <a:stretch/>
        </p:blipFill>
        <p:spPr bwMode="auto">
          <a:xfrm>
            <a:off x="914400" y="1818495"/>
            <a:ext cx="6224873" cy="21264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3 Математика\1 Листопад\5 Дод і відн двоцифр без переходу через 10\№048 - Додавання виду 38 + 4\2024-12-01_2203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29" y="4064724"/>
            <a:ext cx="7064281" cy="163939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4601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229" y="402772"/>
            <a:ext cx="9971314" cy="8204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70715" y="1406320"/>
            <a:ext cx="5682342" cy="33711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Пролунав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дзвінок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Починаємо</a:t>
            </a:r>
            <a:r>
              <a:rPr lang="ru-RU" sz="3200" b="1" dirty="0">
                <a:solidFill>
                  <a:srgbClr val="7030A0"/>
                </a:solidFill>
              </a:rPr>
              <a:t> урок.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Працюватимемо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старанно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Щоб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почути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кінці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нашім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другім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класі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Діти</a:t>
            </a:r>
            <a:r>
              <a:rPr lang="ru-RU" sz="3200" b="1" dirty="0">
                <a:solidFill>
                  <a:srgbClr val="7030A0"/>
                </a:solidFill>
              </a:rPr>
              <a:t> просто </a:t>
            </a:r>
            <a:r>
              <a:rPr lang="ru-RU" sz="3200" b="1" dirty="0" err="1">
                <a:solidFill>
                  <a:srgbClr val="7030A0"/>
                </a:solidFill>
              </a:rPr>
              <a:t>молодці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CF30D9-92F8-46BF-BCEE-E5B7B12D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8" y="1406320"/>
            <a:ext cx="3542250" cy="37208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53" y="3361761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9" y="214732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8" y="3596955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864815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2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686" y="471008"/>
            <a:ext cx="10123714" cy="7373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 таблицею </a:t>
            </a:r>
            <a:r>
              <a:rPr lang="uk-UA" sz="4000" b="1" dirty="0" err="1">
                <a:solidFill>
                  <a:schemeClr val="bg1"/>
                </a:solidFill>
              </a:rPr>
              <a:t>Шульте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я 6">
            <a:extLst>
              <a:ext uri="{FF2B5EF4-FFF2-40B4-BE49-F238E27FC236}">
                <a16:creationId xmlns="" xmlns:a16="http://schemas.microsoft.com/office/drawing/2014/main" id="{EF3FFF10-3896-4222-8E3D-762A8C1F6787}"/>
              </a:ext>
            </a:extLst>
          </p:cNvPr>
          <p:cNvGraphicFramePr>
            <a:graphicFrameLocks noGrp="1"/>
          </p:cNvGraphicFramePr>
          <p:nvPr/>
        </p:nvGraphicFramePr>
        <p:xfrm>
          <a:off x="5308221" y="1400400"/>
          <a:ext cx="5874130" cy="51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26">
                  <a:extLst>
                    <a:ext uri="{9D8B030D-6E8A-4147-A177-3AD203B41FA5}">
                      <a16:colId xmlns="" xmlns:a16="http://schemas.microsoft.com/office/drawing/2014/main" val="1739288206"/>
                    </a:ext>
                  </a:extLst>
                </a:gridCol>
                <a:gridCol w="1174826">
                  <a:extLst>
                    <a:ext uri="{9D8B030D-6E8A-4147-A177-3AD203B41FA5}">
                      <a16:colId xmlns="" xmlns:a16="http://schemas.microsoft.com/office/drawing/2014/main" val="3845069694"/>
                    </a:ext>
                  </a:extLst>
                </a:gridCol>
                <a:gridCol w="1174826">
                  <a:extLst>
                    <a:ext uri="{9D8B030D-6E8A-4147-A177-3AD203B41FA5}">
                      <a16:colId xmlns="" xmlns:a16="http://schemas.microsoft.com/office/drawing/2014/main" val="2018899463"/>
                    </a:ext>
                  </a:extLst>
                </a:gridCol>
                <a:gridCol w="1174826">
                  <a:extLst>
                    <a:ext uri="{9D8B030D-6E8A-4147-A177-3AD203B41FA5}">
                      <a16:colId xmlns="" xmlns:a16="http://schemas.microsoft.com/office/drawing/2014/main" val="3810524024"/>
                    </a:ext>
                  </a:extLst>
                </a:gridCol>
                <a:gridCol w="1174826">
                  <a:extLst>
                    <a:ext uri="{9D8B030D-6E8A-4147-A177-3AD203B41FA5}">
                      <a16:colId xmlns="" xmlns:a16="http://schemas.microsoft.com/office/drawing/2014/main" val="3280155640"/>
                    </a:ext>
                  </a:extLst>
                </a:gridCol>
              </a:tblGrid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102741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716656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96307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432243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694536"/>
                  </a:ext>
                </a:extLst>
              </a:tr>
            </a:tbl>
          </a:graphicData>
        </a:graphic>
      </p:graphicFrame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E823C19E-EE6D-4F1E-8141-CDD4B693F05C}"/>
              </a:ext>
            </a:extLst>
          </p:cNvPr>
          <p:cNvSpPr/>
          <p:nvPr/>
        </p:nvSpPr>
        <p:spPr>
          <a:xfrm>
            <a:off x="1077685" y="1293990"/>
            <a:ext cx="3929744" cy="29625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Зосередьте свій погляд на центральній клітинці та намагайтесь знайти числа і полічити від 25 до 1</a:t>
            </a:r>
            <a:endParaRPr lang="en-US" sz="16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BE8BD3-F4F4-4A27-A42D-9F15AC07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6" b="26372"/>
          <a:stretch/>
        </p:blipFill>
        <p:spPr>
          <a:xfrm flipH="1">
            <a:off x="1137556" y="4431736"/>
            <a:ext cx="3810001" cy="17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60739" y="494528"/>
            <a:ext cx="10262432" cy="800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числа в кожному рядку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967237" y="1475882"/>
            <a:ext cx="562949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11, 22, 12, 33, 44, 55, 66.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599EEC-24C6-478A-9108-A277CEB182AC}"/>
              </a:ext>
            </a:extLst>
          </p:cNvPr>
          <p:cNvSpPr txBox="1"/>
          <p:nvPr/>
        </p:nvSpPr>
        <p:spPr>
          <a:xfrm>
            <a:off x="967237" y="2298155"/>
            <a:ext cx="562949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12, 13, 23, 14, 15, 16.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967234" y="3138294"/>
            <a:ext cx="562949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BA1CBA"/>
                </a:solidFill>
              </a:rPr>
              <a:t>40, 50, 70, </a:t>
            </a:r>
            <a:r>
              <a:rPr lang="uk-UA" sz="4000" b="1" dirty="0" smtClean="0">
                <a:solidFill>
                  <a:srgbClr val="BA1CBA"/>
                </a:solidFill>
              </a:rPr>
              <a:t>34</a:t>
            </a:r>
            <a:r>
              <a:rPr lang="uk-UA" sz="4000" b="1" dirty="0">
                <a:solidFill>
                  <a:srgbClr val="BA1CBA"/>
                </a:solidFill>
              </a:rPr>
              <a:t>, 90.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B004DA-9600-410C-AA95-7780A0FF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61" b="21639"/>
          <a:stretch/>
        </p:blipFill>
        <p:spPr>
          <a:xfrm>
            <a:off x="8022771" y="4528038"/>
            <a:ext cx="3429001" cy="194502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960739" y="3978152"/>
            <a:ext cx="73093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6771832" y="1486658"/>
            <a:ext cx="4451339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Знайди й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в </a:t>
            </a:r>
            <a:r>
              <a:rPr lang="uk-UA" sz="2400" b="1" dirty="0">
                <a:solidFill>
                  <a:srgbClr val="7030A0"/>
                </a:solidFill>
              </a:rPr>
              <a:t>кожному рядку </a:t>
            </a:r>
            <a:r>
              <a:rPr lang="uk-UA" sz="2400" b="1" dirty="0" smtClean="0">
                <a:solidFill>
                  <a:srgbClr val="7030A0"/>
                </a:solidFill>
              </a:rPr>
              <a:t>«зайве» число.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Чим цікаві записані числа?</a:t>
            </a:r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Допиши п’ять чисел.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Підкресли парні числа.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1788053" y="3983306"/>
            <a:ext cx="76359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23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4477741" y="3989038"/>
            <a:ext cx="75179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56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2648822" y="3989038"/>
            <a:ext cx="817226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34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3563342" y="3989038"/>
            <a:ext cx="783771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45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5333668" y="3989038"/>
            <a:ext cx="75179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67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6214342" y="3978152"/>
            <a:ext cx="75179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78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7137276" y="3989038"/>
            <a:ext cx="75179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89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1529708" y="4824203"/>
            <a:ext cx="6359359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Яке число менше 40 на 6? Більше 40 на 5?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9CB1CDE-5E31-4E31-A45F-1793CABD90A7}"/>
              </a:ext>
            </a:extLst>
          </p:cNvPr>
          <p:cNvSpPr txBox="1"/>
          <p:nvPr/>
        </p:nvSpPr>
        <p:spPr>
          <a:xfrm>
            <a:off x="1529707" y="5383964"/>
            <a:ext cx="6359359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Яке число менше 40 на 6? Більше 40 на 5?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80" y="2812227"/>
            <a:ext cx="1470059" cy="2042523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2805519" y="350957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3188199" y="350957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2808986" y="308863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3191666" y="308863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699084" y="4843006"/>
            <a:ext cx="19520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38 + 4 =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290950" y="5707167"/>
            <a:ext cx="16889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30 </a:t>
            </a:r>
            <a:r>
              <a:rPr lang="uk-UA" sz="3200" b="1" dirty="0" smtClean="0">
                <a:solidFill>
                  <a:srgbClr val="7030A0"/>
                </a:solidFill>
              </a:rPr>
              <a:t>    </a:t>
            </a:r>
            <a:r>
              <a:rPr lang="uk-UA" sz="3200" b="1" dirty="0">
                <a:solidFill>
                  <a:srgbClr val="7030A0"/>
                </a:solidFill>
              </a:rPr>
              <a:t>8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913116" y="5381953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232740" y="5381953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638162" y="4845942"/>
            <a:ext cx="27387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 + (8 + 4)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6376894" y="4845877"/>
            <a:ext cx="19071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 + 12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3806391" y="1122616"/>
            <a:ext cx="4300620" cy="1547720"/>
          </a:xfrm>
          <a:prstGeom prst="wedgeEllipseCallout">
            <a:avLst>
              <a:gd name="adj1" fmla="val -19349"/>
              <a:gd name="adj2" fmla="val 9289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Увага!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Кількість десятків змінюється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F742551D-2DE5-47C3-9587-199E905C66CE}"/>
              </a:ext>
            </a:extLst>
          </p:cNvPr>
          <p:cNvGrpSpPr/>
          <p:nvPr/>
        </p:nvGrpSpPr>
        <p:grpSpPr>
          <a:xfrm>
            <a:off x="1909774" y="1819469"/>
            <a:ext cx="765360" cy="2072763"/>
            <a:chOff x="7284945" y="1192292"/>
            <a:chExt cx="765360" cy="207276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BEB04996-2BE7-49BA-85A8-A2F529BF921D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F7844B93-4415-43A4-B68D-15193BD2EE3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DD57C4F0-5157-434B-8CFB-AEE9539DC0DF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C9BBD1F4-FDC8-4C68-B9E1-5F68B11FD87D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7E98C11C-8293-41FE-AD94-60002EE812C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2F4B1F71-6404-4697-9E27-403A99F0382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CAF9136E-BE98-4387-B700-D2956130DF1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2877E7DC-ADC9-420D-99AD-5964FE2A928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68B28539-97A0-4806-BDAD-2475BF957BB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C09A186-DA5B-4948-8381-3260EB3CA9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B32BE6EE-8A40-45C1-B80E-32F34E06BDB4}"/>
              </a:ext>
            </a:extLst>
          </p:cNvPr>
          <p:cNvGrpSpPr/>
          <p:nvPr/>
        </p:nvGrpSpPr>
        <p:grpSpPr>
          <a:xfrm>
            <a:off x="1026163" y="1824851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566EB1B-2437-41FE-AE37-CE84CD95B3A5}"/>
              </a:ext>
            </a:extLst>
          </p:cNvPr>
          <p:cNvGrpSpPr/>
          <p:nvPr/>
        </p:nvGrpSpPr>
        <p:grpSpPr>
          <a:xfrm>
            <a:off x="158988" y="1824851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7CBCCDA-4E6B-45BF-9AF6-7BC6A510DF33}"/>
              </a:ext>
            </a:extLst>
          </p:cNvPr>
          <p:cNvSpPr/>
          <p:nvPr/>
        </p:nvSpPr>
        <p:spPr>
          <a:xfrm>
            <a:off x="2798061" y="222301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BF44A5D0-E5F1-4015-9B6C-FABCC634BA14}"/>
              </a:ext>
            </a:extLst>
          </p:cNvPr>
          <p:cNvSpPr/>
          <p:nvPr/>
        </p:nvSpPr>
        <p:spPr>
          <a:xfrm>
            <a:off x="3180741" y="222301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834FCB55-F85D-45CC-B16C-4E8D5387A987}"/>
              </a:ext>
            </a:extLst>
          </p:cNvPr>
          <p:cNvSpPr/>
          <p:nvPr/>
        </p:nvSpPr>
        <p:spPr>
          <a:xfrm>
            <a:off x="3615051" y="125608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15F7F611-6C16-4D60-AE11-A82892145808}"/>
              </a:ext>
            </a:extLst>
          </p:cNvPr>
          <p:cNvSpPr/>
          <p:nvPr/>
        </p:nvSpPr>
        <p:spPr>
          <a:xfrm>
            <a:off x="3997731" y="125608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D483A0EB-A643-492E-AB55-600FF419DEC1}"/>
              </a:ext>
            </a:extLst>
          </p:cNvPr>
          <p:cNvSpPr/>
          <p:nvPr/>
        </p:nvSpPr>
        <p:spPr>
          <a:xfrm>
            <a:off x="2805519" y="267033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061287C5-99E4-498D-B693-93A5AF36D279}"/>
              </a:ext>
            </a:extLst>
          </p:cNvPr>
          <p:cNvSpPr/>
          <p:nvPr/>
        </p:nvSpPr>
        <p:spPr>
          <a:xfrm>
            <a:off x="3188199" y="267033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79ED26D9-6935-4A38-8C41-403C57220C4A}"/>
              </a:ext>
            </a:extLst>
          </p:cNvPr>
          <p:cNvGrpSpPr/>
          <p:nvPr/>
        </p:nvGrpSpPr>
        <p:grpSpPr>
          <a:xfrm>
            <a:off x="7809263" y="1802807"/>
            <a:ext cx="765360" cy="2072763"/>
            <a:chOff x="7284945" y="1192292"/>
            <a:chExt cx="765360" cy="2072763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FC91528E-E678-47EB-903A-477EABE4EC0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B547CCDC-3834-4126-BF48-FD80229245B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F91844FA-4EF8-4A7C-9CEA-A8DC02A7E24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8CC1EED7-88F8-4BFD-9197-E39BF5B735B5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xmlns="" id="{24B9BCEC-B019-4F97-AA39-4352AF857D1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C6CA5A45-54D3-4327-9435-FFE074C0F9C5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xmlns="" id="{957D634A-6A0C-4DBB-8802-CB76F744DF8A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xmlns="" id="{790E93D7-836E-4739-8E64-F9C34070940C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2EACBE7A-F476-4955-9BE5-CD8CC101BC4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1B4B9013-3938-4F6F-A4F8-80C708FEE98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42E8966-C3DD-4578-BDAB-6486AC79C197}"/>
              </a:ext>
            </a:extLst>
          </p:cNvPr>
          <p:cNvGrpSpPr/>
          <p:nvPr/>
        </p:nvGrpSpPr>
        <p:grpSpPr>
          <a:xfrm>
            <a:off x="8671364" y="1798690"/>
            <a:ext cx="765360" cy="2072763"/>
            <a:chOff x="7284945" y="1192292"/>
            <a:chExt cx="765360" cy="2072763"/>
          </a:xfrm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A58AAC0B-4FE2-432E-AE56-3B2DACB27D5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D0F514B0-E656-49DD-AE21-878A45F9D3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00BD1976-13B0-4DED-BDB3-72B7AFA3403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DCC197C1-CCC9-4D62-A5E4-6AC159D09F3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764CB038-12D1-4949-96D4-9A9CE749E98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EA1A8040-2574-4FEA-AB84-03D0B789EC8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F8F12B1F-B5AF-4143-8D0C-4E6AD2C917C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xmlns="" id="{FDCBADCD-79B7-45C4-B77E-88C0835156D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xmlns="" id="{DBDDEDF7-294D-488C-9A3E-6A68AA55FB4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0B5D6A5A-6A7A-4BAD-9A9D-323FBF687E13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6437CD8A-38DC-40E5-A75C-4BE14416A543}"/>
              </a:ext>
            </a:extLst>
          </p:cNvPr>
          <p:cNvSpPr/>
          <p:nvPr/>
        </p:nvSpPr>
        <p:spPr>
          <a:xfrm>
            <a:off x="11240733" y="351828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9D41C42F-21C5-45E3-9DF4-C6AAACED2086}"/>
              </a:ext>
            </a:extLst>
          </p:cNvPr>
          <p:cNvSpPr/>
          <p:nvPr/>
        </p:nvSpPr>
        <p:spPr>
          <a:xfrm>
            <a:off x="11623413" y="351828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6B05860A-E31A-4E0D-98F4-31B9C0E635AE}"/>
              </a:ext>
            </a:extLst>
          </p:cNvPr>
          <p:cNvGrpSpPr/>
          <p:nvPr/>
        </p:nvGrpSpPr>
        <p:grpSpPr>
          <a:xfrm>
            <a:off x="9541684" y="1802834"/>
            <a:ext cx="765360" cy="2072763"/>
            <a:chOff x="7284945" y="1192292"/>
            <a:chExt cx="765360" cy="2072763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174B26D5-55FD-4118-A4E9-F096348783D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F731C7BB-E8E5-4659-85F3-73083D0C45E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xmlns="" id="{9418C776-461E-4D5F-BEB3-864EDA127C0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xmlns="" id="{04ED9813-8148-4FD0-B6FC-FC487A45163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27FB1B51-CF31-4F49-9AC3-96DF75207EC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xmlns="" id="{F7D2A507-B4A3-4DF5-ADAF-E3FA247BB042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xmlns="" id="{8E7BD575-F6D8-4941-960A-2D144B0A8CC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xmlns="" id="{064BC583-8728-4429-9B74-BE4506F5A3C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xmlns="" id="{4C99B720-03EB-488C-A231-388E62FE4A52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xmlns="" id="{9F352C97-D8C4-4A22-AFBC-8ACDEAD11B6C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8B4343DF-5E76-489D-AA2B-B7C471CA37E4}"/>
              </a:ext>
            </a:extLst>
          </p:cNvPr>
          <p:cNvSpPr txBox="1"/>
          <p:nvPr/>
        </p:nvSpPr>
        <p:spPr>
          <a:xfrm>
            <a:off x="8284030" y="4859880"/>
            <a:ext cx="10541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8393B83D-F48A-4F4E-91BC-24F68AE1DC59}"/>
              </a:ext>
            </a:extLst>
          </p:cNvPr>
          <p:cNvSpPr/>
          <p:nvPr/>
        </p:nvSpPr>
        <p:spPr>
          <a:xfrm>
            <a:off x="3615051" y="173437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14F7208C-E0B5-41E1-BD92-79833615EA1A}"/>
              </a:ext>
            </a:extLst>
          </p:cNvPr>
          <p:cNvSpPr/>
          <p:nvPr/>
        </p:nvSpPr>
        <p:spPr>
          <a:xfrm>
            <a:off x="3997731" y="173437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xmlns="" id="{880CC7E9-67DF-4114-97B1-49F759E1B52E}"/>
              </a:ext>
            </a:extLst>
          </p:cNvPr>
          <p:cNvGrpSpPr/>
          <p:nvPr/>
        </p:nvGrpSpPr>
        <p:grpSpPr>
          <a:xfrm>
            <a:off x="10403785" y="1807257"/>
            <a:ext cx="765360" cy="2072763"/>
            <a:chOff x="7284945" y="1192292"/>
            <a:chExt cx="765360" cy="2072763"/>
          </a:xfrm>
        </p:grpSpPr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xmlns="" id="{E517515D-7978-4890-90CE-06A35C1D41C6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xmlns="" id="{A771965B-A597-49CC-ADD2-5667186880ED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xmlns="" id="{D7F0D604-0AA6-4A4F-8BDA-C7DFCC2DD006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xmlns="" id="{25629B9B-36B1-4803-BF8A-83F5696D9B1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xmlns="" id="{FC9EB0D2-3D26-4165-BEC1-FF34D45A0788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xmlns="" id="{2FCE4C8B-E17F-4B03-A266-81E247E7124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xmlns="" id="{3B6388E2-651A-4431-87D8-69685CE4B4D5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xmlns="" id="{0709E5DE-2ED2-4DED-B9BF-43F62632EC4B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xmlns="" id="{9422DEBA-6ED5-4E9D-A03C-05A7393724E4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xmlns="" id="{F27FDDA1-3D26-4F26-A28A-0B39DDAF82E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674898" y="375048"/>
            <a:ext cx="10576677" cy="6628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малюнком і записом поясни, як знайшли </a:t>
            </a:r>
            <a:r>
              <a:rPr lang="uk-UA" sz="3200" b="1" dirty="0" smtClean="0">
                <a:solidFill>
                  <a:schemeClr val="bg1"/>
                </a:solidFill>
              </a:rPr>
              <a:t>суму 38 </a:t>
            </a:r>
            <a:r>
              <a:rPr lang="uk-UA" sz="3200" b="1" dirty="0" smtClean="0">
                <a:solidFill>
                  <a:schemeClr val="bg1"/>
                </a:solidFill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5493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" grpId="0" animBg="1"/>
      <p:bldP spid="98" grpId="0" animBg="1"/>
      <p:bldP spid="99" grpId="0" animBg="1"/>
      <p:bldP spid="93" grpId="0" animBg="1"/>
      <p:bldP spid="94" grpId="0" animBg="1"/>
      <p:bldP spid="139" grpId="0" animBg="1"/>
      <p:bldP spid="140" grpId="0" animBg="1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3200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31878" y="2068707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5940" y="2799406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72785" y="344312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06891" y="3546714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32254" y="2700895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32242" y="2027213"/>
            <a:ext cx="555762" cy="452689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1825" y="5013808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83488" y="2807279"/>
            <a:ext cx="394062" cy="355057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0432" y="4284845"/>
            <a:ext cx="394062" cy="35505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CDA03F6-B445-4029-8062-52002F120E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00725" y="1952108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47626" y="3435876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17519" y="4196581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591E1C41-C13E-483D-9F84-202D17214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2009" y="2700895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88E5BC9-B9CE-495F-A3EA-F446A76295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32311" y="3546038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41696" y="3443774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18C13E08-A4A7-4C6D-BDFA-42F0EB9EB4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52747" y="2097695"/>
            <a:ext cx="440143" cy="28893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2AAD252B-D187-4F55-B36F-CAB4FD5AFD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59249" y="4360651"/>
            <a:ext cx="440143" cy="28893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1AA6430E-D9BF-4074-9624-63BC9D99F8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67288" y="4274786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5C193054-23D0-4E58-A4CF-E7EDF110D8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497714" y="4914290"/>
            <a:ext cx="690484" cy="55201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25120DA-A6E2-4FEE-9BE5-A77976D876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69776" y="1966563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73692" y="4187949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0122" y="4188974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06032" y="2767371"/>
            <a:ext cx="555762" cy="452689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031C810C-6306-4D16-921F-5DD02F412B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126877" y="4906465"/>
            <a:ext cx="690484" cy="55201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4207C877-ABD2-484E-A444-C71C4C289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2645" y="4922943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06032" y="3512409"/>
            <a:ext cx="555762" cy="4526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969B18B-655F-47D7-A8EF-2FFB2E8C3B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62077" y="2038354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D9D002DE-3B52-4A45-9AA7-2BBCFEB914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70542" y="1960832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1A50BD67-B705-49CA-80BB-F8B27F48F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8299" y="2709554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15786" y="1960535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CFEBEC92-792D-4E36-A4D9-50FD0012CF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485330" y="2766379"/>
            <a:ext cx="555762" cy="45268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83797" y="2873696"/>
            <a:ext cx="440143" cy="288932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F585C82F-BCE7-4F7F-A86C-1190906C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091717" y="4187949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E0EE394F-7631-4B04-89DB-F86E84B8F9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71607" y="4928462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4FD54022-A0E8-4BA8-8E9D-ED05830C5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39554" y="2692738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2DE2376E-0E56-4ED7-BE43-56A4909AE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74496" y="1957467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9A01A3D0-2373-4397-A3B0-52BA38EDB9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485330" y="3512410"/>
            <a:ext cx="555762" cy="45268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83319" y="4931168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D114EF76-BC08-4756-B145-32BE3B302C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128233" y="4149015"/>
            <a:ext cx="690484" cy="55201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ECB1D621-6B1D-4380-9D3A-46D14E9BA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99752" y="2683930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4828E75A-4B30-4A55-9D34-46561E2D0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44439" y="3443774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620EFF45-56A7-4F6D-A70E-89547DC9D8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59354" y="4189374"/>
            <a:ext cx="455016" cy="567661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FC19A2FF-BFE5-4BB3-B4B0-F2679387F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496215" y="4184533"/>
            <a:ext cx="455016" cy="567661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76D4BBE7-9C75-45CF-9665-7DEB199FB3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128233" y="2668048"/>
            <a:ext cx="690484" cy="55201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57383" y="3436418"/>
            <a:ext cx="455016" cy="567661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55E739D9-6698-4AD5-ADA3-D23D379C67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616150" y="1933357"/>
            <a:ext cx="690484" cy="552012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4CF63F54-BDFC-4D8D-BF57-A0683FC0E7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240138" y="3412759"/>
            <a:ext cx="690484" cy="552012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xmlns="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13118" y="1956706"/>
            <a:ext cx="455016" cy="567661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xmlns="" id="{1E247A14-299F-4D8C-B323-DF118C0AD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73334" y="4176696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1C3D0F4B-9F50-4D49-AC3C-A23781D27A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4238" y="2858377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A8C8D23-ABBA-44AA-BC8C-81D198F218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6351" y="3612163"/>
            <a:ext cx="440143" cy="28893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AD0559D-F43B-41C8-99CC-414FAE0EC3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52747" y="4347255"/>
            <a:ext cx="440143" cy="28893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D95031BC-DD44-4123-B3F3-AFEB0B124D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41049" y="5079085"/>
            <a:ext cx="440143" cy="28893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A61B0D8A-0781-4524-9C5D-C2680F7330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82009" y="2116574"/>
            <a:ext cx="440143" cy="28893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9F831958-5F76-456F-AEE6-5C72E4D906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46511" y="3592771"/>
            <a:ext cx="440143" cy="28893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254DB210-54EE-425E-AFE6-EB404FDA5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589523" y="1951653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1902C34E-9398-4106-9111-295AC758BC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83643" y="2702365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06003BD7-3B7D-497A-A378-89EC2A8BF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96215" y="3443774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F2803BEE-1344-4551-9AD2-2D9F7E09CC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72535" y="3454714"/>
            <a:ext cx="455016" cy="567661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2FFF4CAB-A8D7-4DB5-AC76-3D8D4EF6A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62602" y="4171307"/>
            <a:ext cx="455016" cy="567661"/>
          </a:xfrm>
          <a:prstGeom prst="rect">
            <a:avLst/>
          </a:prstGeom>
        </p:spPr>
      </p:pic>
      <p:sp>
        <p:nvSpPr>
          <p:cNvPr id="8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3711" y="5866894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429140" y="1326695"/>
            <a:ext cx="1871427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" name="Прямоугольник 90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№372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251857" y="484233"/>
            <a:ext cx="9699172" cy="7131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і обчисли 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A464A165-46CB-426D-8E34-F21AF9CC8530}"/>
              </a:ext>
            </a:extLst>
          </p:cNvPr>
          <p:cNvSpPr/>
          <p:nvPr/>
        </p:nvSpPr>
        <p:spPr>
          <a:xfrm>
            <a:off x="1309748" y="2203918"/>
            <a:ext cx="2590798" cy="685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 + 7 – 3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1262973" y="3323420"/>
            <a:ext cx="2684347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 – 7 </a:t>
            </a:r>
            <a:r>
              <a:rPr lang="uk-UA" sz="2800" b="1" dirty="0" smtClean="0">
                <a:solidFill>
                  <a:schemeClr val="bg1"/>
                </a:solidFill>
              </a:rPr>
              <a:t>+ </a:t>
            </a:r>
            <a:r>
              <a:rPr lang="uk-UA" sz="2800" b="1" dirty="0" smtClean="0">
                <a:solidFill>
                  <a:schemeClr val="bg1"/>
                </a:solidFill>
              </a:rPr>
              <a:t>13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251857" y="4365767"/>
            <a:ext cx="2732313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 – 11 + 5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5252551" y="2177374"/>
            <a:ext cx="2732313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 + 9 – 12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3947320" y="2203918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3972906" y="4370328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3984170" y="3307936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1983496" y="1688201"/>
            <a:ext cx="650848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63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0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1864918" y="3856922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1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1894115" y="2841139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73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7995372" y="2155391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5830514" y="1707053"/>
            <a:ext cx="644238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83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4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5245067" y="3231662"/>
            <a:ext cx="2684347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 – (25 </a:t>
            </a:r>
            <a:r>
              <a:rPr lang="uk-UA" sz="2800" b="1" dirty="0" smtClean="0">
                <a:solidFill>
                  <a:schemeClr val="bg1"/>
                </a:solidFill>
              </a:rPr>
              <a:t>+ </a:t>
            </a:r>
            <a:r>
              <a:rPr lang="uk-UA" sz="2800" b="1" dirty="0" smtClean="0">
                <a:solidFill>
                  <a:schemeClr val="bg1"/>
                </a:solidFill>
              </a:rPr>
              <a:t>5)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197101" y="4290718"/>
            <a:ext cx="2732313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 – 25 + 5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1326656" y="1289078"/>
            <a:ext cx="6259286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другий стовпчик виразів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7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7929414" y="4279726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7940678" y="3217334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5821426" y="3766320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6474752" y="2750537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33CB798-1343-4BFE-A7DC-9E66C920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2" t="3363" r="7553" b="11132"/>
          <a:stretch/>
        </p:blipFill>
        <p:spPr>
          <a:xfrm>
            <a:off x="9024258" y="1425500"/>
            <a:ext cx="2737714" cy="299844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420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3978</TotalTime>
  <Words>594</Words>
  <Application>Microsoft Office PowerPoint</Application>
  <PresentationFormat>Произвольный</PresentationFormat>
  <Paragraphs>154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647</cp:revision>
  <dcterms:created xsi:type="dcterms:W3CDTF">2018-01-05T16:38:53Z</dcterms:created>
  <dcterms:modified xsi:type="dcterms:W3CDTF">2024-12-01T20:37:23Z</dcterms:modified>
</cp:coreProperties>
</file>