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19" r:id="rId3"/>
    <p:sldId id="364" r:id="rId4"/>
    <p:sldId id="623" r:id="rId5"/>
    <p:sldId id="626" r:id="rId6"/>
    <p:sldId id="627" r:id="rId7"/>
    <p:sldId id="624" r:id="rId8"/>
    <p:sldId id="622" r:id="rId9"/>
    <p:sldId id="325" r:id="rId10"/>
    <p:sldId id="332" r:id="rId11"/>
    <p:sldId id="628" r:id="rId12"/>
    <p:sldId id="345" r:id="rId13"/>
    <p:sldId id="620" r:id="rId14"/>
    <p:sldId id="6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1694E9"/>
    <a:srgbClr val="295FFF"/>
    <a:srgbClr val="FFB441"/>
    <a:srgbClr val="709E32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6029" y="4326297"/>
            <a:ext cx="9359483" cy="85129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Демченко. Ялинова шишка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09114" y="1328718"/>
            <a:ext cx="317639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5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Зачарувала все зима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9" y="1328718"/>
            <a:ext cx="3250473" cy="24378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370794"/>
            <a:ext cx="4441372" cy="1349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Галина Демченко. Ялинова шишка.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Шишкар сосновий (Loxia Pytiopsittacus) :: Пернаті друзі, птахи України,  орнітологія :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2875" r="8564" b="11761"/>
          <a:stretch/>
        </p:blipFill>
        <p:spPr bwMode="auto">
          <a:xfrm flipH="1">
            <a:off x="870857" y="1776907"/>
            <a:ext cx="2742675" cy="176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2 Читання\1 Савченко\05 Зачарувала все зима\№048 - Г. Демченко. Ялинова шишка\2024-12-09_201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29" y="370794"/>
            <a:ext cx="6261444" cy="59886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резинтація &quot;Білочка. Художній опис.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371" r="17077" b="8181"/>
          <a:stretch/>
        </p:blipFill>
        <p:spPr bwMode="auto">
          <a:xfrm flipH="1">
            <a:off x="2449285" y="3497424"/>
            <a:ext cx="2782114" cy="188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00198" y="5383755"/>
            <a:ext cx="3450771" cy="8973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Хто поласував зернятками з шишки?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2 Читання\1 Савченко\05 Зачарувала все зима\№048 - Г. Демченко. Ялинова шишка\2024-12-09_201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370794"/>
            <a:ext cx="6347728" cy="17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2 Читання\1 Савченко\05 Зачарувала все зима\№048 - Г. Демченко. Ялинова шишка\2024-12-09_201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2092391"/>
            <a:ext cx="6347729" cy="35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Опис синички на українській - Dovidka.biz.u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r="5562"/>
          <a:stretch/>
        </p:blipFill>
        <p:spPr bwMode="auto">
          <a:xfrm flipH="1">
            <a:off x="2574301" y="3179584"/>
            <a:ext cx="2737928" cy="178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Лісова миша в сніг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719943"/>
            <a:ext cx="2816839" cy="200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70857" y="370794"/>
            <a:ext cx="4441372" cy="1349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Галина Демченко. Ялинова шишка.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7979" y="1855862"/>
            <a:ext cx="2294250" cy="7567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Хто наступний скуштував зернят?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61254" y="5115149"/>
            <a:ext cx="3615546" cy="50107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Чому повеселішала синичка?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1971" y="5651600"/>
            <a:ext cx="46863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Прочитай оповідання. Про що воно? 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Де лежала ялинова шишка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8" y="592500"/>
            <a:ext cx="10156579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</a:t>
            </a:r>
            <a:r>
              <a:rPr lang="uk-UA" sz="3600" b="1" dirty="0">
                <a:solidFill>
                  <a:schemeClr val="bg1"/>
                </a:solidFill>
              </a:rPr>
              <a:t>читання. Запитання до тексту.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9512" y="4384172"/>
            <a:ext cx="8305801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Розглянь ілюстрацію до твору. </a:t>
            </a:r>
            <a:r>
              <a:rPr lang="uk-UA" sz="2000" b="1" dirty="0">
                <a:solidFill>
                  <a:schemeClr val="bg1"/>
                </a:solidFill>
              </a:rPr>
              <a:t>Кого з дійових осіб не намальовано?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Скільки часу могли тривати описані події? </a:t>
            </a:r>
            <a:r>
              <a:rPr lang="uk-UA" sz="2000" b="1" dirty="0" smtClean="0">
                <a:solidFill>
                  <a:schemeClr val="bg1"/>
                </a:solidFill>
              </a:rPr>
              <a:t>Обґрунтуй </a:t>
            </a:r>
            <a:r>
              <a:rPr lang="uk-UA" sz="2000" b="1" dirty="0">
                <a:solidFill>
                  <a:schemeClr val="bg1"/>
                </a:solidFill>
              </a:rPr>
              <a:t>свою думку, звертаючись до тексту.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ключові речення спочатку мовчки, а потім уголос. </a:t>
            </a:r>
            <a:r>
              <a:rPr lang="uk-UA" sz="2000" b="1" dirty="0" smtClean="0">
                <a:solidFill>
                  <a:schemeClr val="bg1"/>
                </a:solidFill>
              </a:rPr>
              <a:t>Розкажи </a:t>
            </a:r>
            <a:r>
              <a:rPr lang="uk-UA" sz="2000" b="1" dirty="0">
                <a:solidFill>
                  <a:schemeClr val="bg1"/>
                </a:solidFill>
              </a:rPr>
              <a:t>за ними прочитане.</a:t>
            </a:r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1387151"/>
            <a:ext cx="2706188" cy="20296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4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241" y="1387150"/>
            <a:ext cx="67001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Назви, </a:t>
            </a:r>
            <a:r>
              <a:rPr lang="uk-UA" sz="2000" b="1" dirty="0">
                <a:solidFill>
                  <a:schemeClr val="bg1"/>
                </a:solidFill>
              </a:rPr>
              <a:t>хто за ким ласував зернятками. Кому дісталося найбільше поживи, а кому — найменше? Чому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5 Зачарувала все зима\№048 - Г. Демченко. Ялинова шишка\2024-12-09_203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5" y="3797699"/>
            <a:ext cx="1935616" cy="24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Шишкар сосновий (Loxia Pytiopsittacus) :: Пернаті друзі, птахи України,  орнітологія :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2875" r="8564" b="11761"/>
          <a:stretch/>
        </p:blipFill>
        <p:spPr bwMode="auto">
          <a:xfrm flipH="1">
            <a:off x="3537857" y="2184822"/>
            <a:ext cx="2216033" cy="142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резинтація &quot;Білочка. Художній опис.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371" r="17077" b="8181"/>
          <a:stretch/>
        </p:blipFill>
        <p:spPr bwMode="auto">
          <a:xfrm flipH="1">
            <a:off x="9503228" y="2630741"/>
            <a:ext cx="2177143" cy="147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Опис синички на українській - Dovidka.biz.u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r="5562"/>
          <a:stretch/>
        </p:blipFill>
        <p:spPr bwMode="auto">
          <a:xfrm>
            <a:off x="7516867" y="2159459"/>
            <a:ext cx="2113460" cy="137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Лісова миша в сніг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56" y="2647553"/>
            <a:ext cx="2165598" cy="153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8943" y="494529"/>
            <a:ext cx="9318171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5401" y="2886576"/>
            <a:ext cx="4586655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оповідання вдома.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Визнач головну думку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твору. Розкажи оповідання.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91" y="2886576"/>
            <a:ext cx="3447023" cy="2826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7573" y="1462412"/>
            <a:ext cx="6077997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у тваринок покращувався настрій?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Чого навчає це оповідання?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нового взяв/взяла для себе з уроку?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7686" y="483853"/>
            <a:ext cx="9902864" cy="987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077686" y="1538935"/>
            <a:ext cx="3215428" cy="808754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839805" y="1528158"/>
            <a:ext cx="3042773" cy="726521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6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758969" y="4928542"/>
            <a:ext cx="2583945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565856" y="4942719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68" y="2347690"/>
            <a:ext cx="2151184" cy="215118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7" y="3878722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2" y="2303149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4" y="3803096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8" y="234769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503789" y="1495285"/>
            <a:ext cx="5606956" cy="288032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Наше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гасло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Видумуй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пробуй, твори!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Розум,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фантазію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прояви!</a:t>
            </a:r>
          </a:p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Активним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уважним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бувай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кмітливість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забувай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09" y="4421895"/>
            <a:ext cx="3899623" cy="21545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11920" y="529661"/>
            <a:ext cx="9870603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439749" y="1479690"/>
            <a:ext cx="2332153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9751" y="1495285"/>
            <a:ext cx="3042773" cy="7265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6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915556" y="4814204"/>
            <a:ext cx="2557056" cy="1154420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983320" y="4988404"/>
            <a:ext cx="2268701" cy="1178875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2" y="2284747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7" y="4024154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8" y="2303149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1" y="4024154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8" y="234769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Картинки до тестів\Кульки\Оранжев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" t="2094" r="-3352" b="-2094"/>
          <a:stretch/>
        </p:blipFill>
        <p:spPr bwMode="auto">
          <a:xfrm>
            <a:off x="7897005" y="3938151"/>
            <a:ext cx="1717952" cy="23057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Кульки\Кулька фіолет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751">
            <a:off x="9469965" y="2036908"/>
            <a:ext cx="1785570" cy="23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Кульки\Лило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46">
            <a:off x="5352822" y="3837472"/>
            <a:ext cx="1538980" cy="2107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Кульки\Червон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4043" r="8483" b="-4043"/>
          <a:stretch/>
        </p:blipFill>
        <p:spPr bwMode="auto">
          <a:xfrm>
            <a:off x="2235328" y="4095104"/>
            <a:ext cx="1616975" cy="21487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Кульки\Блакитна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3502" r="-554" b="2665"/>
          <a:stretch/>
        </p:blipFill>
        <p:spPr bwMode="auto">
          <a:xfrm rot="435457">
            <a:off x="6856140" y="2000757"/>
            <a:ext cx="1644751" cy="20974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Картинки до тестів\Кульки\Жовт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8" t="4699" r="-5819" b="-4699"/>
          <a:stretch/>
        </p:blipFill>
        <p:spPr bwMode="auto">
          <a:xfrm>
            <a:off x="3718447" y="2224065"/>
            <a:ext cx="1623018" cy="21676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Кульки\Зелена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4928" r="1312" b="1586"/>
          <a:stretch/>
        </p:blipFill>
        <p:spPr bwMode="auto">
          <a:xfrm rot="21089331">
            <a:off x="818013" y="2065156"/>
            <a:ext cx="1617130" cy="2088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3629" y="494529"/>
            <a:ext cx="9731828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Дихальна вправа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xmlns="" id="{CB1CE338-A9FF-400C-ABCD-BA6914E75035}"/>
              </a:ext>
            </a:extLst>
          </p:cNvPr>
          <p:cNvSpPr/>
          <p:nvPr/>
        </p:nvSpPr>
        <p:spPr>
          <a:xfrm>
            <a:off x="1436914" y="1309003"/>
            <a:ext cx="8773885" cy="75928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Глибоко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вдихни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носом повітря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почни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 видиху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проспівувати верхній ряд букв. На другому видиху нижній ряд букв.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C5282753-E9E3-4C99-8034-4EF33DFD522B}"/>
              </a:ext>
            </a:extLst>
          </p:cNvPr>
          <p:cNvSpPr/>
          <p:nvPr/>
        </p:nvSpPr>
        <p:spPr>
          <a:xfrm rot="21011037">
            <a:off x="1078366" y="2583598"/>
            <a:ext cx="1215387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АО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F431A39-21E6-40F9-9D02-633EB3160372}"/>
              </a:ext>
            </a:extLst>
          </p:cNvPr>
          <p:cNvSpPr/>
          <p:nvPr/>
        </p:nvSpPr>
        <p:spPr>
          <a:xfrm rot="484116">
            <a:off x="6987427" y="2642874"/>
            <a:ext cx="1260500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УИ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ED7CA74C-6294-48F5-B646-FE7B342FBB1F}"/>
              </a:ext>
            </a:extLst>
          </p:cNvPr>
          <p:cNvSpPr/>
          <p:nvPr/>
        </p:nvSpPr>
        <p:spPr>
          <a:xfrm>
            <a:off x="3928218" y="2727554"/>
            <a:ext cx="1203476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ИЕ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EE3948F8-CD57-476A-AF33-CC5095B488BF}"/>
              </a:ext>
            </a:extLst>
          </p:cNvPr>
          <p:cNvSpPr/>
          <p:nvPr/>
        </p:nvSpPr>
        <p:spPr>
          <a:xfrm>
            <a:off x="5508658" y="4486573"/>
            <a:ext cx="1286581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ЕАУ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F071021D-1BEB-4CF0-BB56-99514DA62448}"/>
              </a:ext>
            </a:extLst>
          </p:cNvPr>
          <p:cNvSpPr/>
          <p:nvPr/>
        </p:nvSpPr>
        <p:spPr>
          <a:xfrm rot="807808">
            <a:off x="9549117" y="2642873"/>
            <a:ext cx="1627267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УОА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B6012976-EE64-4BAB-ACBE-D3377204D75F}"/>
              </a:ext>
            </a:extLst>
          </p:cNvPr>
          <p:cNvSpPr/>
          <p:nvPr/>
        </p:nvSpPr>
        <p:spPr>
          <a:xfrm>
            <a:off x="8016408" y="4430980"/>
            <a:ext cx="1420439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ИЕО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83B8426E-F374-4651-84CE-70428A8FD829}"/>
              </a:ext>
            </a:extLst>
          </p:cNvPr>
          <p:cNvSpPr/>
          <p:nvPr/>
        </p:nvSpPr>
        <p:spPr>
          <a:xfrm>
            <a:off x="2380954" y="4648284"/>
            <a:ext cx="1471349" cy="7639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АУИ</a:t>
            </a: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592500"/>
            <a:ext cx="9862457" cy="824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6528" y="1584780"/>
            <a:ext cx="5736772" cy="255454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Шило шубку Шурі шило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Шовком, шерстю шви обшило.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Вийшла шубка прехороша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Нашій Шурі на порошу.</a:t>
            </a:r>
          </a:p>
          <a:p>
            <a:pPr algn="r"/>
            <a:r>
              <a:rPr lang="uk-UA" sz="3200" b="1" i="1" dirty="0">
                <a:solidFill>
                  <a:schemeClr val="bg1"/>
                </a:solidFill>
              </a:rPr>
              <a:t>Володимир </a:t>
            </a:r>
            <a:r>
              <a:rPr lang="uk-UA" sz="3200" b="1" i="1" dirty="0" err="1">
                <a:solidFill>
                  <a:schemeClr val="bg1"/>
                </a:solidFill>
              </a:rPr>
              <a:t>Ладижець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571" y="4268637"/>
            <a:ext cx="3366922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Новорічна підвіска на ялинку &quot;Ангел&quot;, фетр, в-15 см: продаж, ціна у  Хмельницькій області. Новорічні іграшки та прикраси від &quot;&quot;ЗАБАВОЧКА-ДЕКОР&quot;  магазин, творча майстерня&quot; - 803784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23" y="1550747"/>
            <a:ext cx="1941434" cy="25885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1485" y="4443354"/>
            <a:ext cx="3265714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Ши́ло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 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інструмент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вигляді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загостреного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стрижня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руків'ям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3" name="Picture 2" descr="Шило з дерев'яною рукояткою Sturm 1090-10-01: продаж, ціна у Києві. Шило  від &quot;MLT&quot; - 1110692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22210" r="6233" b="25985"/>
          <a:stretch/>
        </p:blipFill>
        <p:spPr bwMode="auto">
          <a:xfrm>
            <a:off x="8236034" y="4463251"/>
            <a:ext cx="2714994" cy="11804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2" y="592500"/>
            <a:ext cx="9818914" cy="824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772" y="1536175"/>
            <a:ext cx="36358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Шелестять ялини в нас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Метрів шість заввишки!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Ліпших їм нема прикрас,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ніж </a:t>
            </a:r>
            <a:r>
              <a:rPr lang="uk-UA" sz="2400" b="1" dirty="0" smtClean="0">
                <a:solidFill>
                  <a:schemeClr val="bg1"/>
                </a:solidFill>
              </a:rPr>
              <a:t>рідні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1145" y="2591136"/>
            <a:ext cx="146804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шишки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Ялинова Шишка - купити недорого оптом на Prom.ua: ціни, акції та відгуки |  Україна,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3739856"/>
            <a:ext cx="3396343" cy="228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6023" y="1536175"/>
            <a:ext cx="4231635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/>
              <a:t>Спритний</a:t>
            </a:r>
            <a:r>
              <a:rPr lang="ru-RU" sz="2400" b="1" dirty="0"/>
              <a:t> </a:t>
            </a:r>
            <a:r>
              <a:rPr lang="ru-RU" sz="2400" b="1" dirty="0" err="1"/>
              <a:t>майстер</a:t>
            </a:r>
            <a:r>
              <a:rPr lang="ru-RU" sz="2400" b="1" dirty="0"/>
              <a:t> у </a:t>
            </a:r>
            <a:r>
              <a:rPr lang="ru-RU" sz="2400" b="1" dirty="0" err="1"/>
              <a:t>стрибках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На деревах, по </a:t>
            </a:r>
            <a:r>
              <a:rPr lang="ru-RU" sz="2400" b="1" dirty="0" err="1"/>
              <a:t>гілках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Вся руда, </a:t>
            </a:r>
            <a:r>
              <a:rPr lang="ru-RU" sz="2400" b="1" dirty="0" err="1"/>
              <a:t>пухнастий</a:t>
            </a:r>
            <a:r>
              <a:rPr lang="ru-RU" sz="2400" b="1" dirty="0"/>
              <a:t> </a:t>
            </a:r>
            <a:r>
              <a:rPr lang="ru-RU" sz="2400" b="1" dirty="0" err="1"/>
              <a:t>хвіст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Рідний</a:t>
            </a:r>
            <a:r>
              <a:rPr lang="ru-RU" sz="2400" b="1" dirty="0"/>
              <a:t> </a:t>
            </a:r>
            <a:r>
              <a:rPr lang="ru-RU" sz="2400" b="1" dirty="0" err="1"/>
              <a:t>дім</a:t>
            </a:r>
            <a:r>
              <a:rPr lang="ru-RU" sz="2400" b="1" dirty="0"/>
              <a:t> для </a:t>
            </a:r>
            <a:r>
              <a:rPr lang="ru-RU" sz="2400" b="1" dirty="0" err="1"/>
              <a:t>неї</a:t>
            </a:r>
            <a:r>
              <a:rPr lang="ru-RU" sz="2400" b="1" dirty="0"/>
              <a:t> – </a:t>
            </a:r>
            <a:r>
              <a:rPr lang="ru-RU" sz="2400" b="1" dirty="0" err="1"/>
              <a:t>ліс</a:t>
            </a:r>
            <a:r>
              <a:rPr lang="ru-RU" sz="2400" b="1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7622" y="3171827"/>
            <a:ext cx="154294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Білка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47" y="3771517"/>
            <a:ext cx="3335433" cy="221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274301" y="1536175"/>
            <a:ext cx="17489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/>
              <a:t>Маленьке</a:t>
            </a:r>
            <a:r>
              <a:rPr lang="ru-RU" sz="2400" b="1" dirty="0"/>
              <a:t>, </a:t>
            </a:r>
            <a:r>
              <a:rPr lang="ru-RU" sz="2400" b="1" dirty="0" err="1"/>
              <a:t>сіреньке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а </a:t>
            </a:r>
            <a:r>
              <a:rPr lang="ru-RU" sz="2400" b="1" dirty="0" err="1"/>
              <a:t>хвіст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як </a:t>
            </a:r>
            <a:r>
              <a:rPr lang="ru-RU" sz="2400" b="1" dirty="0"/>
              <a:t>шило.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10925" y="3085553"/>
            <a:ext cx="154294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Мишка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Лісова миша в сні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91" y="3670328"/>
            <a:ext cx="3272117" cy="232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2" y="592500"/>
            <a:ext cx="9818914" cy="824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772" y="1536607"/>
            <a:ext cx="3635828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Як зима – вона на </a:t>
            </a:r>
            <a:r>
              <a:rPr lang="ru-RU" sz="2400" b="1" dirty="0" err="1">
                <a:solidFill>
                  <a:schemeClr val="bg1"/>
                </a:solidFill>
              </a:rPr>
              <a:t>гілці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співа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мов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сопілці</a:t>
            </a:r>
            <a:r>
              <a:rPr lang="ru-RU" sz="24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Жовті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груди, </a:t>
            </a:r>
            <a:r>
              <a:rPr lang="ru-RU" sz="2400" b="1" dirty="0" err="1">
                <a:solidFill>
                  <a:schemeClr val="bg1"/>
                </a:solidFill>
              </a:rPr>
              <a:t>чорні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крила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Кусень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сала сама </a:t>
            </a:r>
            <a:r>
              <a:rPr lang="ru-RU" sz="2400" b="1" dirty="0" err="1">
                <a:solidFill>
                  <a:schemeClr val="bg1"/>
                </a:solidFill>
              </a:rPr>
              <a:t>з’їла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4065" y="1536607"/>
            <a:ext cx="530009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 лісі ця спритна пташка живе,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З шишок горішки собі дістає.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В’є гнізда не влітку, а сніжною зимою.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Скажи, розмова тут про птаха якого?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162" y="3106267"/>
            <a:ext cx="183843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Синичка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7154" y="3139978"/>
            <a:ext cx="172700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Шишкар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инички зимой (140 фото) - 14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" y="3605753"/>
            <a:ext cx="3745424" cy="280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ликий оригінал: чому шишкар виводить пташенят взим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5" y="3665253"/>
            <a:ext cx="3581938" cy="268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6171" y="582906"/>
            <a:ext cx="1017814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58835"/>
            <a:ext cx="4169228" cy="4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1084" y="1558834"/>
            <a:ext cx="5399315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будемо досліджувати твір Галини Демченко </a:t>
            </a:r>
          </a:p>
          <a:p>
            <a:pPr algn="ctr"/>
            <a:r>
              <a:rPr lang="uk-UA" sz="3200" b="1" dirty="0" smtClean="0"/>
              <a:t>«</a:t>
            </a:r>
            <a:r>
              <a:rPr lang="uk-UA" sz="3200" b="1" dirty="0" smtClean="0">
                <a:solidFill>
                  <a:schemeClr val="bg1"/>
                </a:solidFill>
              </a:rPr>
              <a:t>Ялинова шишка</a:t>
            </a:r>
            <a:r>
              <a:rPr lang="uk-UA" sz="3200" b="1" dirty="0" smtClean="0"/>
              <a:t>». </a:t>
            </a:r>
          </a:p>
          <a:p>
            <a:pPr algn="ctr"/>
            <a:r>
              <a:rPr lang="uk-UA" sz="3200" b="1" dirty="0" smtClean="0"/>
              <a:t>Дізнаємось, хто ласував ялиновою шишкою </a:t>
            </a:r>
          </a:p>
          <a:p>
            <a:pPr algn="ctr"/>
            <a:r>
              <a:rPr lang="uk-UA" sz="3200" b="1" dirty="0" smtClean="0"/>
              <a:t>в зимовий день</a:t>
            </a:r>
            <a:r>
              <a:rPr lang="uk-UA" sz="3200" dirty="0" smtClean="0"/>
              <a:t>.</a:t>
            </a:r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621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449389" y="1911101"/>
            <a:ext cx="3214154" cy="35752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шишкар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порозвішувала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блискучою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лускою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попарно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вистромивши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лусочки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91502" y="1947081"/>
            <a:ext cx="2836507" cy="35120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абихто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гачкуватим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зирк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сяк-так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крутнулася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нагледіла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пурхала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5024" y="1306288"/>
            <a:ext cx="2973061" cy="41943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026" y="461873"/>
            <a:ext cx="9482718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389" y="1349831"/>
            <a:ext cx="6178620" cy="4680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 чітко слова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5" y="563405"/>
            <a:ext cx="9753815" cy="619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9500" y="1652542"/>
            <a:ext cx="4848571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Демченко Галина Олегівна – 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українська дитяча письменниця, поетеса, прозаїк.</a:t>
            </a:r>
          </a:p>
        </p:txBody>
      </p:sp>
      <p:pic>
        <p:nvPicPr>
          <p:cNvPr id="2050" name="Picture 2" descr="Картинки по запросу галина демченко письменни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93" y="1401067"/>
            <a:ext cx="3256907" cy="43764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462</Words>
  <Application>Microsoft Office PowerPoint</Application>
  <PresentationFormat>Произвольный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233</cp:revision>
  <dcterms:created xsi:type="dcterms:W3CDTF">2018-01-05T16:38:53Z</dcterms:created>
  <dcterms:modified xsi:type="dcterms:W3CDTF">2024-12-09T20:16:02Z</dcterms:modified>
</cp:coreProperties>
</file>