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18"/>
  </p:notesMasterIdLst>
  <p:sldIdLst>
    <p:sldId id="258" r:id="rId2"/>
    <p:sldId id="611" r:id="rId3"/>
    <p:sldId id="612" r:id="rId4"/>
    <p:sldId id="618" r:id="rId5"/>
    <p:sldId id="613" r:id="rId6"/>
    <p:sldId id="587" r:id="rId7"/>
    <p:sldId id="610" r:id="rId8"/>
    <p:sldId id="595" r:id="rId9"/>
    <p:sldId id="585" r:id="rId10"/>
    <p:sldId id="599" r:id="rId11"/>
    <p:sldId id="588" r:id="rId12"/>
    <p:sldId id="592" r:id="rId13"/>
    <p:sldId id="601" r:id="rId14"/>
    <p:sldId id="615" r:id="rId15"/>
    <p:sldId id="614" r:id="rId16"/>
    <p:sldId id="279" r:id="rId17"/>
  </p:sldIdLst>
  <p:sldSz cx="12192000" cy="6858000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 xmlns="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2F3242"/>
    <a:srgbClr val="00B050"/>
    <a:srgbClr val="C55A11"/>
    <a:srgbClr val="1694E9"/>
    <a:srgbClr val="FFFF00"/>
    <a:srgbClr val="FF66FF"/>
    <a:srgbClr val="295FFF"/>
    <a:srgbClr val="FF7C80"/>
    <a:srgbClr val="709E32"/>
    <a:srgbClr val="E3FE40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xmlns="" val="1"/>
    </p:ext>
  </p:extLst>
</p:presentationPr>
</file>

<file path=ppt/tableStyles.xml><?xml version="1.0" encoding="utf-8"?>
<a:tblStyleLst xmlns:a="http://schemas.openxmlformats.org/drawingml/2006/main" def="{5C22544A-7EE6-4342-B048-85BDC9FD1C3A}">
  <a:tblStyle styleId="{5C22544A-7EE6-4342-B048-85BDC9FD1C3A}" styleName="Средний стиль 2 — акцент 1">
    <a:wholeTbl>
      <a:tcTxStyle>
        <a:fontRef idx="minor">
          <a:prstClr val="black"/>
        </a:fontRef>
        <a:schemeClr val="dk1"/>
      </a:tcTxStyle>
      <a:tcStyle>
        <a:tcBdr>
          <a:left>
            <a:ln w="12700" cmpd="sng">
              <a:solidFill>
                <a:schemeClr val="lt1"/>
              </a:solidFill>
            </a:ln>
          </a:left>
          <a:right>
            <a:ln w="12700" cmpd="sng">
              <a:solidFill>
                <a:schemeClr val="lt1"/>
              </a:solidFill>
            </a:ln>
          </a:right>
          <a:top>
            <a:ln w="12700" cmpd="sng">
              <a:solidFill>
                <a:schemeClr val="lt1"/>
              </a:solidFill>
            </a:ln>
          </a:top>
          <a:bottom>
            <a:ln w="12700" cmpd="sng">
              <a:solidFill>
                <a:schemeClr val="lt1"/>
              </a:solidFill>
            </a:ln>
          </a:bottom>
          <a:insideH>
            <a:ln w="12700" cmpd="sng">
              <a:solidFill>
                <a:schemeClr val="lt1"/>
              </a:solidFill>
            </a:ln>
          </a:insideH>
          <a:insideV>
            <a:ln w="12700" cmpd="sng">
              <a:solidFill>
                <a:schemeClr val="lt1"/>
              </a:solidFill>
            </a:ln>
          </a:insideV>
        </a:tcBdr>
        <a:fill>
          <a:solidFill>
            <a:schemeClr val="accent1">
              <a:tint val="20000"/>
            </a:schemeClr>
          </a:solidFill>
        </a:fill>
      </a:tcStyle>
    </a:wholeTbl>
    <a:band1H>
      <a:tcStyle>
        <a:tcBdr/>
        <a:fill>
          <a:solidFill>
            <a:schemeClr val="accent1">
              <a:tint val="40000"/>
            </a:schemeClr>
          </a:solidFill>
        </a:fill>
      </a:tcStyle>
    </a:band1H>
    <a:band2H>
      <a:tcStyle>
        <a:tcBdr/>
      </a:tcStyle>
    </a:band2H>
    <a:band1V>
      <a:tcStyle>
        <a:tcBdr/>
        <a:fill>
          <a:solidFill>
            <a:schemeClr val="accent1">
              <a:tint val="40000"/>
            </a:schemeClr>
          </a:solidFill>
        </a:fill>
      </a:tcStyle>
    </a:band1V>
    <a:band2V>
      <a:tcStyle>
        <a:tcBdr/>
      </a:tcStyle>
    </a:band2V>
    <a:la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lastCol>
    <a:firstCol>
      <a:tcTxStyle b="on">
        <a:fontRef idx="minor">
          <a:prstClr val="black"/>
        </a:fontRef>
        <a:schemeClr val="lt1"/>
      </a:tcTxStyle>
      <a:tcStyle>
        <a:tcBdr/>
        <a:fill>
          <a:solidFill>
            <a:schemeClr val="accent1"/>
          </a:solidFill>
        </a:fill>
      </a:tcStyle>
    </a:firstCol>
    <a:lastRow>
      <a:tcTxStyle b="on">
        <a:fontRef idx="minor">
          <a:prstClr val="black"/>
        </a:fontRef>
        <a:schemeClr val="lt1"/>
      </a:tcTxStyle>
      <a:tcStyle>
        <a:tcBdr>
          <a:top>
            <a:ln w="38100" cmpd="sng">
              <a:solidFill>
                <a:schemeClr val="lt1"/>
              </a:solidFill>
            </a:ln>
          </a:top>
        </a:tcBdr>
        <a:fill>
          <a:solidFill>
            <a:schemeClr val="accent1"/>
          </a:solidFill>
        </a:fill>
      </a:tcStyle>
    </a:lastRow>
    <a:firstRow>
      <a:tcTxStyle b="on">
        <a:fontRef idx="minor">
          <a:prstClr val="black"/>
        </a:fontRef>
        <a:schemeClr val="lt1"/>
      </a:tcTxStyle>
      <a:tcStyle>
        <a:tcBdr>
          <a:bottom>
            <a:ln w="38100" cmpd="sng">
              <a:solidFill>
                <a:schemeClr val="lt1"/>
              </a:solidFill>
            </a:ln>
          </a:bottom>
        </a:tcBdr>
        <a:fill>
          <a:solidFill>
            <a:schemeClr val="accent1"/>
          </a:solidFill>
        </a:fill>
      </a:tcStyle>
    </a:firstRow>
  </a:tblStyle>
  <a:tblStyle styleId="{5940675A-B579-460E-94D1-54222C63F5DA}" styleName="Нет стиля, сетка таблицы">
    <a:wholeTbl>
      <a:tcTxStyle>
        <a:fontRef idx="minor">
          <a:scrgbClr r="0" g="0" b="0"/>
        </a:fontRef>
        <a:schemeClr val="tx1"/>
      </a:tcTxStyle>
      <a:tcStyle>
        <a:tcBdr>
          <a:left>
            <a:ln w="12700" cmpd="sng">
              <a:solidFill>
                <a:schemeClr val="tx1"/>
              </a:solidFill>
            </a:ln>
          </a:left>
          <a:right>
            <a:ln w="12700" cmpd="sng">
              <a:solidFill>
                <a:schemeClr val="tx1"/>
              </a:solidFill>
            </a:ln>
          </a:right>
          <a:top>
            <a:ln w="12700" cmpd="sng">
              <a:solidFill>
                <a:schemeClr val="tx1"/>
              </a:solidFill>
            </a:ln>
          </a:top>
          <a:bottom>
            <a:ln w="12700" cmpd="sng">
              <a:solidFill>
                <a:schemeClr val="tx1"/>
              </a:solidFill>
            </a:ln>
          </a:bottom>
          <a:insideH>
            <a:ln w="12700" cmpd="sng">
              <a:solidFill>
                <a:schemeClr val="tx1"/>
              </a:solidFill>
            </a:ln>
          </a:insideH>
          <a:insideV>
            <a:ln w="12700" cmpd="sng">
              <a:solidFill>
                <a:schemeClr val="tx1"/>
              </a:solidFill>
            </a:ln>
          </a:insideV>
        </a:tcBdr>
        <a:fill>
          <a:noFill/>
        </a:fill>
      </a:tcStyle>
    </a:wholeTbl>
  </a:tblStyle>
</a:tblStyleLst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 horzBarState="maximized">
    <p:restoredLeft sz="26913" autoAdjust="0"/>
    <p:restoredTop sz="94660"/>
  </p:normalViewPr>
  <p:slideViewPr>
    <p:cSldViewPr snapToGrid="0">
      <p:cViewPr varScale="1">
        <p:scale>
          <a:sx n="88" d="100"/>
          <a:sy n="88" d="100"/>
        </p:scale>
        <p:origin x="-180" y="-108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theme" Target="theme/theme1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viewProps" Target="view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10" Type="http://schemas.openxmlformats.org/officeDocument/2006/relationships/slide" Target="slides/slide9.xml"/><Relationship Id="rId19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ableStyles" Target="tableStyles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202BE04B-0FEE-474E-98E3-E5C059B0E3D6}" type="datetimeFigureOut">
              <a:rPr lang="ru-RU" smtClean="0"/>
              <a:t>08.12.2024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2C08AAFC-F45B-4763-9C1F-8029DFCE03FE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79451000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ru-RU"/>
              <a:t>Образец подзаголовка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0626D62-0A69-489C-AD8A-DBBB454FE69F}" type="datetime1">
              <a:rPr lang="uk-UA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99524242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C541F5A-B942-463D-BFFB-A6C0BF2A95D9}" type="datetime1">
              <a:rPr lang="uk-UA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8364211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FAF5CA3-AACC-4614-BF69-00E689DA5E5C}" type="datetime1">
              <a:rPr lang="uk-UA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38875618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E457AFC-C01B-4F35-8E90-7CDC7BDC9F41}" type="datetime1">
              <a:rPr lang="uk-UA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794456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41057DF8-A1C4-4191-9BCE-6255C9741248}" type="datetime1">
              <a:rPr lang="uk-UA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2064699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81EB527B-8C9A-436C-98CD-9931061FA41E}" type="datetime1">
              <a:rPr lang="uk-UA" smtClean="0"/>
              <a:t>08.12.2024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5430662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4" name="Объект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6" name="Объект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CCE2E25-D864-431C-9803-DC1DF816B3B2}" type="datetime1">
              <a:rPr lang="uk-UA" smtClean="0"/>
              <a:t>08.12.2024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40992300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041627C-B8CA-44C8-AA80-F38F7E2DC942}" type="datetime1">
              <a:rPr lang="uk-UA" smtClean="0"/>
              <a:t>08.12.2024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1310585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0A78820F-613B-4084-A210-F6071CA8AA12}" type="datetime1">
              <a:rPr lang="uk-UA" smtClean="0"/>
              <a:t>08.12.2024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9794996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Объект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7F3D5AF-C886-45A1-B5DC-5A526CB61C15}" type="datetime1">
              <a:rPr lang="uk-UA" smtClean="0"/>
              <a:t>08.12.2024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7721218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ru-RU"/>
              <a:t>Образец заголовка</a:t>
            </a:r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ru-RU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43D2A21-8E22-4A57-9D96-C14531AB525D}" type="datetime1">
              <a:rPr lang="uk-UA" smtClean="0"/>
              <a:t>08.12.2024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305165284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accent1">
            <a:lumMod val="40000"/>
            <a:lumOff val="60000"/>
          </a:schemeClr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/>
              <a:t>Образец заголовка</a:t>
            </a:r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/>
              <a:t>Образец текста</a:t>
            </a:r>
          </a:p>
          <a:p>
            <a:pPr lvl="1"/>
            <a:r>
              <a:rPr lang="ru-RU"/>
              <a:t>Второй уровень</a:t>
            </a:r>
          </a:p>
          <a:p>
            <a:pPr lvl="2"/>
            <a:r>
              <a:rPr lang="ru-RU"/>
              <a:t>Третий уровень</a:t>
            </a:r>
          </a:p>
          <a:p>
            <a:pPr lvl="3"/>
            <a:r>
              <a:rPr lang="ru-RU"/>
              <a:t>Четвертый уровень</a:t>
            </a:r>
          </a:p>
          <a:p>
            <a:pPr lvl="4"/>
            <a:r>
              <a:rPr lang="ru-RU"/>
              <a:t>Пятый уровень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4BFBF2D6-4F70-474E-8189-F1C29A9FD449}" type="datetime1">
              <a:rPr lang="uk-UA" smtClean="0"/>
              <a:t>08.12.2024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3B2A2CC5-B2C6-4302-92FF-8C073FD1154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24610870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hf sldNum="0" hdr="0" ftr="0"/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eg"/><Relationship Id="rId1" Type="http://schemas.openxmlformats.org/officeDocument/2006/relationships/slideLayout" Target="../slideLayouts/slideLayout7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png"/><Relationship Id="rId1" Type="http://schemas.openxmlformats.org/officeDocument/2006/relationships/slideLayout" Target="../slideLayouts/slideLayout7.xml"/><Relationship Id="rId4" Type="http://schemas.openxmlformats.org/officeDocument/2006/relationships/image" Target="../media/image35.jpeg"/></Relationships>
</file>

<file path=ppt/slides/_rels/slide11.xml.rels><?xml version="1.0" encoding="UTF-8" standalone="yes"?>
<Relationships xmlns="http://schemas.openxmlformats.org/package/2006/relationships"><Relationship Id="rId8" Type="http://schemas.openxmlformats.org/officeDocument/2006/relationships/image" Target="../media/image41.jpeg"/><Relationship Id="rId3" Type="http://schemas.openxmlformats.org/officeDocument/2006/relationships/image" Target="../media/image36.png"/><Relationship Id="rId7" Type="http://schemas.openxmlformats.org/officeDocument/2006/relationships/image" Target="../media/image4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39.png"/><Relationship Id="rId5" Type="http://schemas.openxmlformats.org/officeDocument/2006/relationships/image" Target="../media/image38.png"/><Relationship Id="rId10" Type="http://schemas.openxmlformats.org/officeDocument/2006/relationships/image" Target="../media/image43.png"/><Relationship Id="rId4" Type="http://schemas.openxmlformats.org/officeDocument/2006/relationships/image" Target="../media/image37.png"/><Relationship Id="rId9" Type="http://schemas.openxmlformats.org/officeDocument/2006/relationships/image" Target="../media/image42.png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49.png"/><Relationship Id="rId3" Type="http://schemas.openxmlformats.org/officeDocument/2006/relationships/image" Target="../media/image44.jpeg"/><Relationship Id="rId7" Type="http://schemas.openxmlformats.org/officeDocument/2006/relationships/image" Target="../media/image48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47.png"/><Relationship Id="rId5" Type="http://schemas.openxmlformats.org/officeDocument/2006/relationships/image" Target="../media/image46.png"/><Relationship Id="rId4" Type="http://schemas.openxmlformats.org/officeDocument/2006/relationships/image" Target="../media/image4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png"/><Relationship Id="rId7" Type="http://schemas.openxmlformats.org/officeDocument/2006/relationships/image" Target="../media/image54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53.png"/><Relationship Id="rId5" Type="http://schemas.openxmlformats.org/officeDocument/2006/relationships/image" Target="../media/image52.png"/><Relationship Id="rId4" Type="http://schemas.openxmlformats.org/officeDocument/2006/relationships/image" Target="../media/image51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6.jpeg"/><Relationship Id="rId2" Type="http://schemas.openxmlformats.org/officeDocument/2006/relationships/image" Target="../media/image55.jpeg"/><Relationship Id="rId1" Type="http://schemas.openxmlformats.org/officeDocument/2006/relationships/slideLayout" Target="../slideLayouts/slideLayout6.xml"/><Relationship Id="rId5" Type="http://schemas.openxmlformats.org/officeDocument/2006/relationships/image" Target="../media/image58.jpeg"/><Relationship Id="rId4" Type="http://schemas.openxmlformats.org/officeDocument/2006/relationships/image" Target="../media/image57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0.png"/><Relationship Id="rId2" Type="http://schemas.openxmlformats.org/officeDocument/2006/relationships/image" Target="../media/image59.jpeg"/><Relationship Id="rId1" Type="http://schemas.openxmlformats.org/officeDocument/2006/relationships/slideLayout" Target="../slideLayouts/slideLayout6.xml"/><Relationship Id="rId4" Type="http://schemas.openxmlformats.org/officeDocument/2006/relationships/image" Target="../media/image61.jpeg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hyperlink" Target="https://learningapps.org/display?v=pecpgxvwk19" TargetMode="External"/><Relationship Id="rId1" Type="http://schemas.openxmlformats.org/officeDocument/2006/relationships/slideLayout" Target="../slideLayouts/slideLayout7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9.jpeg"/><Relationship Id="rId3" Type="http://schemas.openxmlformats.org/officeDocument/2006/relationships/image" Target="../media/image4.jpeg"/><Relationship Id="rId7" Type="http://schemas.openxmlformats.org/officeDocument/2006/relationships/image" Target="../media/image8.jpeg"/><Relationship Id="rId2" Type="http://schemas.openxmlformats.org/officeDocument/2006/relationships/image" Target="../media/image3.jpe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7.jpeg"/><Relationship Id="rId5" Type="http://schemas.openxmlformats.org/officeDocument/2006/relationships/image" Target="../media/image6.jpeg"/><Relationship Id="rId4" Type="http://schemas.openxmlformats.org/officeDocument/2006/relationships/image" Target="../media/image5.jpeg"/><Relationship Id="rId9" Type="http://schemas.openxmlformats.org/officeDocument/2006/relationships/image" Target="../media/image10.pn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jpeg"/><Relationship Id="rId2" Type="http://schemas.openxmlformats.org/officeDocument/2006/relationships/image" Target="../media/image11.jpeg"/><Relationship Id="rId1" Type="http://schemas.openxmlformats.org/officeDocument/2006/relationships/slideLayout" Target="../slideLayouts/slideLayout7.xml"/><Relationship Id="rId5" Type="http://schemas.openxmlformats.org/officeDocument/2006/relationships/image" Target="../media/image14.jpeg"/><Relationship Id="rId4" Type="http://schemas.openxmlformats.org/officeDocument/2006/relationships/image" Target="../media/image13.jpeg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eg"/><Relationship Id="rId1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6.jpeg"/><Relationship Id="rId1" Type="http://schemas.openxmlformats.org/officeDocument/2006/relationships/slideLayout" Target="../slideLayouts/slideLayout7.xml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6.jpeg"/><Relationship Id="rId3" Type="http://schemas.openxmlformats.org/officeDocument/2006/relationships/image" Target="../media/image18.png"/><Relationship Id="rId7" Type="http://schemas.openxmlformats.org/officeDocument/2006/relationships/image" Target="../media/image22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1.png"/><Relationship Id="rId11" Type="http://schemas.openxmlformats.org/officeDocument/2006/relationships/image" Target="../media/image25.png"/><Relationship Id="rId5" Type="http://schemas.openxmlformats.org/officeDocument/2006/relationships/image" Target="../media/image20.png"/><Relationship Id="rId10" Type="http://schemas.openxmlformats.org/officeDocument/2006/relationships/image" Target="../media/image24.png"/><Relationship Id="rId4" Type="http://schemas.openxmlformats.org/officeDocument/2006/relationships/image" Target="../media/image19.png"/><Relationship Id="rId9" Type="http://schemas.openxmlformats.org/officeDocument/2006/relationships/image" Target="../media/image23.png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eg"/><Relationship Id="rId1" Type="http://schemas.openxmlformats.org/officeDocument/2006/relationships/slideLayout" Target="../slideLayouts/slideLayout7.xml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1.png"/><Relationship Id="rId3" Type="http://schemas.openxmlformats.org/officeDocument/2006/relationships/image" Target="../media/image27.png"/><Relationship Id="rId7" Type="http://schemas.openxmlformats.org/officeDocument/2006/relationships/image" Target="../media/image30.pn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7.xml"/><Relationship Id="rId6" Type="http://schemas.openxmlformats.org/officeDocument/2006/relationships/image" Target="../media/image29.png"/><Relationship Id="rId5" Type="http://schemas.openxmlformats.org/officeDocument/2006/relationships/image" Target="../media/image28.png"/><Relationship Id="rId4" Type="http://schemas.microsoft.com/office/2007/relationships/hdphoto" Target="../media/hdphoto1.wdp"/><Relationship Id="rId9" Type="http://schemas.openxmlformats.org/officeDocument/2006/relationships/image" Target="../media/image3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TextBox 5"/>
          <p:cNvSpPr txBox="1"/>
          <p:nvPr/>
        </p:nvSpPr>
        <p:spPr>
          <a:xfrm>
            <a:off x="1328057" y="3991829"/>
            <a:ext cx="9566242" cy="1736646"/>
          </a:xfrm>
          <a:prstGeom prst="roundRect">
            <a:avLst/>
          </a:prstGeom>
          <a:ln w="38100">
            <a:solidFill>
              <a:schemeClr val="accent1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4800" b="1" dirty="0">
                <a:solidFill>
                  <a:srgbClr val="0070C0"/>
                </a:solidFill>
              </a:rPr>
              <a:t>Пишу з великої букви </a:t>
            </a:r>
          </a:p>
          <a:p>
            <a:pPr algn="ctr"/>
            <a:r>
              <a:rPr lang="uk-UA" sz="4800" b="1" dirty="0" smtClean="0">
                <a:solidFill>
                  <a:srgbClr val="0070C0"/>
                </a:solidFill>
              </a:rPr>
              <a:t>клички тварин</a:t>
            </a:r>
            <a:endParaRPr lang="uk-UA" sz="48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ÐÐ°ÑÑÐ¸Ð½ÐºÐ¸ Ð¿Ð¾ Ð·Ð°Ð¿ÑÐ¾ÑÑ ÐºÐ»Ð¸Ð¿Ð°ÑÑ Ð´Ð¾Ð¼Ð°ÑÐ½Ð¸Ðµ Ð¶Ð¸Ð²Ð¾ÑÐ½ÑÐµ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39659"/>
          <a:stretch/>
        </p:blipFill>
        <p:spPr bwMode="auto">
          <a:xfrm>
            <a:off x="1328057" y="834632"/>
            <a:ext cx="2971800" cy="2956831"/>
          </a:xfrm>
          <a:prstGeom prst="round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0" name="TextBox 9"/>
          <p:cNvSpPr txBox="1"/>
          <p:nvPr/>
        </p:nvSpPr>
        <p:spPr>
          <a:xfrm>
            <a:off x="7756910" y="1290430"/>
            <a:ext cx="3137388" cy="2145268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Українська мова</a:t>
            </a:r>
          </a:p>
          <a:p>
            <a:pPr algn="ctr"/>
            <a:r>
              <a:rPr lang="uk-UA" sz="2400" b="1" i="1" dirty="0">
                <a:solidFill>
                  <a:srgbClr val="0070C0"/>
                </a:solidFill>
              </a:rPr>
              <a:t>2 </a:t>
            </a:r>
            <a:r>
              <a:rPr lang="uk-UA" sz="2400" b="1" i="1" dirty="0" smtClean="0">
                <a:solidFill>
                  <a:srgbClr val="0070C0"/>
                </a:solidFill>
              </a:rPr>
              <a:t>клас </a:t>
            </a:r>
          </a:p>
          <a:p>
            <a:pPr algn="ctr"/>
            <a:r>
              <a:rPr lang="uk-UA" sz="2400" b="1" i="1" dirty="0" smtClean="0">
                <a:solidFill>
                  <a:srgbClr val="0070C0"/>
                </a:solidFill>
              </a:rPr>
              <a:t>Розділ 3</a:t>
            </a:r>
            <a:r>
              <a:rPr lang="uk-UA" sz="2400" b="1" dirty="0" smtClean="0">
                <a:solidFill>
                  <a:srgbClr val="0070C0"/>
                </a:solidFill>
              </a:rPr>
              <a:t>. Досліджую іменники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Урок </a:t>
            </a:r>
            <a:r>
              <a:rPr lang="en-US" sz="2400" b="1" dirty="0" smtClean="0">
                <a:solidFill>
                  <a:srgbClr val="0070C0"/>
                </a:solidFill>
              </a:rPr>
              <a:t>4</a:t>
            </a:r>
            <a:r>
              <a:rPr lang="uk-UA" sz="2400" b="1" dirty="0" smtClean="0">
                <a:solidFill>
                  <a:srgbClr val="0070C0"/>
                </a:solidFill>
              </a:rPr>
              <a:t>8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0285704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890834" y="488313"/>
            <a:ext cx="10332337" cy="90249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Виконай завдання </a:t>
            </a:r>
            <a:r>
              <a:rPr lang="uk-UA" sz="4000" b="1" dirty="0" smtClean="0">
                <a:solidFill>
                  <a:schemeClr val="bg1"/>
                </a:solidFill>
              </a:rPr>
              <a:t>Родзинки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615500" y="2287083"/>
            <a:ext cx="7607670" cy="181588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  Сірий</a:t>
            </a:r>
            <a:r>
              <a:rPr lang="uk-UA" sz="2800" b="1" dirty="0">
                <a:solidFill>
                  <a:schemeClr val="bg1"/>
                </a:solidFill>
              </a:rPr>
              <a:t>, хижий, злий – … … … … …  .</a:t>
            </a:r>
          </a:p>
          <a:p>
            <a:r>
              <a:rPr lang="uk-UA" sz="2800" b="1" dirty="0" smtClean="0">
                <a:solidFill>
                  <a:schemeClr val="bg1"/>
                </a:solidFill>
              </a:rPr>
              <a:t>  Руденька</a:t>
            </a:r>
            <a:r>
              <a:rPr lang="uk-UA" sz="2800" b="1" dirty="0">
                <a:solidFill>
                  <a:schemeClr val="bg1"/>
                </a:solidFill>
              </a:rPr>
              <a:t>, вертлява, з пишним хвостом – це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r>
              <a:rPr lang="uk-UA" sz="2800" b="1" dirty="0" smtClean="0">
                <a:solidFill>
                  <a:schemeClr val="bg1"/>
                </a:solidFill>
              </a:rPr>
              <a:t>… </a:t>
            </a:r>
            <a:r>
              <a:rPr lang="uk-UA" sz="2800" b="1" dirty="0">
                <a:solidFill>
                  <a:schemeClr val="bg1"/>
                </a:solidFill>
              </a:rPr>
              <a:t>… … … … … … … …  .</a:t>
            </a:r>
          </a:p>
          <a:p>
            <a:r>
              <a:rPr lang="uk-UA" sz="2800" b="1" dirty="0" smtClean="0">
                <a:solidFill>
                  <a:schemeClr val="bg1"/>
                </a:solidFill>
              </a:rPr>
              <a:t>  Гривастий </a:t>
            </a:r>
            <a:r>
              <a:rPr lang="uk-UA" sz="2800" b="1" dirty="0">
                <a:solidFill>
                  <a:schemeClr val="bg1"/>
                </a:solidFill>
              </a:rPr>
              <a:t>і прудкий, як вітер – це … … … … </a:t>
            </a:r>
            <a:r>
              <a:rPr lang="uk-UA" sz="2800" b="1" dirty="0" smtClean="0">
                <a:solidFill>
                  <a:schemeClr val="bg1"/>
                </a:solidFill>
              </a:rPr>
              <a:t>… </a:t>
            </a:r>
            <a:r>
              <a:rPr lang="uk-UA" sz="2800" b="1" dirty="0">
                <a:solidFill>
                  <a:schemeClr val="bg1"/>
                </a:solidFill>
              </a:rPr>
              <a:t>.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7113873" y="2173850"/>
            <a:ext cx="202179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 </a:t>
            </a:r>
            <a:r>
              <a:rPr lang="uk-UA" sz="2800" b="1" dirty="0">
                <a:solidFill>
                  <a:srgbClr val="FFFF00"/>
                </a:solidFill>
              </a:rPr>
              <a:t>вовк Сірко </a:t>
            </a:r>
          </a:p>
        </p:txBody>
      </p:sp>
      <p:sp>
        <p:nvSpPr>
          <p:cNvPr id="13" name="TextBox 12"/>
          <p:cNvSpPr txBox="1"/>
          <p:nvPr/>
        </p:nvSpPr>
        <p:spPr>
          <a:xfrm>
            <a:off x="3735243" y="3018342"/>
            <a:ext cx="31071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 </a:t>
            </a:r>
            <a:r>
              <a:rPr lang="uk-UA" sz="2800" b="1" dirty="0" smtClean="0">
                <a:solidFill>
                  <a:srgbClr val="FFFF00"/>
                </a:solidFill>
              </a:rPr>
              <a:t>білочка </a:t>
            </a:r>
            <a:r>
              <a:rPr lang="uk-UA" sz="2800" b="1" dirty="0" err="1" smtClean="0">
                <a:solidFill>
                  <a:srgbClr val="FFFF00"/>
                </a:solidFill>
              </a:rPr>
              <a:t>Вертунка</a:t>
            </a:r>
            <a:r>
              <a:rPr lang="uk-UA" sz="2800" b="1" dirty="0" smtClean="0">
                <a:solidFill>
                  <a:srgbClr val="FFFF00"/>
                </a:solidFill>
              </a:rPr>
              <a:t> </a:t>
            </a:r>
            <a:endParaRPr lang="uk-UA" sz="2800" b="1" dirty="0">
              <a:solidFill>
                <a:srgbClr val="FFFF00"/>
              </a:solidFill>
            </a:endParaRPr>
          </a:p>
        </p:txBody>
      </p:sp>
      <p:sp>
        <p:nvSpPr>
          <p:cNvPr id="14" name="TextBox 13"/>
          <p:cNvSpPr txBox="1"/>
          <p:nvPr/>
        </p:nvSpPr>
        <p:spPr>
          <a:xfrm>
            <a:off x="8992536" y="3315961"/>
            <a:ext cx="199131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uk-UA" sz="2800" dirty="0"/>
              <a:t> </a:t>
            </a:r>
            <a:r>
              <a:rPr lang="uk-UA" sz="2800" b="1" dirty="0">
                <a:solidFill>
                  <a:srgbClr val="FFFF00"/>
                </a:solidFill>
              </a:rPr>
              <a:t>кінь Буран</a:t>
            </a:r>
          </a:p>
        </p:txBody>
      </p:sp>
      <p:sp>
        <p:nvSpPr>
          <p:cNvPr id="15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3374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615500" y="1412583"/>
            <a:ext cx="7607670" cy="761267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Розпізнай </a:t>
            </a:r>
            <a:r>
              <a:rPr lang="uk-UA" sz="2000" b="1" dirty="0">
                <a:solidFill>
                  <a:srgbClr val="0070C0"/>
                </a:solidFill>
              </a:rPr>
              <a:t>за поданими ознаками тварин і придумай їм клички. </a:t>
            </a:r>
            <a:r>
              <a:rPr lang="uk-UA" sz="2000" b="1" dirty="0" smtClean="0">
                <a:solidFill>
                  <a:srgbClr val="0070C0"/>
                </a:solidFill>
              </a:rPr>
              <a:t>Доповни </a:t>
            </a:r>
            <a:r>
              <a:rPr lang="uk-UA" sz="2000" b="1" dirty="0">
                <a:solidFill>
                  <a:srgbClr val="0070C0"/>
                </a:solidFill>
              </a:rPr>
              <a:t>ці речення назвами </a:t>
            </a:r>
            <a:r>
              <a:rPr lang="uk-UA" sz="2000" b="1" dirty="0" smtClean="0">
                <a:solidFill>
                  <a:srgbClr val="0070C0"/>
                </a:solidFill>
              </a:rPr>
              <a:t>та </a:t>
            </a:r>
            <a:r>
              <a:rPr lang="uk-UA" sz="2000" b="1" dirty="0">
                <a:solidFill>
                  <a:srgbClr val="0070C0"/>
                </a:solidFill>
              </a:rPr>
              <a:t>кличками </a:t>
            </a:r>
            <a:r>
              <a:rPr lang="uk-UA" sz="2000" b="1" dirty="0" smtClean="0">
                <a:solidFill>
                  <a:srgbClr val="0070C0"/>
                </a:solidFill>
              </a:rPr>
              <a:t>тварин.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32828" y="4376057"/>
            <a:ext cx="3182671" cy="111208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Скільки речень про тварин записано? </a:t>
            </a:r>
            <a:r>
              <a:rPr lang="uk-UA" sz="2000" b="1" dirty="0" err="1" smtClean="0">
                <a:solidFill>
                  <a:srgbClr val="0070C0"/>
                </a:solidFill>
              </a:rPr>
              <a:t>Спиши</a:t>
            </a:r>
            <a:r>
              <a:rPr lang="uk-UA" sz="2000" b="1" dirty="0" smtClean="0">
                <a:solidFill>
                  <a:srgbClr val="0070C0"/>
                </a:solidFill>
              </a:rPr>
              <a:t> перше і третє речення </a:t>
            </a:r>
            <a:endParaRPr lang="uk-UA" sz="2000" b="1" dirty="0">
              <a:solidFill>
                <a:srgbClr val="0070C0"/>
              </a:solidFill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33590" y="4102965"/>
            <a:ext cx="3589581" cy="2393055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4" name="Picture 4" descr="Premium Photo | Beautiful Red fluffy squirrel eating big walnut in the  autumn forest. Curious squirrel portrait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" t="9329" r="20585" b="16218"/>
          <a:stretch/>
        </p:blipFill>
        <p:spPr bwMode="auto">
          <a:xfrm>
            <a:off x="499561" y="1412584"/>
            <a:ext cx="3021702" cy="283284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6" name="Picture 6" descr="Як доглядати за хвостом і гривою коня - HorseUA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831770" y="4155543"/>
            <a:ext cx="3587565" cy="239171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40231132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8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0" dur="500"/>
                                        <p:tgtEl>
                                          <p:spTgt spid="51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16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8" dur="500"/>
                                        <p:tgtEl>
                                          <p:spTgt spid="51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4" presetID="22" presetClass="entr" presetSubtype="8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6" dur="500"/>
                                        <p:tgtEl>
                                          <p:spTgt spid="51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7" fill="hold">
                      <p:stCondLst>
                        <p:cond delay="indefinite"/>
                      </p:stCondLst>
                      <p:childTnLst>
                        <p:par>
                          <p:cTn id="28" fill="hold">
                            <p:stCondLst>
                              <p:cond delay="0"/>
                            </p:stCondLst>
                            <p:childTnLst>
                              <p:par>
                                <p:cTn id="29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1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2" grpId="0"/>
      <p:bldP spid="13" grpId="0"/>
      <p:bldP spid="14" grpId="0"/>
      <p:bldP spid="17" grpId="0" animBg="1"/>
    </p:bld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" t="1195" r="52822" b="73487"/>
          <a:stretch/>
        </p:blipFill>
        <p:spPr>
          <a:xfrm>
            <a:off x="3080040" y="1610441"/>
            <a:ext cx="7969560" cy="2448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1077686" y="690471"/>
            <a:ext cx="10000743" cy="6828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 err="1" smtClean="0">
                <a:solidFill>
                  <a:schemeClr val="bg1"/>
                </a:solidFill>
              </a:rPr>
              <a:t>Перевір</a:t>
            </a:r>
            <a:r>
              <a:rPr lang="uk-UA" sz="4000" b="1" dirty="0" smtClean="0">
                <a:solidFill>
                  <a:schemeClr val="bg1"/>
                </a:solidFill>
              </a:rPr>
              <a:t> списані  </a:t>
            </a:r>
            <a:r>
              <a:rPr lang="uk-UA" sz="4000" b="1" dirty="0" smtClean="0">
                <a:solidFill>
                  <a:schemeClr val="bg1"/>
                </a:solidFill>
              </a:rPr>
              <a:t>речення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998" t="79545" r="56285" b="3614"/>
          <a:stretch/>
        </p:blipFill>
        <p:spPr>
          <a:xfrm>
            <a:off x="3489752" y="1563598"/>
            <a:ext cx="1563728" cy="1014311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010" t="19235" r="46026" b="72110"/>
          <a:stretch/>
        </p:blipFill>
        <p:spPr>
          <a:xfrm>
            <a:off x="5069482" y="1810131"/>
            <a:ext cx="2042709" cy="521243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1763" t="19182" b="67953"/>
          <a:stretch/>
        </p:blipFill>
        <p:spPr>
          <a:xfrm>
            <a:off x="6864324" y="1810131"/>
            <a:ext cx="2054346" cy="774821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1" t="32281" r="80984" b="54854"/>
          <a:stretch/>
        </p:blipFill>
        <p:spPr>
          <a:xfrm>
            <a:off x="8405322" y="1646783"/>
            <a:ext cx="513348" cy="882317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8125" t="32281" r="18797" b="54854"/>
          <a:stretch/>
        </p:blipFill>
        <p:spPr>
          <a:xfrm>
            <a:off x="9549084" y="1646783"/>
            <a:ext cx="1408764" cy="774821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9" t="32281" r="55128" b="54854"/>
          <a:stretch/>
        </p:blipFill>
        <p:spPr>
          <a:xfrm>
            <a:off x="8918670" y="1648244"/>
            <a:ext cx="774820" cy="77482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093" t="47485" r="57829" b="36460"/>
          <a:stretch/>
        </p:blipFill>
        <p:spPr>
          <a:xfrm>
            <a:off x="3298189" y="2331374"/>
            <a:ext cx="1408765" cy="966924"/>
          </a:xfrm>
          <a:prstGeom prst="rect">
            <a:avLst/>
          </a:prstGeom>
        </p:spPr>
      </p:pic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44" t="80093" r="31630" b="3766"/>
          <a:stretch/>
        </p:blipFill>
        <p:spPr>
          <a:xfrm>
            <a:off x="4721130" y="2348390"/>
            <a:ext cx="2600542" cy="964717"/>
          </a:xfrm>
          <a:prstGeom prst="rect">
            <a:avLst/>
          </a:prstGeom>
        </p:spPr>
      </p:pic>
      <p:pic>
        <p:nvPicPr>
          <p:cNvPr id="28" name="Рисунок 2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2339" t="80327" r="11453" b="3532"/>
          <a:stretch/>
        </p:blipFill>
        <p:spPr>
          <a:xfrm>
            <a:off x="7307286" y="2394847"/>
            <a:ext cx="685089" cy="964717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85" t="19424" r="46197" b="67710"/>
          <a:stretch/>
        </p:blipFill>
        <p:spPr>
          <a:xfrm>
            <a:off x="8107735" y="2591196"/>
            <a:ext cx="1915452" cy="768978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2734" t="17319" r="18742" b="69815"/>
          <a:stretch/>
        </p:blipFill>
        <p:spPr>
          <a:xfrm>
            <a:off x="10023187" y="2451329"/>
            <a:ext cx="782959" cy="768980"/>
          </a:xfrm>
          <a:prstGeom prst="rect">
            <a:avLst/>
          </a:prstGeom>
        </p:spPr>
      </p:pic>
      <p:pic>
        <p:nvPicPr>
          <p:cNvPr id="31" name="Рисунок 3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028" t="32290" r="8300" b="52269"/>
          <a:stretch/>
        </p:blipFill>
        <p:spPr>
          <a:xfrm>
            <a:off x="5652499" y="3134913"/>
            <a:ext cx="1000505" cy="922855"/>
          </a:xfrm>
          <a:prstGeom prst="rect">
            <a:avLst/>
          </a:prstGeom>
        </p:spPr>
      </p:pic>
      <p:pic>
        <p:nvPicPr>
          <p:cNvPr id="32" name="Рисунок 3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815" t="31822" r="57090" b="52345"/>
          <a:stretch/>
        </p:blipFill>
        <p:spPr>
          <a:xfrm>
            <a:off x="3191018" y="3111352"/>
            <a:ext cx="1441094" cy="946264"/>
          </a:xfrm>
          <a:prstGeom prst="rect">
            <a:avLst/>
          </a:prstGeom>
        </p:spPr>
      </p:pic>
      <p:pic>
        <p:nvPicPr>
          <p:cNvPr id="33" name="Рисунок 3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679" t="32281" r="55128" b="54854"/>
          <a:stretch/>
        </p:blipFill>
        <p:spPr>
          <a:xfrm>
            <a:off x="4879702" y="3156451"/>
            <a:ext cx="768977" cy="768978"/>
          </a:xfrm>
          <a:prstGeom prst="rect">
            <a:avLst/>
          </a:prstGeom>
        </p:spPr>
      </p:pic>
      <p:pic>
        <p:nvPicPr>
          <p:cNvPr id="34" name="Рисунок 33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9" t="46326" r="51121" b="35738"/>
          <a:stretch/>
        </p:blipFill>
        <p:spPr>
          <a:xfrm>
            <a:off x="6653004" y="3015836"/>
            <a:ext cx="1777251" cy="1071980"/>
          </a:xfrm>
          <a:prstGeom prst="rect">
            <a:avLst/>
          </a:prstGeom>
        </p:spPr>
      </p:pic>
      <p:pic>
        <p:nvPicPr>
          <p:cNvPr id="35" name="Рисунок 3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431" t="32281" r="80984" b="54854"/>
          <a:stretch/>
        </p:blipFill>
        <p:spPr>
          <a:xfrm>
            <a:off x="4450280" y="3177494"/>
            <a:ext cx="513348" cy="882317"/>
          </a:xfrm>
          <a:prstGeom prst="rect">
            <a:avLst/>
          </a:prstGeom>
        </p:spPr>
      </p:pic>
      <p:sp>
        <p:nvSpPr>
          <p:cNvPr id="36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3374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65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4098" name="Picture 2" descr="ІГОР ДИКИЙ. „ЦІ ВІДОМІ І НЕВІДОМІ ВОВКИ. ЧАСТИНА 2” – Колосок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0449" r="16010"/>
          <a:stretch/>
        </p:blipFill>
        <p:spPr bwMode="auto">
          <a:xfrm>
            <a:off x="3080040" y="4114833"/>
            <a:ext cx="3096000" cy="251008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103" name="Picture 7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15278" y="4172051"/>
            <a:ext cx="4563151" cy="239565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41" name="Рисунок 40"/>
          <p:cNvPicPr>
            <a:picLocks noChangeAspect="1"/>
          </p:cNvPicPr>
          <p:nvPr/>
        </p:nvPicPr>
        <p:blipFill rotWithShape="1">
          <a:blip r:embed="rId10"/>
          <a:srcRect l="7656" t="13726" r="71900" b="34618"/>
          <a:stretch/>
        </p:blipFill>
        <p:spPr>
          <a:xfrm>
            <a:off x="1269096" y="1608198"/>
            <a:ext cx="1723858" cy="2479618"/>
          </a:xfrm>
          <a:prstGeom prst="rect">
            <a:avLst/>
          </a:prstGeom>
          <a:ln w="38100">
            <a:solidFill>
              <a:srgbClr val="0070C0"/>
            </a:solidFill>
          </a:ln>
        </p:spPr>
      </p:pic>
    </p:spTree>
    <p:extLst>
      <p:ext uri="{BB962C8B-B14F-4D97-AF65-F5344CB8AC3E}">
        <p14:creationId xmlns:p14="http://schemas.microsoft.com/office/powerpoint/2010/main" val="50630620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6" name="Рисунок 25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" t="1197" r="52822" b="80932"/>
          <a:stretch/>
        </p:blipFill>
        <p:spPr>
          <a:xfrm>
            <a:off x="3722913" y="1953279"/>
            <a:ext cx="7585637" cy="1728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8194" name="Picture 2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39678" y="1916786"/>
            <a:ext cx="2935735" cy="2377945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936171" y="603696"/>
            <a:ext cx="10372380" cy="7079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Напиши </a:t>
            </a:r>
            <a:r>
              <a:rPr lang="uk-UA" sz="3600" b="1" dirty="0">
                <a:solidFill>
                  <a:schemeClr val="bg1"/>
                </a:solidFill>
              </a:rPr>
              <a:t>2-3 речення про свою улюблену </a:t>
            </a:r>
            <a:r>
              <a:rPr lang="uk-UA" sz="3600" b="1" dirty="0" smtClean="0">
                <a:solidFill>
                  <a:schemeClr val="bg1"/>
                </a:solidFill>
              </a:rPr>
              <a:t>тварину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pic>
        <p:nvPicPr>
          <p:cNvPr id="8196" name="Picture 4" descr="ÐÐ¾ÑÐ¾Ð¶ÐµÐµ Ð¸Ð·Ð¾Ð±ÑÐ°Ð¶ÐµÐ½Ð¸Ðµ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2654" y="3788408"/>
            <a:ext cx="3419002" cy="266682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283" t="45380" r="5030" b="39415"/>
          <a:stretch/>
        </p:blipFill>
        <p:spPr>
          <a:xfrm>
            <a:off x="3722913" y="1801705"/>
            <a:ext cx="1677902" cy="886696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673" t="64132" r="37534" b="19532"/>
          <a:stretch/>
        </p:blipFill>
        <p:spPr>
          <a:xfrm>
            <a:off x="5254150" y="1953279"/>
            <a:ext cx="2424580" cy="952682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342" t="80272" r="37865" b="3392"/>
          <a:stretch/>
        </p:blipFill>
        <p:spPr>
          <a:xfrm>
            <a:off x="7574421" y="1961029"/>
            <a:ext cx="2424580" cy="952682"/>
          </a:xfrm>
          <a:prstGeom prst="rect">
            <a:avLst/>
          </a:prstGeom>
        </p:spPr>
      </p:pic>
      <p:grpSp>
        <p:nvGrpSpPr>
          <p:cNvPr id="6" name="Группа 5"/>
          <p:cNvGrpSpPr/>
          <p:nvPr/>
        </p:nvGrpSpPr>
        <p:grpSpPr>
          <a:xfrm>
            <a:off x="9997981" y="1916786"/>
            <a:ext cx="528188" cy="1120336"/>
            <a:chOff x="6829060" y="4390621"/>
            <a:chExt cx="528188" cy="1120336"/>
          </a:xfrm>
        </p:grpSpPr>
        <p:pic>
          <p:nvPicPr>
            <p:cNvPr id="16" name="Рисунок 15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83" t="48927" r="50874" b="34737"/>
            <a:stretch/>
          </p:blipFill>
          <p:spPr>
            <a:xfrm>
              <a:off x="7190244" y="4390621"/>
              <a:ext cx="167004" cy="1120336"/>
            </a:xfrm>
            <a:prstGeom prst="rect">
              <a:avLst/>
            </a:prstGeom>
          </p:spPr>
        </p:pic>
        <p:pic>
          <p:nvPicPr>
            <p:cNvPr id="17" name="Рисунок 16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83" t="48927" r="50874" b="34737"/>
            <a:stretch/>
          </p:blipFill>
          <p:spPr>
            <a:xfrm>
              <a:off x="7009652" y="4390621"/>
              <a:ext cx="167004" cy="1120336"/>
            </a:xfrm>
            <a:prstGeom prst="rect">
              <a:avLst/>
            </a:prstGeom>
          </p:spPr>
        </p:pic>
        <p:pic>
          <p:nvPicPr>
            <p:cNvPr id="18" name="Рисунок 17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83" t="48927" r="50874" b="34737"/>
            <a:stretch/>
          </p:blipFill>
          <p:spPr>
            <a:xfrm>
              <a:off x="6829060" y="4390621"/>
              <a:ext cx="167004" cy="1120336"/>
            </a:xfrm>
            <a:prstGeom prst="rect">
              <a:avLst/>
            </a:prstGeom>
          </p:spPr>
        </p:pic>
      </p:grpSp>
      <p:pic>
        <p:nvPicPr>
          <p:cNvPr id="7" name="Рисунок 6"/>
          <p:cNvPicPr>
            <a:picLocks noChangeAspect="1"/>
          </p:cNvPicPr>
          <p:nvPr/>
        </p:nvPicPr>
        <p:blipFill rotWithShape="1"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26" t="13030" r="32309" b="68490"/>
          <a:stretch/>
        </p:blipFill>
        <p:spPr>
          <a:xfrm>
            <a:off x="3766446" y="2608019"/>
            <a:ext cx="2427515" cy="1042248"/>
          </a:xfrm>
          <a:prstGeom prst="rect">
            <a:avLst/>
          </a:prstGeom>
        </p:spPr>
      </p:pic>
      <p:grpSp>
        <p:nvGrpSpPr>
          <p:cNvPr id="20" name="Группа 19"/>
          <p:cNvGrpSpPr/>
          <p:nvPr/>
        </p:nvGrpSpPr>
        <p:grpSpPr>
          <a:xfrm>
            <a:off x="6373953" y="2668072"/>
            <a:ext cx="528188" cy="1120336"/>
            <a:chOff x="6829060" y="4390621"/>
            <a:chExt cx="528188" cy="1120336"/>
          </a:xfrm>
        </p:grpSpPr>
        <p:pic>
          <p:nvPicPr>
            <p:cNvPr id="21" name="Рисунок 20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83" t="48927" r="50874" b="34737"/>
            <a:stretch/>
          </p:blipFill>
          <p:spPr>
            <a:xfrm>
              <a:off x="7190244" y="4390621"/>
              <a:ext cx="167004" cy="1120336"/>
            </a:xfrm>
            <a:prstGeom prst="rect">
              <a:avLst/>
            </a:prstGeom>
          </p:spPr>
        </p:pic>
        <p:pic>
          <p:nvPicPr>
            <p:cNvPr id="22" name="Рисунок 21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83" t="48927" r="50874" b="34737"/>
            <a:stretch/>
          </p:blipFill>
          <p:spPr>
            <a:xfrm>
              <a:off x="7009652" y="4390621"/>
              <a:ext cx="167004" cy="1120336"/>
            </a:xfrm>
            <a:prstGeom prst="rect">
              <a:avLst/>
            </a:prstGeom>
          </p:spPr>
        </p:pic>
        <p:pic>
          <p:nvPicPr>
            <p:cNvPr id="23" name="Рисунок 22"/>
            <p:cNvPicPr>
              <a:picLocks noChangeAspect="1"/>
            </p:cNvPicPr>
            <p:nvPr/>
          </p:nvPicPr>
          <p:blipFill rotWithShape="1">
            <a:blip r:embed="rId7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5683" t="48927" r="50874" b="34737"/>
            <a:stretch/>
          </p:blipFill>
          <p:spPr>
            <a:xfrm>
              <a:off x="6829060" y="4390621"/>
              <a:ext cx="167004" cy="1120336"/>
            </a:xfrm>
            <a:prstGeom prst="rect">
              <a:avLst/>
            </a:prstGeom>
          </p:spPr>
        </p:pic>
      </p:grpSp>
      <p:sp>
        <p:nvSpPr>
          <p:cNvPr id="2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3374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65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4931785" y="1311678"/>
            <a:ext cx="3659871" cy="49535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Чи </a:t>
            </a:r>
            <a:r>
              <a:rPr lang="uk-UA" sz="2400" b="1" dirty="0">
                <a:solidFill>
                  <a:srgbClr val="0070C0"/>
                </a:solidFill>
              </a:rPr>
              <a:t>має вона кличку? Яку? 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19283301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" t="1194" r="52822" b="73116"/>
          <a:stretch/>
        </p:blipFill>
        <p:spPr>
          <a:xfrm>
            <a:off x="3732651" y="2683033"/>
            <a:ext cx="7585637" cy="2484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936172" y="1403088"/>
            <a:ext cx="2884714" cy="1095329"/>
          </a:xfrm>
          <a:prstGeom prst="rect">
            <a:avLst/>
          </a:prstGeom>
          <a:ln/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Добери </a:t>
            </a:r>
            <a:r>
              <a:rPr lang="uk-UA" sz="2400" b="1" dirty="0">
                <a:solidFill>
                  <a:srgbClr val="0070C0"/>
                </a:solidFill>
              </a:rPr>
              <a:t>клички </a:t>
            </a:r>
            <a:r>
              <a:rPr lang="uk-UA" sz="2400" b="1" dirty="0" smtClean="0">
                <a:solidFill>
                  <a:srgbClr val="0070C0"/>
                </a:solidFill>
              </a:rPr>
              <a:t>тваринам </a:t>
            </a:r>
            <a:r>
              <a:rPr lang="uk-UA" sz="2400" b="1" dirty="0">
                <a:solidFill>
                  <a:srgbClr val="0070C0"/>
                </a:solidFill>
              </a:rPr>
              <a:t>і запиши речення.</a:t>
            </a:r>
          </a:p>
        </p:txBody>
      </p:sp>
      <p:sp>
        <p:nvSpPr>
          <p:cNvPr id="8" name="TextBox 7"/>
          <p:cNvSpPr txBox="1"/>
          <p:nvPr/>
        </p:nvSpPr>
        <p:spPr>
          <a:xfrm>
            <a:off x="3994260" y="1473700"/>
            <a:ext cx="7346597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chemeClr val="bg1"/>
                </a:solidFill>
              </a:rPr>
              <a:t>У </a:t>
            </a:r>
            <a:r>
              <a:rPr lang="uk-UA" sz="2800" b="1" dirty="0">
                <a:solidFill>
                  <a:schemeClr val="bg1"/>
                </a:solidFill>
              </a:rPr>
              <a:t>дядька Івана є собака </a:t>
            </a:r>
            <a:r>
              <a:rPr lang="uk-UA" sz="2800" b="1" dirty="0" smtClean="0">
                <a:solidFill>
                  <a:schemeClr val="bg1"/>
                </a:solidFill>
              </a:rPr>
              <a:t>…, </a:t>
            </a:r>
            <a:r>
              <a:rPr lang="uk-UA" sz="2800" b="1" dirty="0">
                <a:solidFill>
                  <a:schemeClr val="bg1"/>
                </a:solidFill>
              </a:rPr>
              <a:t>кішка </a:t>
            </a:r>
            <a:r>
              <a:rPr lang="uk-UA" sz="2800" b="1" dirty="0" smtClean="0">
                <a:solidFill>
                  <a:schemeClr val="bg1"/>
                </a:solidFill>
              </a:rPr>
              <a:t>…, </a:t>
            </a:r>
            <a:r>
              <a:rPr lang="uk-UA" sz="2800" b="1" dirty="0">
                <a:solidFill>
                  <a:schemeClr val="bg1"/>
                </a:solidFill>
              </a:rPr>
              <a:t>папуга </a:t>
            </a:r>
            <a:r>
              <a:rPr lang="uk-UA" sz="2800" b="1" dirty="0" smtClean="0">
                <a:solidFill>
                  <a:schemeClr val="bg1"/>
                </a:solidFill>
              </a:rPr>
              <a:t>…, </a:t>
            </a:r>
            <a:r>
              <a:rPr lang="uk-UA" sz="2800" b="1" dirty="0">
                <a:solidFill>
                  <a:schemeClr val="bg1"/>
                </a:solidFill>
              </a:rPr>
              <a:t>коза </a:t>
            </a:r>
            <a:r>
              <a:rPr lang="uk-UA" sz="2800" b="1" dirty="0" smtClean="0">
                <a:solidFill>
                  <a:schemeClr val="bg1"/>
                </a:solidFill>
              </a:rPr>
              <a:t>… .</a:t>
            </a:r>
            <a:endParaRPr lang="uk-UA" sz="3200" b="1" dirty="0">
              <a:solidFill>
                <a:schemeClr val="bg1"/>
              </a:solidFill>
            </a:endParaRPr>
          </a:p>
        </p:txBody>
      </p:sp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3871" t="13681" r="7605" b="71582"/>
          <a:stretch/>
        </p:blipFill>
        <p:spPr>
          <a:xfrm>
            <a:off x="3837819" y="2585663"/>
            <a:ext cx="738585" cy="83091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738" t="34734" r="53149" b="51912"/>
          <a:stretch/>
        </p:blipFill>
        <p:spPr>
          <a:xfrm>
            <a:off x="4576404" y="2862661"/>
            <a:ext cx="1679143" cy="752919"/>
          </a:xfrm>
          <a:prstGeom prst="rect">
            <a:avLst/>
          </a:prstGeom>
        </p:spPr>
      </p:pic>
      <p:pic>
        <p:nvPicPr>
          <p:cNvPr id="13" name="Рисунок 12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730" t="62102" r="8902" b="23161"/>
          <a:stretch/>
        </p:blipFill>
        <p:spPr>
          <a:xfrm>
            <a:off x="3732651" y="3294666"/>
            <a:ext cx="3704583" cy="904345"/>
          </a:xfrm>
          <a:prstGeom prst="rect">
            <a:avLst/>
          </a:prstGeom>
        </p:spPr>
      </p:pic>
      <p:pic>
        <p:nvPicPr>
          <p:cNvPr id="14" name="Рисунок 13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705" t="49003" r="36080" b="36260"/>
          <a:stretch/>
        </p:blipFill>
        <p:spPr>
          <a:xfrm>
            <a:off x="8115546" y="2683033"/>
            <a:ext cx="2677792" cy="1010653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4355" t="30757" r="9341" b="54506"/>
          <a:stretch/>
        </p:blipFill>
        <p:spPr>
          <a:xfrm>
            <a:off x="6455497" y="2650523"/>
            <a:ext cx="1447532" cy="830909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722" t="79880" r="7910" b="3165"/>
          <a:stretch/>
        </p:blipFill>
        <p:spPr>
          <a:xfrm>
            <a:off x="7372787" y="3327324"/>
            <a:ext cx="4140063" cy="1162760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936" t="14231" r="12667" b="68459"/>
          <a:stretch/>
        </p:blipFill>
        <p:spPr>
          <a:xfrm>
            <a:off x="3732652" y="4120287"/>
            <a:ext cx="3259842" cy="1017841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20" t="31541" r="45568" b="52553"/>
          <a:stretch/>
        </p:blipFill>
        <p:spPr>
          <a:xfrm>
            <a:off x="7667559" y="4191928"/>
            <a:ext cx="1988070" cy="935315"/>
          </a:xfrm>
          <a:prstGeom prst="rect">
            <a:avLst/>
          </a:prstGeom>
        </p:spPr>
      </p:pic>
      <p:sp>
        <p:nvSpPr>
          <p:cNvPr id="19" name="Прямоугольник 18"/>
          <p:cNvSpPr/>
          <p:nvPr/>
        </p:nvSpPr>
        <p:spPr>
          <a:xfrm>
            <a:off x="936171" y="603696"/>
            <a:ext cx="10372380" cy="70798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Додаткове завдання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20" name="Picture 2" descr="ÐÐ°ÑÑÐ¸Ð½ÐºÐ¸ Ð¿Ð¾ Ð·Ð°Ð¿ÑÐ¾ÑÑ ÐºÐ¾ÑÐºÐ° ÑÐ¾Ð±Ð°ÐºÐ° Ð¿Ð¾Ð¿ÑÐ³Ð°Ð¹ ÐºÐ¾Ñ"/>
          <p:cNvPicPr>
            <a:picLocks noChangeAspect="1" noChangeArrowheads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379" r="6128"/>
          <a:stretch/>
        </p:blipFill>
        <p:spPr bwMode="auto">
          <a:xfrm>
            <a:off x="705402" y="2683033"/>
            <a:ext cx="2774535" cy="2623048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3420622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2" fill="hold">
                            <p:stCondLst>
                              <p:cond delay="1000"/>
                            </p:stCondLst>
                            <p:childTnLst>
                              <p:par>
                                <p:cTn id="1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5" dur="5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6" fill="hold">
                            <p:stCondLst>
                              <p:cond delay="1500"/>
                            </p:stCondLst>
                            <p:childTnLst>
                              <p:par>
                                <p:cTn id="17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9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0" fill="hold">
                            <p:stCondLst>
                              <p:cond delay="2000"/>
                            </p:stCondLst>
                            <p:childTnLst>
                              <p:par>
                                <p:cTn id="21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3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4" fill="hold">
                            <p:stCondLst>
                              <p:cond delay="2500"/>
                            </p:stCondLst>
                            <p:childTnLst>
                              <p:par>
                                <p:cTn id="25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28" fill="hold">
                            <p:stCondLst>
                              <p:cond delay="3000"/>
                            </p:stCondLst>
                            <p:childTnLst>
                              <p:par>
                                <p:cTn id="2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1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32" fill="hold">
                            <p:stCondLst>
                              <p:cond delay="3500"/>
                            </p:stCondLst>
                            <p:childTnLst>
                              <p:par>
                                <p:cTn id="33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35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28" name="Picture 4" descr="D:\2 клас\1 Українська мова\1 Пономарьова\3 Іменник\№048 - Пишу з великої букви клички тварин\2024-12-05_170246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573" t="15145" r="6288" b="655"/>
          <a:stretch/>
        </p:blipFill>
        <p:spPr bwMode="auto">
          <a:xfrm>
            <a:off x="6445015" y="3904953"/>
            <a:ext cx="5147350" cy="1996816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2 клас\1 Українська мова\1 Пономарьова\3 Іменник\№048 - Пишу з великої букви клички тварин\2024-12-05_170202.jpg"/>
          <p:cNvPicPr>
            <a:picLocks noChangeAspect="1" noChangeArrowheads="1"/>
          </p:cNvPicPr>
          <p:nvPr/>
        </p:nvPicPr>
        <p:blipFill rotWithShape="1"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161" t="13336" r="902" b="2099"/>
          <a:stretch/>
        </p:blipFill>
        <p:spPr bwMode="auto">
          <a:xfrm>
            <a:off x="584778" y="3904953"/>
            <a:ext cx="5786691" cy="1996816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6" name="Picture 2" descr="D:\2 клас\1 Українська мова\1 Пономарьова\3 Іменник\№048 - Пишу з великої букви клички тварин\2024-12-05_150435.jpg"/>
          <p:cNvPicPr>
            <a:picLocks noChangeAspect="1" noChangeArrowheads="1"/>
          </p:cNvPicPr>
          <p:nvPr/>
        </p:nvPicPr>
        <p:blipFill rotWithShape="1"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7814" b="1581"/>
          <a:stretch/>
        </p:blipFill>
        <p:spPr bwMode="auto">
          <a:xfrm>
            <a:off x="672931" y="2017187"/>
            <a:ext cx="5426791" cy="1279567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9" name="Прямоугольник 4">
            <a:extLst>
              <a:ext uri="{FF2B5EF4-FFF2-40B4-BE49-F238E27FC236}">
                <a16:creationId xmlns="" xmlns:a16="http://schemas.microsoft.com/office/drawing/2014/main" id="{41300D0C-EC34-4515-9E3A-6F0DC297E5C1}"/>
              </a:ext>
            </a:extLst>
          </p:cNvPr>
          <p:cNvSpPr/>
          <p:nvPr/>
        </p:nvSpPr>
        <p:spPr>
          <a:xfrm>
            <a:off x="-1814" y="6057261"/>
            <a:ext cx="858342" cy="800738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 smtClean="0">
                <a:solidFill>
                  <a:schemeClr val="bg1"/>
                </a:solidFill>
              </a:rPr>
              <a:t>Сторінка</a:t>
            </a:r>
            <a:endParaRPr lang="uk-UA" sz="14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smtClean="0">
                <a:solidFill>
                  <a:schemeClr val="bg1"/>
                </a:solidFill>
              </a:rPr>
              <a:t>32</a:t>
            </a:r>
            <a:endParaRPr lang="ru-RU" sz="2800" b="1" dirty="0">
              <a:solidFill>
                <a:schemeClr val="bg1"/>
              </a:solidFill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856529" y="494529"/>
            <a:ext cx="10486386" cy="6166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Робота в зошиті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856528" y="1169045"/>
            <a:ext cx="5243193" cy="74684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1. Прочитай текст</a:t>
            </a:r>
            <a:r>
              <a:rPr lang="uk-UA" sz="2000" b="1" dirty="0">
                <a:solidFill>
                  <a:schemeClr val="bg1"/>
                </a:solidFill>
              </a:rPr>
              <a:t> </a:t>
            </a:r>
            <a:r>
              <a:rPr lang="uk-UA" sz="2000" b="1" dirty="0" smtClean="0">
                <a:solidFill>
                  <a:schemeClr val="bg1"/>
                </a:solidFill>
              </a:rPr>
              <a:t>про відомих собак. Вибери з дужок і встав у слова пропущену букву.</a:t>
            </a:r>
            <a:endParaRPr lang="uk-UA" sz="2000" b="1" dirty="0">
              <a:solidFill>
                <a:schemeClr val="bg1"/>
              </a:solidFill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6400953" y="1183379"/>
            <a:ext cx="4941962" cy="73250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2. Пригадай назву й кличку зображеної тварини і </a:t>
            </a:r>
            <a:r>
              <a:rPr lang="uk-UA" sz="20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000" b="1" dirty="0" smtClean="0">
                <a:solidFill>
                  <a:schemeClr val="bg1"/>
                </a:solidFill>
              </a:rPr>
              <a:t>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38" name="TextBox 37"/>
          <p:cNvSpPr txBox="1"/>
          <p:nvPr/>
        </p:nvSpPr>
        <p:spPr>
          <a:xfrm>
            <a:off x="7927353" y="2034644"/>
            <a:ext cx="2449020" cy="52322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Свинка</a:t>
            </a:r>
            <a:r>
              <a:rPr lang="uk-UA" sz="2400" b="1" dirty="0" smtClean="0">
                <a:solidFill>
                  <a:srgbClr val="0070C0"/>
                </a:solidFill>
              </a:rPr>
              <a:t> </a:t>
            </a:r>
            <a:r>
              <a:rPr lang="uk-UA" sz="2400" b="1" dirty="0" err="1" smtClean="0">
                <a:solidFill>
                  <a:srgbClr val="0070C0"/>
                </a:solidFill>
              </a:rPr>
              <a:t>Пеппа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39" name="TextBox 38"/>
          <p:cNvSpPr txBox="1"/>
          <p:nvPr/>
        </p:nvSpPr>
        <p:spPr>
          <a:xfrm>
            <a:off x="1915799" y="4105219"/>
            <a:ext cx="1349915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err="1" smtClean="0">
                <a:solidFill>
                  <a:srgbClr val="0070C0"/>
                </a:solidFill>
              </a:rPr>
              <a:t>Мурчик</a:t>
            </a:r>
            <a:r>
              <a:rPr lang="uk-UA" sz="2400" b="1" dirty="0" smtClean="0">
                <a:solidFill>
                  <a:srgbClr val="0070C0"/>
                </a:solidFill>
              </a:rPr>
              <a:t>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42" name="TextBox 41"/>
          <p:cNvSpPr txBox="1"/>
          <p:nvPr/>
        </p:nvSpPr>
        <p:spPr>
          <a:xfrm>
            <a:off x="1164683" y="4790629"/>
            <a:ext cx="1143088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70C0"/>
                </a:solidFill>
              </a:rPr>
              <a:t>Рябко.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350151" y="3374914"/>
            <a:ext cx="3820563" cy="435047"/>
          </a:xfrm>
          <a:prstGeom prst="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3. Допиши речення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7927353" y="2859930"/>
            <a:ext cx="3179148" cy="732507"/>
          </a:xfrm>
          <a:prstGeom prst="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chemeClr val="bg1"/>
                </a:solidFill>
              </a:rPr>
              <a:t>4. </a:t>
            </a:r>
            <a:r>
              <a:rPr lang="uk-UA" sz="20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2000" b="1" dirty="0" smtClean="0">
                <a:solidFill>
                  <a:schemeClr val="bg1"/>
                </a:solidFill>
              </a:rPr>
              <a:t> клички тварин,  «заховані» в ребусах.</a:t>
            </a:r>
            <a:endParaRPr lang="uk-UA" sz="2400" b="1" dirty="0">
              <a:solidFill>
                <a:schemeClr val="bg1"/>
              </a:solidFill>
            </a:endParaRPr>
          </a:p>
        </p:txBody>
      </p:sp>
      <p:sp>
        <p:nvSpPr>
          <p:cNvPr id="21" name="TextBox 20"/>
          <p:cNvSpPr txBox="1"/>
          <p:nvPr/>
        </p:nvSpPr>
        <p:spPr>
          <a:xfrm>
            <a:off x="4103826" y="5440104"/>
            <a:ext cx="1066888" cy="461665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400" b="1" dirty="0" smtClean="0">
                <a:solidFill>
                  <a:srgbClr val="0070C0"/>
                </a:solidFill>
              </a:rPr>
              <a:t>Зірка.</a:t>
            </a:r>
            <a:endParaRPr lang="uk-UA" sz="2400" b="1" dirty="0">
              <a:solidFill>
                <a:srgbClr val="0070C0"/>
              </a:solidFill>
            </a:endParaRPr>
          </a:p>
        </p:txBody>
      </p:sp>
      <p:pic>
        <p:nvPicPr>
          <p:cNvPr id="1031" name="Picture 7" descr="Вінні-Пух&quot; і &quot;Свинка Пеппа&quot;: які відомі мультфільми заборонені в різних  країнах світу"/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467" r="19836"/>
          <a:stretch/>
        </p:blipFill>
        <p:spPr bwMode="auto">
          <a:xfrm>
            <a:off x="6445015" y="2017187"/>
            <a:ext cx="1368000" cy="15752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3" name="TextBox 22"/>
          <p:cNvSpPr txBox="1"/>
          <p:nvPr/>
        </p:nvSpPr>
        <p:spPr>
          <a:xfrm>
            <a:off x="7098911" y="5103427"/>
            <a:ext cx="1349915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Мурка</a:t>
            </a:r>
            <a:endParaRPr lang="uk-UA" sz="2800" b="1" dirty="0">
              <a:solidFill>
                <a:srgbClr val="0070C0"/>
              </a:solidFill>
            </a:endParaRPr>
          </a:p>
        </p:txBody>
      </p:sp>
      <p:sp>
        <p:nvSpPr>
          <p:cNvPr id="24" name="TextBox 23"/>
          <p:cNvSpPr txBox="1"/>
          <p:nvPr/>
        </p:nvSpPr>
        <p:spPr>
          <a:xfrm>
            <a:off x="9701415" y="5146971"/>
            <a:ext cx="1349915" cy="523220"/>
          </a:xfrm>
          <a:prstGeom prst="rect">
            <a:avLst/>
          </a:prstGeom>
          <a:noFill/>
          <a:ln>
            <a:noFill/>
          </a:ln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r>
              <a:rPr lang="uk-UA" sz="2800" b="1" dirty="0" smtClean="0">
                <a:solidFill>
                  <a:srgbClr val="0070C0"/>
                </a:solidFill>
              </a:rPr>
              <a:t>Джек</a:t>
            </a:r>
            <a:endParaRPr lang="uk-UA" sz="2800" b="1" dirty="0">
              <a:solidFill>
                <a:srgbClr val="0070C0"/>
              </a:solidFill>
            </a:endParaRPr>
          </a:p>
        </p:txBody>
      </p:sp>
      <p:cxnSp>
        <p:nvCxnSpPr>
          <p:cNvPr id="3" name="Прямая соединительная линия 2"/>
          <p:cNvCxnSpPr/>
          <p:nvPr/>
        </p:nvCxnSpPr>
        <p:spPr>
          <a:xfrm flipH="1">
            <a:off x="3108307" y="2209168"/>
            <a:ext cx="229468" cy="2612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2" name="Прямая соединительная линия 21"/>
          <p:cNvCxnSpPr/>
          <p:nvPr/>
        </p:nvCxnSpPr>
        <p:spPr>
          <a:xfrm flipH="1">
            <a:off x="1049949" y="2526341"/>
            <a:ext cx="229468" cy="2612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25" name="Прямая соединительная линия 24"/>
          <p:cNvCxnSpPr/>
          <p:nvPr/>
        </p:nvCxnSpPr>
        <p:spPr>
          <a:xfrm flipH="1">
            <a:off x="2590756" y="2543555"/>
            <a:ext cx="229468" cy="261257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1105346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5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8" fill="hold">
                      <p:stCondLst>
                        <p:cond delay="indefinite"/>
                      </p:stCondLst>
                      <p:childTnLst>
                        <p:par>
                          <p:cTn id="9" fill="hold">
                            <p:stCondLst>
                              <p:cond delay="0"/>
                            </p:stCondLst>
                            <p:childTnLst>
                              <p:par>
                                <p:cTn id="10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2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2" presetClass="entr" presetSubtype="2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17" dur="500"/>
                                        <p:tgtEl>
                                          <p:spTgt spid="2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2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2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3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25" dur="500"/>
                                        <p:tgtEl>
                                          <p:spTgt spid="103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30" dur="500"/>
                                        <p:tgtEl>
                                          <p:spTgt spid="3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38" presetID="53" presetClass="entr" presetSubtype="16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0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500" fill="hold"/>
                                        <p:tgtEl>
                                          <p:spTgt spid="10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2" dur="500"/>
                                        <p:tgtEl>
                                          <p:spTgt spid="10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00"/>
                                        <p:tgtEl>
                                          <p:spTgt spid="3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8" fill="hold">
                      <p:stCondLst>
                        <p:cond delay="indefinite"/>
                      </p:stCondLst>
                      <p:childTnLst>
                        <p:par>
                          <p:cTn id="49" fill="hold">
                            <p:stCondLst>
                              <p:cond delay="0"/>
                            </p:stCondLst>
                            <p:childTnLst>
                              <p:par>
                                <p:cTn id="50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2" dur="500"/>
                                        <p:tgtEl>
                                          <p:spTgt spid="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3" fill="hold">
                      <p:stCondLst>
                        <p:cond delay="indefinite"/>
                      </p:stCondLst>
                      <p:childTnLst>
                        <p:par>
                          <p:cTn id="54" fill="hold">
                            <p:stCondLst>
                              <p:cond delay="0"/>
                            </p:stCondLst>
                            <p:childTnLst>
                              <p:par>
                                <p:cTn id="55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57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8" fill="hold">
                      <p:stCondLst>
                        <p:cond delay="indefinite"/>
                      </p:stCondLst>
                      <p:childTnLst>
                        <p:par>
                          <p:cTn id="59" fill="hold">
                            <p:stCondLst>
                              <p:cond delay="0"/>
                            </p:stCondLst>
                            <p:childTnLst>
                              <p:par>
                                <p:cTn id="60" presetID="16" presetClass="entr" presetSubtype="37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2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  <p:par>
                                <p:cTn id="63" presetID="16" presetClass="entr" presetSubtype="37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barn(outVertical)">
                                      <p:cBhvr>
                                        <p:cTn id="65" dur="500"/>
                                        <p:tgtEl>
                                          <p:spTgt spid="102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0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2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75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8" grpId="0" animBg="1"/>
      <p:bldP spid="38" grpId="0" animBg="1"/>
      <p:bldP spid="39" grpId="0"/>
      <p:bldP spid="42" grpId="0"/>
      <p:bldP spid="19" grpId="0" animBg="1"/>
      <p:bldP spid="20" grpId="0" animBg="1"/>
      <p:bldP spid="21" grpId="0"/>
      <p:bldP spid="23" grpId="0"/>
      <p:bldP spid="24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" name="Заголовок 1"/>
          <p:cNvSpPr txBox="1">
            <a:spLocks/>
          </p:cNvSpPr>
          <p:nvPr/>
        </p:nvSpPr>
        <p:spPr>
          <a:xfrm>
            <a:off x="1298827" y="610662"/>
            <a:ext cx="9519737" cy="720080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4000" b="1" dirty="0" smtClean="0">
                <a:solidFill>
                  <a:schemeClr val="bg1"/>
                </a:solidFill>
              </a:rPr>
              <a:t> Рефлексія</a:t>
            </a:r>
            <a:endParaRPr lang="ru-RU" sz="4000" b="1" dirty="0">
              <a:solidFill>
                <a:schemeClr val="bg1"/>
              </a:solidFill>
            </a:endParaRPr>
          </a:p>
        </p:txBody>
      </p:sp>
      <p:sp>
        <p:nvSpPr>
          <p:cNvPr id="8" name="Заголовок 3"/>
          <p:cNvSpPr txBox="1">
            <a:spLocks/>
          </p:cNvSpPr>
          <p:nvPr/>
        </p:nvSpPr>
        <p:spPr>
          <a:xfrm>
            <a:off x="8151223" y="5081793"/>
            <a:ext cx="2263353" cy="1026763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1"/>
          </a:fillRef>
          <a:effectRef idx="1">
            <a:schemeClr val="accent1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Очікував/ла </a:t>
            </a:r>
          </a:p>
          <a:p>
            <a:r>
              <a:rPr lang="uk-UA" sz="2400" b="1" dirty="0" smtClean="0"/>
              <a:t>кінця уроку</a:t>
            </a:r>
            <a:endParaRPr lang="ru-RU" sz="2400" b="1" dirty="0"/>
          </a:p>
        </p:txBody>
      </p:sp>
      <p:sp>
        <p:nvSpPr>
          <p:cNvPr id="9" name="Заголовок 3"/>
          <p:cNvSpPr txBox="1">
            <a:spLocks/>
          </p:cNvSpPr>
          <p:nvPr/>
        </p:nvSpPr>
        <p:spPr>
          <a:xfrm>
            <a:off x="4770657" y="5144132"/>
            <a:ext cx="2337088" cy="964424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Здивувала інформація </a:t>
            </a:r>
            <a:endParaRPr lang="ru-RU" sz="2400" b="1" dirty="0"/>
          </a:p>
        </p:txBody>
      </p:sp>
      <p:sp>
        <p:nvSpPr>
          <p:cNvPr id="14" name="Заголовок 3"/>
          <p:cNvSpPr txBox="1">
            <a:spLocks/>
          </p:cNvSpPr>
          <p:nvPr/>
        </p:nvSpPr>
        <p:spPr>
          <a:xfrm>
            <a:off x="1487278" y="5144132"/>
            <a:ext cx="2867008" cy="1016439"/>
          </a:xfrm>
          <a:prstGeom prst="round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vert="horz" lIns="91440" tIns="45720" rIns="91440" bIns="45720" rtlCol="0" anchor="ctr">
            <a:noAutofit/>
          </a:bodyPr>
          <a:lstStyle>
            <a:lvl1pPr algn="ctr" defTabSz="914400" rtl="0" eaLnBrk="1" latinLnBrk="0" hangingPunct="1">
              <a:spcBef>
                <a:spcPct val="0"/>
              </a:spcBef>
              <a:buNone/>
              <a:defRPr sz="4400" kern="1200"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1pPr>
            <a:lvl2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2pPr>
            <a:lvl3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3pPr>
            <a:lvl4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4pPr>
            <a:lvl5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5pPr>
            <a:lvl6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6pPr>
            <a:lvl7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7pPr>
            <a:lvl8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8pPr>
            <a:lvl9pPr>
              <a:defRPr>
                <a:solidFill>
                  <a:schemeClr val="lt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uk-UA" sz="2400" b="1" dirty="0" smtClean="0"/>
              <a:t>Завдання приносили радість</a:t>
            </a:r>
          </a:p>
        </p:txBody>
      </p:sp>
      <p:pic>
        <p:nvPicPr>
          <p:cNvPr id="5122" name="Picture 2" descr="Для тех, кто хочет знать...: Имя сборника описаний осенних пейзажей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" b="30100"/>
          <a:stretch/>
        </p:blipFill>
        <p:spPr bwMode="auto">
          <a:xfrm>
            <a:off x="4763907" y="3147265"/>
            <a:ext cx="2414869" cy="1870506"/>
          </a:xfrm>
          <a:prstGeom prst="rect">
            <a:avLst/>
          </a:prstGeom>
          <a:noFill/>
          <a:ln w="38100">
            <a:solidFill>
              <a:schemeClr val="accent2">
                <a:lumMod val="75000"/>
              </a:schemeClr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124" name="Picture 4" descr="Азбука емоцій. Радість. | Тест з природничих наук – «На Урок»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35426" y="3147265"/>
            <a:ext cx="2256590" cy="1881486"/>
          </a:xfrm>
          <a:prstGeom prst="rect">
            <a:avLst/>
          </a:prstGeom>
          <a:solidFill>
            <a:schemeClr val="accent6">
              <a:lumMod val="75000"/>
            </a:schemeClr>
          </a:solidFill>
          <a:ln w="38100">
            <a:solidFill>
              <a:schemeClr val="accent6">
                <a:lumMod val="75000"/>
              </a:schemeClr>
            </a:solidFill>
          </a:ln>
          <a:extLst/>
        </p:spPr>
      </p:pic>
      <p:pic>
        <p:nvPicPr>
          <p:cNvPr id="5126" name="Picture 6" descr="Етика та естетика | Вебквест. Етика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1224" y="3147264"/>
            <a:ext cx="2263353" cy="1850398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1" name="Прямоугольник 10"/>
          <p:cNvSpPr/>
          <p:nvPr/>
        </p:nvSpPr>
        <p:spPr>
          <a:xfrm>
            <a:off x="1992946" y="1401050"/>
            <a:ext cx="7892509" cy="163121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396875" algn="l"/>
              </a:tabLst>
            </a:pPr>
            <a:r>
              <a:rPr lang="uk-UA" sz="2000" b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Що називають іменники? На які питання вони відповідають?</a:t>
            </a:r>
            <a:endParaRPr lang="uk-UA" sz="2000" b="1" dirty="0">
              <a:solidFill>
                <a:srgbClr val="0070C0"/>
              </a:solidFill>
              <a:ea typeface="Times New Roman" pitchFamily="18" charset="0"/>
              <a:cs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396875" algn="l"/>
              </a:tabLst>
            </a:pPr>
            <a:r>
              <a:rPr lang="uk-UA" sz="2000" b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Як розпізнати слова, що відповідають на питання ХТО? і ЩО?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396875" algn="l"/>
              </a:tabLst>
            </a:pPr>
            <a:r>
              <a:rPr lang="uk-UA" sz="2000" b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</a:t>
            </a:r>
            <a:r>
              <a:rPr lang="ru-RU" sz="2000" b="1" dirty="0">
                <a:solidFill>
                  <a:srgbClr val="0070C0"/>
                </a:solidFill>
              </a:rPr>
              <a:t>Про </a:t>
            </a:r>
            <a:r>
              <a:rPr lang="ru-RU" sz="2000" b="1" dirty="0" err="1">
                <a:solidFill>
                  <a:srgbClr val="0070C0"/>
                </a:solidFill>
              </a:rPr>
              <a:t>що</a:t>
            </a:r>
            <a:r>
              <a:rPr lang="ru-RU" sz="2000" b="1" dirty="0">
                <a:solidFill>
                  <a:srgbClr val="0070C0"/>
                </a:solidFill>
              </a:rPr>
              <a:t> </a:t>
            </a:r>
            <a:r>
              <a:rPr lang="ru-RU" sz="2000" b="1" dirty="0" err="1">
                <a:solidFill>
                  <a:srgbClr val="0070C0"/>
                </a:solidFill>
              </a:rPr>
              <a:t>дізналися</a:t>
            </a:r>
            <a:r>
              <a:rPr lang="ru-RU" sz="2000" b="1" dirty="0">
                <a:solidFill>
                  <a:srgbClr val="0070C0"/>
                </a:solidFill>
              </a:rPr>
              <a:t> на </a:t>
            </a:r>
            <a:r>
              <a:rPr lang="ru-RU" sz="2000" b="1" dirty="0" err="1">
                <a:solidFill>
                  <a:srgbClr val="0070C0"/>
                </a:solidFill>
              </a:rPr>
              <a:t>уроці</a:t>
            </a:r>
            <a:r>
              <a:rPr lang="ru-RU" sz="2000" b="1" dirty="0">
                <a:solidFill>
                  <a:srgbClr val="0070C0"/>
                </a:solidFill>
              </a:rPr>
              <a:t>? </a:t>
            </a:r>
            <a:r>
              <a:rPr lang="uk-UA" sz="2000" b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Які іменники пишемо з великої букви?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396875" algn="l"/>
              </a:tabLst>
            </a:pPr>
            <a:r>
              <a:rPr lang="uk-UA" sz="2000" b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Яка </a:t>
            </a:r>
            <a:r>
              <a:rPr lang="uk-UA" sz="2000" b="1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робота на </a:t>
            </a:r>
            <a:r>
              <a:rPr lang="uk-UA" sz="2000" b="1" dirty="0" err="1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уроці</a:t>
            </a:r>
            <a:r>
              <a:rPr lang="uk-UA" sz="2000" b="1" dirty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 була для тебе найцікавішою? </a:t>
            </a:r>
            <a:r>
              <a:rPr lang="uk-UA" sz="2000" b="1" dirty="0" smtClean="0">
                <a:solidFill>
                  <a:srgbClr val="0070C0"/>
                </a:solidFill>
                <a:ea typeface="Times New Roman" pitchFamily="18" charset="0"/>
                <a:cs typeface="Times New Roman" pitchFamily="18" charset="0"/>
              </a:rPr>
              <a:t>Чому?</a:t>
            </a:r>
            <a:endParaRPr lang="uk-UA" sz="2000" b="1" dirty="0">
              <a:solidFill>
                <a:srgbClr val="0070C0"/>
              </a:solidFill>
              <a:ea typeface="Times New Roman" pitchFamily="18" charset="0"/>
            </a:endParaRPr>
          </a:p>
          <a:p>
            <a:pPr fontAlgn="base">
              <a:spcBef>
                <a:spcPct val="0"/>
              </a:spcBef>
              <a:spcAft>
                <a:spcPct val="0"/>
              </a:spcAft>
              <a:buFontTx/>
              <a:buChar char="•"/>
              <a:tabLst>
                <a:tab pos="396875" algn="l"/>
              </a:tabLst>
            </a:pPr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r>
              <a:rPr lang="uk-UA" sz="2000" b="1" dirty="0" err="1" smtClean="0">
                <a:solidFill>
                  <a:srgbClr val="0070C0"/>
                </a:solidFill>
              </a:rPr>
              <a:t>Обери</a:t>
            </a:r>
            <a:r>
              <a:rPr lang="uk-UA" sz="2000" b="1" dirty="0" smtClean="0">
                <a:solidFill>
                  <a:srgbClr val="0070C0"/>
                </a:solidFill>
              </a:rPr>
              <a:t> </a:t>
            </a:r>
            <a:r>
              <a:rPr lang="uk-UA" sz="2000" b="1" dirty="0" err="1">
                <a:solidFill>
                  <a:srgbClr val="0070C0"/>
                </a:solidFill>
              </a:rPr>
              <a:t>смайл</a:t>
            </a:r>
            <a:r>
              <a:rPr lang="uk-UA" sz="2000" b="1" dirty="0">
                <a:solidFill>
                  <a:srgbClr val="0070C0"/>
                </a:solidFill>
              </a:rPr>
              <a:t>, яким визначиш свої емоції в кінці уроку</a:t>
            </a:r>
          </a:p>
        </p:txBody>
      </p:sp>
    </p:spTree>
    <p:extLst>
      <p:ext uri="{BB962C8B-B14F-4D97-AF65-F5344CB8AC3E}">
        <p14:creationId xmlns:p14="http://schemas.microsoft.com/office/powerpoint/2010/main" val="36195833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51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3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5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6" dur="5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17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9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0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1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51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25" presetID="2" presetClass="entr" presetSubtype="4" fill="hold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1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7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8" dur="500" fill="hold"/>
                                        <p:tgtEl>
                                          <p:spTgt spid="512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8" grpId="0" animBg="1"/>
      <p:bldP spid="9" grpId="0" animBg="1"/>
      <p:bldP spid="14" grpId="0" animBg="1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36171" y="782696"/>
            <a:ext cx="10137779" cy="100256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>
                <a:solidFill>
                  <a:schemeClr val="bg1"/>
                </a:solidFill>
              </a:rPr>
              <a:t>Д</a:t>
            </a:r>
            <a:r>
              <a:rPr lang="uk-UA" sz="2800" b="1" dirty="0" smtClean="0">
                <a:solidFill>
                  <a:schemeClr val="bg1"/>
                </a:solidFill>
              </a:rPr>
              <a:t>ля </a:t>
            </a:r>
            <a:r>
              <a:rPr lang="uk-UA" sz="2800" b="1" dirty="0">
                <a:solidFill>
                  <a:schemeClr val="bg1"/>
                </a:solidFill>
              </a:rPr>
              <a:t>відкриття інтерактивного завдання натисніть на оранжевий </a:t>
            </a:r>
            <a:r>
              <a:rPr lang="uk-UA" sz="2800" b="1" dirty="0" smtClean="0">
                <a:solidFill>
                  <a:schemeClr val="bg1"/>
                </a:solidFill>
              </a:rPr>
              <a:t>прямокутник</a:t>
            </a:r>
            <a:endParaRPr lang="uk-UA" sz="2800" b="1" dirty="0">
              <a:solidFill>
                <a:schemeClr val="bg1"/>
              </a:solidFill>
            </a:endParaRPr>
          </a:p>
        </p:txBody>
      </p:sp>
      <p:sp>
        <p:nvSpPr>
          <p:cNvPr id="7" name="Прямоугольник 4">
            <a:hlinkClick r:id="rId2"/>
            <a:extLst>
              <a:ext uri="{FF2B5EF4-FFF2-40B4-BE49-F238E27FC236}">
                <a16:creationId xmlns:a16="http://schemas.microsoft.com/office/drawing/2014/main" xmlns="" id="{8643C996-07F1-4E83-B056-0B2B0A2B5055}"/>
              </a:ext>
            </a:extLst>
          </p:cNvPr>
          <p:cNvSpPr/>
          <p:nvPr/>
        </p:nvSpPr>
        <p:spPr>
          <a:xfrm>
            <a:off x="1345973" y="1785257"/>
            <a:ext cx="9702352" cy="4215635"/>
          </a:xfrm>
          <a:prstGeom prst="rect">
            <a:avLst/>
          </a:prstGeom>
          <a:solidFill>
            <a:srgbClr val="C55A1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5400" b="1" dirty="0"/>
              <a:t>Відкрити онлайнове інтерактивне завдання</a:t>
            </a:r>
            <a:endParaRPr lang="ru-RU" sz="5400" b="1" dirty="0"/>
          </a:p>
        </p:txBody>
      </p:sp>
    </p:spTree>
    <p:extLst>
      <p:ext uri="{BB962C8B-B14F-4D97-AF65-F5344CB8AC3E}">
        <p14:creationId xmlns:p14="http://schemas.microsoft.com/office/powerpoint/2010/main" val="104382558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262742" y="508459"/>
            <a:ext cx="9622761" cy="721627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Налаштування на урок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2" name="Прямоугольник 1"/>
          <p:cNvSpPr/>
          <p:nvPr/>
        </p:nvSpPr>
        <p:spPr>
          <a:xfrm>
            <a:off x="4886007" y="1766900"/>
            <a:ext cx="5520736" cy="3046988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3200" b="1" dirty="0" err="1">
                <a:solidFill>
                  <a:srgbClr val="0070C0"/>
                </a:solidFill>
              </a:rPr>
              <a:t>Сьогодні</a:t>
            </a:r>
            <a:r>
              <a:rPr lang="ru-RU" sz="3200" b="1" dirty="0">
                <a:solidFill>
                  <a:srgbClr val="0070C0"/>
                </a:solidFill>
              </a:rPr>
              <a:t> в нас урок </a:t>
            </a:r>
            <a:r>
              <a:rPr lang="ru-RU" sz="3200" b="1" dirty="0" err="1">
                <a:solidFill>
                  <a:srgbClr val="0070C0"/>
                </a:solidFill>
              </a:rPr>
              <a:t>звичайний</a:t>
            </a:r>
            <a:r>
              <a:rPr lang="ru-RU" sz="3200" b="1" dirty="0">
                <a:solidFill>
                  <a:srgbClr val="0070C0"/>
                </a:solidFill>
              </a:rPr>
              <a:t>,</a:t>
            </a:r>
          </a:p>
          <a:p>
            <a:pPr algn="ctr"/>
            <a:r>
              <a:rPr lang="ru-RU" sz="3200" b="1" dirty="0">
                <a:solidFill>
                  <a:srgbClr val="0070C0"/>
                </a:solidFill>
              </a:rPr>
              <a:t>Та </a:t>
            </a:r>
            <a:r>
              <a:rPr lang="ru-RU" sz="3200" b="1" dirty="0" err="1">
                <a:solidFill>
                  <a:srgbClr val="0070C0"/>
                </a:solidFill>
              </a:rPr>
              <a:t>вчить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багато</a:t>
            </a:r>
            <a:r>
              <a:rPr lang="ru-RU" sz="3200" b="1" dirty="0">
                <a:solidFill>
                  <a:srgbClr val="0070C0"/>
                </a:solidFill>
              </a:rPr>
              <a:t> нас </a:t>
            </a:r>
            <a:r>
              <a:rPr lang="ru-RU" sz="3200" b="1" dirty="0" err="1">
                <a:solidFill>
                  <a:srgbClr val="0070C0"/>
                </a:solidFill>
              </a:rPr>
              <a:t>чому</a:t>
            </a:r>
            <a:r>
              <a:rPr lang="ru-RU" sz="3200" b="1" dirty="0">
                <a:solidFill>
                  <a:srgbClr val="0070C0"/>
                </a:solidFill>
              </a:rPr>
              <a:t>.</a:t>
            </a:r>
          </a:p>
          <a:p>
            <a:pPr algn="ctr"/>
            <a:r>
              <a:rPr lang="ru-RU" sz="3200" b="1" dirty="0">
                <a:solidFill>
                  <a:srgbClr val="0070C0"/>
                </a:solidFill>
              </a:rPr>
              <a:t>Хай буде </a:t>
            </a:r>
            <a:r>
              <a:rPr lang="ru-RU" sz="3200" b="1" dirty="0" err="1">
                <a:solidFill>
                  <a:srgbClr val="0070C0"/>
                </a:solidFill>
              </a:rPr>
              <a:t>він</a:t>
            </a:r>
            <a:r>
              <a:rPr lang="ru-RU" sz="3200" b="1" dirty="0">
                <a:solidFill>
                  <a:srgbClr val="0070C0"/>
                </a:solidFill>
              </a:rPr>
              <a:t> для нас </a:t>
            </a:r>
            <a:r>
              <a:rPr lang="ru-RU" sz="3200" b="1" dirty="0" err="1">
                <a:solidFill>
                  <a:srgbClr val="0070C0"/>
                </a:solidFill>
              </a:rPr>
              <a:t>повчальний</a:t>
            </a:r>
            <a:r>
              <a:rPr lang="ru-RU" sz="3200" b="1" dirty="0">
                <a:solidFill>
                  <a:srgbClr val="0070C0"/>
                </a:solidFill>
              </a:rPr>
              <a:t>!</a:t>
            </a:r>
          </a:p>
          <a:p>
            <a:pPr algn="ctr"/>
            <a:r>
              <a:rPr lang="ru-RU" sz="3200" b="1" dirty="0">
                <a:solidFill>
                  <a:srgbClr val="0070C0"/>
                </a:solidFill>
              </a:rPr>
              <a:t>За </a:t>
            </a:r>
            <a:r>
              <a:rPr lang="ru-RU" sz="3200" b="1" dirty="0" err="1">
                <a:solidFill>
                  <a:srgbClr val="0070C0"/>
                </a:solidFill>
              </a:rPr>
              <a:t>це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подякуєм</a:t>
            </a:r>
            <a:r>
              <a:rPr lang="ru-RU" sz="3200" b="1" dirty="0">
                <a:solidFill>
                  <a:srgbClr val="0070C0"/>
                </a:solidFill>
              </a:rPr>
              <a:t> </a:t>
            </a:r>
            <a:r>
              <a:rPr lang="ru-RU" sz="3200" b="1" dirty="0" err="1">
                <a:solidFill>
                  <a:srgbClr val="0070C0"/>
                </a:solidFill>
              </a:rPr>
              <a:t>йому</a:t>
            </a:r>
            <a:r>
              <a:rPr lang="ru-RU" sz="3200" b="1" dirty="0">
                <a:solidFill>
                  <a:srgbClr val="0070C0"/>
                </a:solidFill>
              </a:rPr>
              <a:t>!</a:t>
            </a:r>
          </a:p>
        </p:txBody>
      </p:sp>
      <p:pic>
        <p:nvPicPr>
          <p:cNvPr id="3" name="Picture 2" descr="D:\Картинки до тестів\!!!!_ЭСМИРА_Супергерой\_free_2024-01-08-11-32-44_013.jpg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63289" y="1743098"/>
            <a:ext cx="3080657" cy="308065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34302531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788054" y="494528"/>
            <a:ext cx="8732066" cy="681129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Подарунки цього дня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0" name="TextBox 9">
            <a:extLst>
              <a:ext uri="{FF2B5EF4-FFF2-40B4-BE49-F238E27FC236}">
                <a16:creationId xmlns="" xmlns:a16="http://schemas.microsoft.com/office/drawing/2014/main" id="{5AA40C57-5F93-4171-85DF-32B3B57A06D9}"/>
              </a:ext>
            </a:extLst>
          </p:cNvPr>
          <p:cNvSpPr txBox="1"/>
          <p:nvPr/>
        </p:nvSpPr>
        <p:spPr>
          <a:xfrm>
            <a:off x="2704714" y="1273629"/>
            <a:ext cx="6898746" cy="919401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Щодня ти отримуєш подарунки від життя. </a:t>
            </a:r>
          </a:p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Якому з них ти хочеш подякувати </a:t>
            </a:r>
            <a:r>
              <a:rPr lang="uk-UA" sz="2400" b="1" dirty="0">
                <a:solidFill>
                  <a:srgbClr val="0070C0"/>
                </a:solidFill>
              </a:rPr>
              <a:t>сьогодні? </a:t>
            </a:r>
            <a:endParaRPr lang="ru-RU" sz="2400" b="1" dirty="0">
              <a:solidFill>
                <a:srgbClr val="0070C0"/>
              </a:solidFill>
              <a:effectLst/>
              <a:latin typeface="Calibri" panose="020F0502020204030204" pitchFamily="34" charset="0"/>
              <a:ea typeface="Calibri" panose="020F0502020204030204" pitchFamily="34" charset="0"/>
              <a:cs typeface="Times New Roman" panose="02020603050405020304" pitchFamily="18" charset="0"/>
            </a:endParaRPr>
          </a:p>
        </p:txBody>
      </p:sp>
      <p:pic>
        <p:nvPicPr>
          <p:cNvPr id="2050" name="Picture 2" descr="Моє ліжко"/>
          <p:cNvPicPr>
            <a:picLocks noChangeAspect="1" noChangeArrowheads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6150" y="2260413"/>
            <a:ext cx="2460289" cy="1429844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2" name="Picture 4" descr="Мами грають з дітьми - Заклад дошкільної освіти (ясла-садок) №69 &quot;Росинка&quot;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99114" y="2260413"/>
            <a:ext cx="1791637" cy="192714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4" name="Picture 6" descr="D:\Картинки до тестів\!!!!_Эсмира_2\_free_2023-10-04-23-51-4631.jpg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90192" y="2290042"/>
            <a:ext cx="2002168" cy="2002168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5" name="Picture 7" descr="D:\Картинки до тестів\!!!_Есміра_літера Ш+Досліджую Світ\_free_2024-01-20-22-09-20_011.jpg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94810" y="4187553"/>
            <a:ext cx="2217300" cy="2217300"/>
          </a:xfrm>
          <a:prstGeom prst="rect">
            <a:avLst/>
          </a:prstGeom>
          <a:noFill/>
          <a:ln w="38100">
            <a:solidFill>
              <a:schemeClr val="accent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6" name="Picture 8" descr="D:\Картинки до тестів\!!!_Эсмира Настрій\Успешный\_free_2024-01-13-18-31-04_001.jpeg"/>
          <p:cNvPicPr>
            <a:picLocks noChangeAspect="1" noChangeArrowheads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723086" y="4380476"/>
            <a:ext cx="1943692" cy="1943692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59" name="Picture 11" descr="Смачні та корисні сніданки для дітей і школярів: дитяче меню на сніданок,  ідеї, кращі рецепти. Що приготувати на сніданок дитині просто, швидко,  смачно і корисно, крім каші, без молочних продуктів? Що не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41658" y="4490109"/>
            <a:ext cx="2299236" cy="1724427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061" name="Picture 13" descr="Як намалювати село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93772" y="2290042"/>
            <a:ext cx="2619375" cy="1743076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AutoShape 15" descr="Діти читають: векторна графіка, зображення, Діти читають малюнки | Скачати  з Depositphotos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pic>
        <p:nvPicPr>
          <p:cNvPr id="2064" name="Picture 16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44032" y="3902702"/>
            <a:ext cx="1384524" cy="2502151"/>
          </a:xfrm>
          <a:prstGeom prst="rect">
            <a:avLst/>
          </a:prstGeom>
          <a:noFill/>
          <a:ln w="38100">
            <a:solidFill>
              <a:schemeClr val="accent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865870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85344" y="494529"/>
            <a:ext cx="10120918" cy="779100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smtClean="0">
                <a:solidFill>
                  <a:schemeClr val="bg1"/>
                </a:solidFill>
              </a:rPr>
              <a:t>Пригадай і закінчи речення</a:t>
            </a:r>
            <a:endParaRPr lang="uk-UA" sz="4000" b="1" dirty="0">
              <a:solidFill>
                <a:schemeClr val="bg1"/>
              </a:solidFill>
            </a:endParaRPr>
          </a:p>
        </p:txBody>
      </p:sp>
      <p:sp>
        <p:nvSpPr>
          <p:cNvPr id="12" name="Прямокутник: округлені кути 11">
            <a:extLst>
              <a:ext uri="{FF2B5EF4-FFF2-40B4-BE49-F238E27FC236}">
                <a16:creationId xmlns="" xmlns:a16="http://schemas.microsoft.com/office/drawing/2014/main" id="{83952FF5-0322-4E43-AFBD-B2C681966A53}"/>
              </a:ext>
            </a:extLst>
          </p:cNvPr>
          <p:cNvSpPr/>
          <p:nvPr/>
        </p:nvSpPr>
        <p:spPr>
          <a:xfrm>
            <a:off x="985344" y="1347351"/>
            <a:ext cx="5280243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ru-RU" sz="2800" b="1" dirty="0" err="1" smtClean="0">
                <a:solidFill>
                  <a:schemeClr val="bg1"/>
                </a:solidFill>
              </a:rPr>
              <a:t>Іменник</a:t>
            </a:r>
            <a:r>
              <a:rPr lang="ru-RU" sz="2800" b="1" dirty="0" smtClean="0">
                <a:solidFill>
                  <a:schemeClr val="bg1"/>
                </a:solidFill>
              </a:rPr>
              <a:t> </a:t>
            </a:r>
            <a:r>
              <a:rPr lang="ru-RU" sz="2800" b="1" dirty="0" err="1" smtClean="0">
                <a:solidFill>
                  <a:schemeClr val="bg1"/>
                </a:solidFill>
              </a:rPr>
              <a:t>називає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4" name="Прямокутник: округлені кути 13">
            <a:extLst>
              <a:ext uri="{FF2B5EF4-FFF2-40B4-BE49-F238E27FC236}">
                <a16:creationId xmlns="" xmlns:a16="http://schemas.microsoft.com/office/drawing/2014/main" id="{543484D9-B490-4DC2-8B32-97EBA947E78F}"/>
              </a:ext>
            </a:extLst>
          </p:cNvPr>
          <p:cNvSpPr/>
          <p:nvPr/>
        </p:nvSpPr>
        <p:spPr>
          <a:xfrm>
            <a:off x="985344" y="1978260"/>
            <a:ext cx="5297596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Іменник відповідає на питання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3" name="Прямокутник: округлені кути 11">
            <a:extLst>
              <a:ext uri="{FF2B5EF4-FFF2-40B4-BE49-F238E27FC236}">
                <a16:creationId xmlns="" xmlns:a16="http://schemas.microsoft.com/office/drawing/2014/main" id="{83952FF5-0322-4E43-AFBD-B2C681966A53}"/>
              </a:ext>
            </a:extLst>
          </p:cNvPr>
          <p:cNvSpPr/>
          <p:nvPr/>
        </p:nvSpPr>
        <p:spPr>
          <a:xfrm>
            <a:off x="6360992" y="1347351"/>
            <a:ext cx="3599437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4"/>
          </a:fillRef>
          <a:effectRef idx="1">
            <a:schemeClr val="accent4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предмети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8" name="Прямокутник: округлені кути 13">
            <a:extLst>
              <a:ext uri="{FF2B5EF4-FFF2-40B4-BE49-F238E27FC236}">
                <a16:creationId xmlns="" xmlns:a16="http://schemas.microsoft.com/office/drawing/2014/main" id="{543484D9-B490-4DC2-8B32-97EBA947E78F}"/>
              </a:ext>
            </a:extLst>
          </p:cNvPr>
          <p:cNvSpPr/>
          <p:nvPr/>
        </p:nvSpPr>
        <p:spPr>
          <a:xfrm>
            <a:off x="6309651" y="1975241"/>
            <a:ext cx="3650778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Хто? Що?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9" name="Прямокутник: округлені кути 13">
            <a:extLst>
              <a:ext uri="{FF2B5EF4-FFF2-40B4-BE49-F238E27FC236}">
                <a16:creationId xmlns="" xmlns:a16="http://schemas.microsoft.com/office/drawing/2014/main" id="{543484D9-B490-4DC2-8B32-97EBA947E78F}"/>
              </a:ext>
            </a:extLst>
          </p:cNvPr>
          <p:cNvSpPr/>
          <p:nvPr/>
        </p:nvSpPr>
        <p:spPr>
          <a:xfrm>
            <a:off x="985344" y="2595417"/>
            <a:ext cx="5297596" cy="57888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 питання хто? відповідають 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0" name="Прямокутник: округлені кути 13">
            <a:extLst>
              <a:ext uri="{FF2B5EF4-FFF2-40B4-BE49-F238E27FC236}">
                <a16:creationId xmlns="" xmlns:a16="http://schemas.microsoft.com/office/drawing/2014/main" id="{543484D9-B490-4DC2-8B32-97EBA947E78F}"/>
              </a:ext>
            </a:extLst>
          </p:cNvPr>
          <p:cNvSpPr/>
          <p:nvPr/>
        </p:nvSpPr>
        <p:spPr>
          <a:xfrm>
            <a:off x="6317198" y="2592286"/>
            <a:ext cx="3643231" cy="578882"/>
          </a:xfrm>
          <a:prstGeom prst="roundRect">
            <a:avLst/>
          </a:prstGeom>
          <a:solidFill>
            <a:schemeClr val="accent4">
              <a:lumMod val="75000"/>
            </a:schemeClr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назви людей і тварин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16" name="Прямокутник: округлені кути 13">
            <a:extLst>
              <a:ext uri="{FF2B5EF4-FFF2-40B4-BE49-F238E27FC236}">
                <a16:creationId xmlns="" xmlns:a16="http://schemas.microsoft.com/office/drawing/2014/main" id="{543484D9-B490-4DC2-8B32-97EBA947E78F}"/>
              </a:ext>
            </a:extLst>
          </p:cNvPr>
          <p:cNvSpPr/>
          <p:nvPr/>
        </p:nvSpPr>
        <p:spPr>
          <a:xfrm>
            <a:off x="967578" y="3229920"/>
            <a:ext cx="5297596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 питання що? відповідають 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1" name="Прямокутник: округлені кути 13">
            <a:extLst>
              <a:ext uri="{FF2B5EF4-FFF2-40B4-BE49-F238E27FC236}">
                <a16:creationId xmlns="" xmlns:a16="http://schemas.microsoft.com/office/drawing/2014/main" id="{543484D9-B490-4DC2-8B32-97EBA947E78F}"/>
              </a:ext>
            </a:extLst>
          </p:cNvPr>
          <p:cNvSpPr/>
          <p:nvPr/>
        </p:nvSpPr>
        <p:spPr>
          <a:xfrm>
            <a:off x="6267371" y="3237528"/>
            <a:ext cx="3845871" cy="578882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назви інших предметів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2" name="Прямокутник: округлені кути 13">
            <a:extLst>
              <a:ext uri="{FF2B5EF4-FFF2-40B4-BE49-F238E27FC236}">
                <a16:creationId xmlns="" xmlns:a16="http://schemas.microsoft.com/office/drawing/2014/main" id="{543484D9-B490-4DC2-8B32-97EBA947E78F}"/>
              </a:ext>
            </a:extLst>
          </p:cNvPr>
          <p:cNvSpPr/>
          <p:nvPr/>
        </p:nvSpPr>
        <p:spPr>
          <a:xfrm>
            <a:off x="5321923" y="3863216"/>
            <a:ext cx="6460485" cy="510778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400" b="1" dirty="0" smtClean="0">
                <a:solidFill>
                  <a:schemeClr val="bg1"/>
                </a:solidFill>
              </a:rPr>
              <a:t>Імена, по батькові, прізвища</a:t>
            </a:r>
            <a:endParaRPr lang="en-US" sz="2400" b="1" dirty="0">
              <a:solidFill>
                <a:schemeClr val="bg1"/>
              </a:solidFill>
            </a:endParaRPr>
          </a:p>
        </p:txBody>
      </p:sp>
      <p:sp>
        <p:nvSpPr>
          <p:cNvPr id="23" name="Прямокутник: округлені кути 13">
            <a:extLst>
              <a:ext uri="{FF2B5EF4-FFF2-40B4-BE49-F238E27FC236}">
                <a16:creationId xmlns="" xmlns:a16="http://schemas.microsoft.com/office/drawing/2014/main" id="{543484D9-B490-4DC2-8B32-97EBA947E78F}"/>
              </a:ext>
            </a:extLst>
          </p:cNvPr>
          <p:cNvSpPr/>
          <p:nvPr/>
        </p:nvSpPr>
        <p:spPr>
          <a:xfrm>
            <a:off x="910762" y="3863216"/>
            <a:ext cx="4329228" cy="578882"/>
          </a:xfrm>
          <a:prstGeom prst="roundRect">
            <a:avLst/>
          </a:prstGeom>
          <a:solidFill>
            <a:srgbClr val="7030A0"/>
          </a:solidFill>
          <a:ln/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З великої букви пишемо</a:t>
            </a:r>
            <a:endParaRPr lang="en-US" sz="2800" b="1" dirty="0">
              <a:solidFill>
                <a:schemeClr val="bg1"/>
              </a:solidFill>
            </a:endParaRPr>
          </a:p>
        </p:txBody>
      </p:sp>
      <p:sp>
        <p:nvSpPr>
          <p:cNvPr id="24" name="Прямокутник: округлені кути 13">
            <a:extLst>
              <a:ext uri="{FF2B5EF4-FFF2-40B4-BE49-F238E27FC236}">
                <a16:creationId xmlns="" xmlns:a16="http://schemas.microsoft.com/office/drawing/2014/main" id="{543484D9-B490-4DC2-8B32-97EBA947E78F}"/>
              </a:ext>
            </a:extLst>
          </p:cNvPr>
          <p:cNvSpPr/>
          <p:nvPr/>
        </p:nvSpPr>
        <p:spPr>
          <a:xfrm>
            <a:off x="840911" y="4516004"/>
            <a:ext cx="4399079" cy="1532334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0070C0"/>
                </a:solidFill>
              </a:rPr>
              <a:t>Назви по 5 іменників, які відповідають на питання хто? і що?</a:t>
            </a:r>
            <a:endParaRPr lang="en-US" sz="2800" b="1" dirty="0">
              <a:solidFill>
                <a:srgbClr val="0070C0"/>
              </a:solidFill>
            </a:endParaRPr>
          </a:p>
        </p:txBody>
      </p:sp>
      <p:pic>
        <p:nvPicPr>
          <p:cNvPr id="1026" name="Picture 2" descr="D:\Картинки до тестів\Тварини\Білка з горішком.jpg"/>
          <p:cNvPicPr>
            <a:picLocks noChangeAspect="1" noChangeArrowheads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2" t="933" r="4768" b="1454"/>
          <a:stretch/>
        </p:blipFill>
        <p:spPr bwMode="auto">
          <a:xfrm flipH="1">
            <a:off x="10188000" y="1368000"/>
            <a:ext cx="1476000" cy="21600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 descr="D:\Картинки до тестів\Тварини\Чайка.jpg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383948" y="4516004"/>
            <a:ext cx="1316400" cy="1755200"/>
          </a:xfrm>
          <a:prstGeom prst="rect">
            <a:avLst/>
          </a:prstGeom>
          <a:noFill/>
          <a:ln w="38100">
            <a:solidFill>
              <a:schemeClr val="bg1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8" name="Picture 4" descr="D:\Картинки до тестів\Рослини\Фрукти.jpg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76525" y="4507182"/>
            <a:ext cx="2116826" cy="176402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9" name="Picture 5" descr="D:\Картинки до тестів\Картинки природи\Зима дитячий.jpg"/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376353" y="4519808"/>
            <a:ext cx="2526677" cy="17711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240478614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9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0" fill="hold">
                      <p:stCondLst>
                        <p:cond delay="indefinite"/>
                      </p:stCondLst>
                      <p:childTnLst>
                        <p:par>
                          <p:cTn id="11" fill="hold">
                            <p:stCondLst>
                              <p:cond delay="0"/>
                            </p:stCondLst>
                            <p:childTnLst>
                              <p:par>
                                <p:cTn id="12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4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6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1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2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3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8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500" fill="hold"/>
                                        <p:tgtEl>
                                          <p:spTgt spid="2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7" dur="500"/>
                                        <p:tgtEl>
                                          <p:spTgt spid="2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8" fill="hold">
                      <p:stCondLst>
                        <p:cond delay="indefinite"/>
                      </p:stCondLst>
                      <p:childTnLst>
                        <p:par>
                          <p:cTn id="39" fill="hold">
                            <p:stCondLst>
                              <p:cond delay="0"/>
                            </p:stCondLst>
                            <p:childTnLst>
                              <p:par>
                                <p:cTn id="40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4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3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4" dur="500" fill="hold"/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5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6" fill="hold">
                      <p:stCondLst>
                        <p:cond delay="indefinite"/>
                      </p:stCondLst>
                      <p:childTnLst>
                        <p:par>
                          <p:cTn id="67" fill="hold">
                            <p:stCondLst>
                              <p:cond delay="0"/>
                            </p:stCondLst>
                            <p:childTnLst>
                              <p:par>
                                <p:cTn id="6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0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1" dur="500" fill="hold"/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2" dur="500"/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4" grpId="0" animBg="1"/>
      <p:bldP spid="13" grpId="0" animBg="1"/>
      <p:bldP spid="18" grpId="0" animBg="1"/>
      <p:bldP spid="19" grpId="0" animBg="1"/>
      <p:bldP spid="20" grpId="0" animBg="1"/>
      <p:bldP spid="16" grpId="0" animBg="1"/>
      <p:bldP spid="21" grpId="0" animBg="1"/>
      <p:bldP spid="22" grpId="0" animBg="1"/>
      <p:bldP spid="23" grpId="0" animBg="1"/>
      <p:bldP spid="24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Скругленный прямоугольник 4"/>
          <p:cNvSpPr/>
          <p:nvPr/>
        </p:nvSpPr>
        <p:spPr>
          <a:xfrm>
            <a:off x="1034144" y="599721"/>
            <a:ext cx="9982200" cy="739928"/>
          </a:xfrm>
          <a:prstGeom prst="round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/>
              <a:t>Повідомлення теми уроку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32778" name="AutoShape 10" descr="любители книг | Школьные темы, Дети"/>
          <p:cNvSpPr>
            <a:spLocks noChangeAspect="1" noChangeArrowheads="1"/>
          </p:cNvSpPr>
          <p:nvPr/>
        </p:nvSpPr>
        <p:spPr bwMode="auto">
          <a:xfrm>
            <a:off x="155575" y="-144463"/>
            <a:ext cx="304800" cy="304801"/>
          </a:xfrm>
          <a:prstGeom prst="rect">
            <a:avLst/>
          </a:prstGeom>
          <a:noFill/>
        </p:spPr>
        <p:txBody>
          <a:bodyPr vert="horz" wrap="square" lIns="91440" tIns="45720" rIns="91440" bIns="45720" numCol="1" anchor="t" anchorCtr="0" compatLnSpc="1">
            <a:prstTxWarp prst="textNoShape">
              <a:avLst/>
            </a:prstTxWarp>
          </a:bodyPr>
          <a:lstStyle/>
          <a:p>
            <a:endParaRPr lang="ru-RU"/>
          </a:p>
        </p:txBody>
      </p:sp>
      <p:sp>
        <p:nvSpPr>
          <p:cNvPr id="12" name="TextBox 11"/>
          <p:cNvSpPr txBox="1"/>
          <p:nvPr/>
        </p:nvSpPr>
        <p:spPr>
          <a:xfrm>
            <a:off x="5878286" y="1600892"/>
            <a:ext cx="5138056" cy="3439239"/>
          </a:xfrm>
          <a:prstGeom prst="round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ru-RU" sz="2800" b="1" dirty="0" err="1">
                <a:solidFill>
                  <a:srgbClr val="0070C0"/>
                </a:solidFill>
              </a:rPr>
              <a:t>Сьогодні</a:t>
            </a:r>
            <a:r>
              <a:rPr lang="ru-RU" sz="2800" b="1" dirty="0">
                <a:solidFill>
                  <a:srgbClr val="0070C0"/>
                </a:solidFill>
              </a:rPr>
              <a:t> на </a:t>
            </a:r>
            <a:r>
              <a:rPr lang="ru-RU" sz="2800" b="1" dirty="0" err="1">
                <a:solidFill>
                  <a:srgbClr val="0070C0"/>
                </a:solidFill>
              </a:rPr>
              <a:t>уроці</a:t>
            </a:r>
            <a:r>
              <a:rPr lang="ru-RU" sz="2800" b="1" dirty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української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  <a:r>
              <a:rPr lang="ru-RU" sz="2800" b="1" dirty="0" err="1" smtClean="0">
                <a:solidFill>
                  <a:srgbClr val="0070C0"/>
                </a:solidFill>
              </a:rPr>
              <a:t>мови</a:t>
            </a:r>
            <a:r>
              <a:rPr lang="ru-RU" sz="2800" b="1" dirty="0" smtClean="0">
                <a:solidFill>
                  <a:srgbClr val="0070C0"/>
                </a:solidFill>
              </a:rPr>
              <a:t> ми </a:t>
            </a:r>
            <a:r>
              <a:rPr lang="uk-UA" sz="2800" b="1" dirty="0" smtClean="0">
                <a:solidFill>
                  <a:srgbClr val="0070C0"/>
                </a:solidFill>
              </a:rPr>
              <a:t>будемо</a:t>
            </a:r>
            <a:r>
              <a:rPr lang="uk-UA" sz="2800" dirty="0"/>
              <a:t> </a:t>
            </a:r>
            <a:r>
              <a:rPr lang="uk-UA" sz="2800" b="1" dirty="0">
                <a:solidFill>
                  <a:srgbClr val="0070C0"/>
                </a:solidFill>
              </a:rPr>
              <a:t>розпізнавати </a:t>
            </a:r>
            <a:r>
              <a:rPr lang="uk-UA" sz="2800" b="1" dirty="0" smtClean="0">
                <a:solidFill>
                  <a:srgbClr val="0070C0"/>
                </a:solidFill>
              </a:rPr>
              <a:t>назву тварини та її кличку, писати клички з великої літери.</a:t>
            </a:r>
            <a:r>
              <a:rPr lang="ru-RU" sz="2800" b="1" dirty="0" smtClean="0">
                <a:solidFill>
                  <a:srgbClr val="0070C0"/>
                </a:solidFill>
              </a:rPr>
              <a:t> </a:t>
            </a:r>
          </a:p>
          <a:p>
            <a:pPr algn="ctr"/>
            <a:r>
              <a:rPr lang="ru-RU" sz="2800" b="1" dirty="0" err="1" smtClean="0">
                <a:solidFill>
                  <a:srgbClr val="0070C0"/>
                </a:solidFill>
              </a:rPr>
              <a:t>Вчитимемось</a:t>
            </a:r>
            <a:r>
              <a:rPr lang="ru-RU" sz="2800" b="1" dirty="0" smtClean="0">
                <a:solidFill>
                  <a:srgbClr val="0070C0"/>
                </a:solidFill>
              </a:rPr>
              <a:t> доповнювати </a:t>
            </a:r>
            <a:r>
              <a:rPr lang="ru-RU" sz="2800" b="1" dirty="0" err="1" smtClean="0">
                <a:solidFill>
                  <a:srgbClr val="0070C0"/>
                </a:solidFill>
              </a:rPr>
              <a:t>речення</a:t>
            </a:r>
            <a:r>
              <a:rPr lang="ru-RU" sz="2800" b="1" dirty="0" smtClean="0">
                <a:solidFill>
                  <a:srgbClr val="0070C0"/>
                </a:solidFill>
              </a:rPr>
              <a:t>.</a:t>
            </a:r>
            <a:endParaRPr lang="uk-UA" sz="2800" b="1" dirty="0" smtClean="0">
              <a:solidFill>
                <a:srgbClr val="0070C0"/>
              </a:solidFill>
            </a:endParaRPr>
          </a:p>
        </p:txBody>
      </p:sp>
      <p:pic>
        <p:nvPicPr>
          <p:cNvPr id="8" name="Picture 3" descr="D:\Картинки до тестів\!!!!Эсмира_512х512\_free_2024-01-13-17-38-02_007.jpg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2813" b="2098"/>
          <a:stretch/>
        </p:blipFill>
        <p:spPr bwMode="auto">
          <a:xfrm>
            <a:off x="926669" y="1600892"/>
            <a:ext cx="4246326" cy="4037908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1118641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083374" y="500743"/>
            <a:ext cx="10150683" cy="68580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600" b="1" dirty="0" smtClean="0">
                <a:solidFill>
                  <a:schemeClr val="bg1"/>
                </a:solidFill>
              </a:rPr>
              <a:t> </a:t>
            </a:r>
            <a:r>
              <a:rPr lang="uk-UA" sz="3600" b="1" dirty="0">
                <a:solidFill>
                  <a:schemeClr val="bg1"/>
                </a:solidFill>
              </a:rPr>
              <a:t>Прочитай уривок з улюбленої казки </a:t>
            </a:r>
            <a:r>
              <a:rPr lang="uk-UA" sz="3600" b="1" dirty="0" err="1" smtClean="0">
                <a:solidFill>
                  <a:schemeClr val="bg1"/>
                </a:solidFill>
              </a:rPr>
              <a:t>Читалочки</a:t>
            </a:r>
            <a:endParaRPr lang="uk-UA" sz="36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663981" y="1709058"/>
            <a:ext cx="8207873" cy="2246769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800" b="1" dirty="0">
                <a:solidFill>
                  <a:schemeClr val="bg1"/>
                </a:solidFill>
              </a:rPr>
              <a:t>      Був собі дід </a:t>
            </a:r>
            <a:r>
              <a:rPr lang="uk-UA" sz="2800" b="1" dirty="0" err="1">
                <a:solidFill>
                  <a:schemeClr val="bg1"/>
                </a:solidFill>
              </a:rPr>
              <a:t>Андрушка</a:t>
            </a:r>
            <a:r>
              <a:rPr lang="uk-UA" sz="2800" b="1" dirty="0">
                <a:solidFill>
                  <a:schemeClr val="bg1"/>
                </a:solidFill>
              </a:rPr>
              <a:t>, а в нього – баба </a:t>
            </a:r>
            <a:r>
              <a:rPr lang="uk-UA" sz="2800" b="1" dirty="0" err="1">
                <a:solidFill>
                  <a:schemeClr val="bg1"/>
                </a:solidFill>
              </a:rPr>
              <a:t>Марушка</a:t>
            </a:r>
            <a:r>
              <a:rPr lang="uk-UA" sz="2800" b="1" dirty="0">
                <a:solidFill>
                  <a:schemeClr val="bg1"/>
                </a:solidFill>
              </a:rPr>
              <a:t>, а в баби – донечка </a:t>
            </a:r>
            <a:r>
              <a:rPr lang="uk-UA" sz="2800" b="1" dirty="0" err="1">
                <a:solidFill>
                  <a:schemeClr val="bg1"/>
                </a:solidFill>
              </a:rPr>
              <a:t>Мінка</a:t>
            </a:r>
            <a:r>
              <a:rPr lang="uk-UA" sz="2800" b="1" dirty="0">
                <a:solidFill>
                  <a:schemeClr val="bg1"/>
                </a:solidFill>
              </a:rPr>
              <a:t>, а в дочки – собачка </a:t>
            </a:r>
            <a:r>
              <a:rPr lang="uk-UA" sz="2800" b="1" dirty="0" err="1">
                <a:solidFill>
                  <a:srgbClr val="FFFF00"/>
                </a:solidFill>
              </a:rPr>
              <a:t>Хвінка</a:t>
            </a:r>
            <a:r>
              <a:rPr lang="uk-UA" sz="2800" b="1" dirty="0">
                <a:solidFill>
                  <a:schemeClr val="bg1"/>
                </a:solidFill>
              </a:rPr>
              <a:t>, а в собачки – товаришка, киця </a:t>
            </a:r>
            <a:r>
              <a:rPr lang="uk-UA" sz="2800" b="1" dirty="0">
                <a:solidFill>
                  <a:srgbClr val="FFFF00"/>
                </a:solidFill>
              </a:rPr>
              <a:t>Варварка</a:t>
            </a:r>
            <a:r>
              <a:rPr lang="uk-UA" sz="2800" b="1" dirty="0">
                <a:solidFill>
                  <a:schemeClr val="bg1"/>
                </a:solidFill>
              </a:rPr>
              <a:t>, а в киці – вихованка, мишка </a:t>
            </a:r>
            <a:r>
              <a:rPr lang="uk-UA" sz="2800" b="1" dirty="0">
                <a:solidFill>
                  <a:srgbClr val="FFFF00"/>
                </a:solidFill>
              </a:rPr>
              <a:t>Сіроманка</a:t>
            </a:r>
            <a:r>
              <a:rPr lang="uk-UA" sz="2800" b="1" dirty="0">
                <a:solidFill>
                  <a:schemeClr val="bg1"/>
                </a:solidFill>
              </a:rPr>
              <a:t>. </a:t>
            </a:r>
            <a:endParaRPr lang="uk-UA" sz="2800" b="1" dirty="0" smtClean="0">
              <a:solidFill>
                <a:schemeClr val="bg1"/>
              </a:solidFill>
            </a:endParaRPr>
          </a:p>
          <a:p>
            <a:pPr algn="just"/>
            <a:r>
              <a:rPr lang="uk-UA" sz="2800" b="1" i="1" dirty="0">
                <a:solidFill>
                  <a:schemeClr val="bg1"/>
                </a:solidFill>
              </a:rPr>
              <a:t> </a:t>
            </a:r>
            <a:r>
              <a:rPr lang="uk-UA" sz="2800" b="1" i="1" dirty="0" smtClean="0">
                <a:solidFill>
                  <a:schemeClr val="bg1"/>
                </a:solidFill>
              </a:rPr>
              <a:t>                                                                  Іван </a:t>
            </a:r>
            <a:r>
              <a:rPr lang="ru-RU" sz="2800" b="1" i="1" dirty="0">
                <a:solidFill>
                  <a:schemeClr val="bg1"/>
                </a:solidFill>
              </a:rPr>
              <a:t>Ф</a:t>
            </a:r>
            <a:r>
              <a:rPr lang="uk-UA" sz="2800" b="1" i="1" dirty="0">
                <a:solidFill>
                  <a:schemeClr val="bg1"/>
                </a:solidFill>
              </a:rPr>
              <a:t>ранко</a:t>
            </a:r>
          </a:p>
        </p:txBody>
      </p:sp>
      <p:pic>
        <p:nvPicPr>
          <p:cNvPr id="2050" name="Picture 2" descr="ÐÐ°ÑÑÐ¸Ð½ÐºÐ¸ Ð¿Ð¾ Ð·Ð°Ð¿ÑÐ¾ÑÑ ÑÐºÐ°Ð·ÐºÐ° ÑÑÐ¿ÐºÐ° ÐºÐ°ÑÑÐ¸Ð½ÐºÐ¸"/>
          <p:cNvPicPr>
            <a:picLocks noChangeAspect="1" noChangeArrowheads="1"/>
          </p:cNvPicPr>
          <p:nvPr/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486" r="9180"/>
          <a:stretch/>
        </p:blipFill>
        <p:spPr bwMode="auto">
          <a:xfrm>
            <a:off x="8980687" y="1709057"/>
            <a:ext cx="2360990" cy="2177143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3374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880190" y="1215536"/>
            <a:ext cx="8732066" cy="417321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Роздивись </a:t>
            </a:r>
            <a:r>
              <a:rPr lang="uk-UA" sz="2000" b="1" dirty="0">
                <a:solidFill>
                  <a:srgbClr val="0070C0"/>
                </a:solidFill>
              </a:rPr>
              <a:t>ілюстрацію до неї. Пригадай, як називається ця казка.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18413" y="3981143"/>
            <a:ext cx="1935170" cy="135296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>
                <a:solidFill>
                  <a:srgbClr val="0070C0"/>
                </a:solidFill>
              </a:rPr>
              <a:t>Назви тварин і </a:t>
            </a:r>
            <a:r>
              <a:rPr lang="uk-UA" sz="2000" b="1" dirty="0" smtClean="0">
                <a:solidFill>
                  <a:srgbClr val="0070C0"/>
                </a:solidFill>
              </a:rPr>
              <a:t>їх клички в цьому уривку казки.</a:t>
            </a:r>
            <a:endParaRPr lang="uk-UA" sz="2000" b="1" dirty="0">
              <a:solidFill>
                <a:srgbClr val="0070C0"/>
              </a:solidFill>
            </a:endParaRPr>
          </a:p>
        </p:txBody>
      </p:sp>
      <p:sp>
        <p:nvSpPr>
          <p:cNvPr id="16" name="TextBox 15"/>
          <p:cNvSpPr txBox="1"/>
          <p:nvPr/>
        </p:nvSpPr>
        <p:spPr>
          <a:xfrm>
            <a:off x="2729783" y="4001887"/>
            <a:ext cx="3033823" cy="1384995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собачка </a:t>
            </a:r>
            <a:r>
              <a:rPr lang="uk-UA" sz="2800" b="1" dirty="0" err="1" smtClean="0">
                <a:solidFill>
                  <a:schemeClr val="bg1"/>
                </a:solidFill>
              </a:rPr>
              <a:t>Хвінка</a:t>
            </a:r>
            <a:endParaRPr lang="uk-UA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киця Варварка</a:t>
            </a:r>
            <a:endParaRPr lang="uk-UA" sz="2800" b="1" dirty="0">
              <a:solidFill>
                <a:schemeClr val="bg1"/>
              </a:solidFill>
            </a:endParaRPr>
          </a:p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мишка Сіроманка</a:t>
            </a:r>
            <a:endParaRPr lang="ru-RU" sz="2800" dirty="0">
              <a:solidFill>
                <a:schemeClr val="bg1"/>
              </a:solidFill>
            </a:endParaRPr>
          </a:p>
        </p:txBody>
      </p:sp>
      <p:sp>
        <p:nvSpPr>
          <p:cNvPr id="18" name="TextBox 17"/>
          <p:cNvSpPr txBox="1"/>
          <p:nvPr/>
        </p:nvSpPr>
        <p:spPr>
          <a:xfrm>
            <a:off x="5963344" y="4012208"/>
            <a:ext cx="4737314" cy="1323439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000" b="1" dirty="0">
                <a:solidFill>
                  <a:srgbClr val="0070C0"/>
                </a:solidFill>
              </a:rPr>
              <a:t>Проведи дослідження!</a:t>
            </a:r>
            <a:endParaRPr lang="ru-RU" sz="2000" b="1" dirty="0">
              <a:solidFill>
                <a:srgbClr val="0070C0"/>
              </a:solidFill>
            </a:endParaRPr>
          </a:p>
          <a:p>
            <a:pPr marL="358775" indent="-358775">
              <a:buAutoNum type="arabicPeriod"/>
            </a:pPr>
            <a:r>
              <a:rPr lang="uk-UA" sz="2000" b="1" dirty="0">
                <a:solidFill>
                  <a:srgbClr val="0070C0"/>
                </a:solidFill>
              </a:rPr>
              <a:t>З якої букви написані назви тварин?</a:t>
            </a:r>
          </a:p>
          <a:p>
            <a:pPr marL="358775" indent="-358775">
              <a:buAutoNum type="arabicPeriod"/>
            </a:pPr>
            <a:r>
              <a:rPr lang="uk-UA" sz="2000" b="1" dirty="0">
                <a:solidFill>
                  <a:srgbClr val="0070C0"/>
                </a:solidFill>
              </a:rPr>
              <a:t>З якої букви написані клички тварин?</a:t>
            </a:r>
          </a:p>
          <a:p>
            <a:pPr marL="358775" indent="-358775">
              <a:buAutoNum type="arabicPeriod"/>
            </a:pPr>
            <a:r>
              <a:rPr lang="uk-UA" sz="2000" b="1" dirty="0">
                <a:solidFill>
                  <a:srgbClr val="0070C0"/>
                </a:solidFill>
              </a:rPr>
              <a:t>Який висновок можеш зробити? </a:t>
            </a:r>
            <a:endParaRPr lang="uk-UA" b="1" dirty="0">
              <a:solidFill>
                <a:srgbClr val="0070C0"/>
              </a:solidFill>
            </a:endParaRPr>
          </a:p>
        </p:txBody>
      </p:sp>
      <p:sp>
        <p:nvSpPr>
          <p:cNvPr id="19" name="TextBox 18"/>
          <p:cNvSpPr txBox="1"/>
          <p:nvPr/>
        </p:nvSpPr>
        <p:spPr>
          <a:xfrm>
            <a:off x="5963345" y="5433621"/>
            <a:ext cx="4737314" cy="954107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ctr"/>
            <a:r>
              <a:rPr lang="uk-UA" sz="2800" b="1" dirty="0" smtClean="0">
                <a:solidFill>
                  <a:srgbClr val="FFFF00"/>
                </a:solidFill>
              </a:rPr>
              <a:t>Клички</a:t>
            </a:r>
            <a:r>
              <a:rPr lang="uk-UA" sz="2800" b="1" dirty="0" smtClean="0"/>
              <a:t> </a:t>
            </a:r>
            <a:r>
              <a:rPr lang="uk-UA" sz="2800" b="1" dirty="0"/>
              <a:t>тварин </a:t>
            </a:r>
          </a:p>
          <a:p>
            <a:pPr algn="ctr"/>
            <a:r>
              <a:rPr lang="uk-UA" sz="2800" b="1" dirty="0"/>
              <a:t>пишемо </a:t>
            </a:r>
            <a:r>
              <a:rPr lang="uk-UA" sz="2800" b="1" dirty="0">
                <a:solidFill>
                  <a:srgbClr val="FFFF00"/>
                </a:solidFill>
              </a:rPr>
              <a:t>з </a:t>
            </a:r>
            <a:r>
              <a:rPr lang="uk-UA" sz="2800" b="1" dirty="0" smtClean="0">
                <a:solidFill>
                  <a:srgbClr val="FFFF00"/>
                </a:solidFill>
              </a:rPr>
              <a:t>великої </a:t>
            </a:r>
            <a:r>
              <a:rPr lang="uk-UA" sz="2800" b="1" dirty="0">
                <a:solidFill>
                  <a:srgbClr val="FFFF00"/>
                </a:solidFill>
              </a:rPr>
              <a:t>букви</a:t>
            </a:r>
            <a:r>
              <a:rPr lang="uk-UA" sz="2800" b="1" dirty="0"/>
              <a:t>.</a:t>
            </a:r>
          </a:p>
        </p:txBody>
      </p:sp>
    </p:spTree>
    <p:extLst>
      <p:ext uri="{BB962C8B-B14F-4D97-AF65-F5344CB8AC3E}">
        <p14:creationId xmlns:p14="http://schemas.microsoft.com/office/powerpoint/2010/main" val="2122838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4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3" fill="hold">
                      <p:stCondLst>
                        <p:cond delay="indefinite"/>
                      </p:stCondLst>
                      <p:childTnLst>
                        <p:par>
                          <p:cTn id="14" fill="hold">
                            <p:stCondLst>
                              <p:cond delay="0"/>
                            </p:stCondLst>
                            <p:childTnLst>
                              <p:par>
                                <p:cTn id="1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7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8" dur="500" fill="hold"/>
                                        <p:tgtEl>
                                          <p:spTgt spid="1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3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4" dur="500" fill="hold"/>
                                        <p:tgtEl>
                                          <p:spTgt spid="1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5" grpId="0" animBg="1"/>
      <p:bldP spid="16" grpId="0" animBg="1"/>
      <p:bldP spid="18" grpId="0" animBg="1"/>
      <p:bldP spid="19" grpId="0" animBg="1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1482959" y="520436"/>
            <a:ext cx="9412724" cy="780443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4000" b="1" dirty="0" err="1" smtClean="0">
                <a:solidFill>
                  <a:schemeClr val="bg1"/>
                </a:solidFill>
              </a:rPr>
              <a:t>Запиши</a:t>
            </a:r>
            <a:r>
              <a:rPr lang="uk-UA" sz="4000" b="1" dirty="0" smtClean="0">
                <a:solidFill>
                  <a:schemeClr val="bg1"/>
                </a:solidFill>
              </a:rPr>
              <a:t> </a:t>
            </a:r>
            <a:r>
              <a:rPr lang="uk-UA" sz="4000" b="1" dirty="0">
                <a:solidFill>
                  <a:schemeClr val="bg1"/>
                </a:solidFill>
              </a:rPr>
              <a:t>назви і клички </a:t>
            </a:r>
            <a:r>
              <a:rPr lang="uk-UA" sz="4000" b="1" dirty="0" smtClean="0">
                <a:solidFill>
                  <a:schemeClr val="bg1"/>
                </a:solidFill>
              </a:rPr>
              <a:t>тварин</a:t>
            </a:r>
            <a:endParaRPr lang="uk-UA" sz="4000" b="1" dirty="0">
              <a:solidFill>
                <a:schemeClr val="bg1"/>
              </a:solidFill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" t="1197" r="52822" b="80932"/>
          <a:stretch/>
        </p:blipFill>
        <p:spPr>
          <a:xfrm>
            <a:off x="2849004" y="1559810"/>
            <a:ext cx="7969560" cy="1728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8" t="15577" r="49831" b="71885"/>
          <a:stretch/>
        </p:blipFill>
        <p:spPr>
          <a:xfrm>
            <a:off x="3077718" y="1597044"/>
            <a:ext cx="1728000" cy="710313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5" t="35877" r="63312" b="55762"/>
          <a:stretch/>
        </p:blipFill>
        <p:spPr>
          <a:xfrm>
            <a:off x="6941773" y="1795902"/>
            <a:ext cx="1188000" cy="473676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38" t="51990" r="51629" b="40384"/>
          <a:stretch/>
        </p:blipFill>
        <p:spPr>
          <a:xfrm>
            <a:off x="3016796" y="2569093"/>
            <a:ext cx="1656000" cy="432000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160" t="14543" r="46473" b="71473"/>
          <a:stretch/>
        </p:blipFill>
        <p:spPr>
          <a:xfrm>
            <a:off x="4936038" y="1515094"/>
            <a:ext cx="1897746" cy="792263"/>
          </a:xfrm>
          <a:prstGeom prst="rect">
            <a:avLst/>
          </a:prstGeom>
        </p:spPr>
      </p:pic>
      <p:pic>
        <p:nvPicPr>
          <p:cNvPr id="29" name="Рисунок 28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080" t="30479" r="31117" b="52202"/>
          <a:stretch/>
        </p:blipFill>
        <p:spPr>
          <a:xfrm>
            <a:off x="8342438" y="1503895"/>
            <a:ext cx="2476126" cy="981220"/>
          </a:xfrm>
          <a:prstGeom prst="rect">
            <a:avLst/>
          </a:prstGeom>
        </p:spPr>
      </p:pic>
      <p:pic>
        <p:nvPicPr>
          <p:cNvPr id="30" name="Рисунок 2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0" t="47064" r="28425" b="36365"/>
          <a:stretch/>
        </p:blipFill>
        <p:spPr>
          <a:xfrm>
            <a:off x="4892724" y="2307357"/>
            <a:ext cx="2593194" cy="938863"/>
          </a:xfrm>
          <a:prstGeom prst="rect">
            <a:avLst/>
          </a:prstGeom>
        </p:spPr>
      </p:pic>
      <p:sp>
        <p:nvSpPr>
          <p:cNvPr id="24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3374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64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21" name="Прямоугольник 20"/>
          <p:cNvSpPr/>
          <p:nvPr/>
        </p:nvSpPr>
        <p:spPr>
          <a:xfrm>
            <a:off x="541687" y="3703233"/>
            <a:ext cx="2164641" cy="1339364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Яке питання ставимо до назв тварин і до їх кличок?</a:t>
            </a:r>
            <a:endParaRPr lang="uk-UA" sz="2000" b="1" dirty="0">
              <a:solidFill>
                <a:srgbClr val="0070C0"/>
              </a:solidFill>
            </a:endParaRPr>
          </a:p>
        </p:txBody>
      </p:sp>
      <p:pic>
        <p:nvPicPr>
          <p:cNvPr id="11" name="Picture 2" descr="ÐÐ°ÑÑÐ¸Ð½ÐºÐ¸ Ð¿Ð¾ Ð·Ð°Ð¿ÑÐ¾ÑÑ ÑÐºÐ°Ð·ÐºÐ° ÑÑÐ¿ÐºÐ° ÐºÐ°ÑÑÐ¸Ð½ÐºÐ¸"/>
          <p:cNvPicPr>
            <a:picLocks noChangeAspect="1" noChangeArrowheads="1"/>
          </p:cNvPicPr>
          <p:nvPr/>
        </p:nvPicPr>
        <p:blipFill rotWithShape="1"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020" r="10832"/>
          <a:stretch/>
        </p:blipFill>
        <p:spPr bwMode="auto">
          <a:xfrm>
            <a:off x="507194" y="1543473"/>
            <a:ext cx="2164641" cy="2051239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803767" y="4172912"/>
            <a:ext cx="1864090" cy="1965649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 rotWithShape="1"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483" r="4119"/>
          <a:stretch/>
        </p:blipFill>
        <p:spPr bwMode="auto">
          <a:xfrm>
            <a:off x="8490857" y="3502067"/>
            <a:ext cx="1965000" cy="2636494"/>
          </a:xfrm>
          <a:prstGeom prst="rect">
            <a:avLst/>
          </a:prstGeom>
          <a:noFill/>
          <a:ln w="38100">
            <a:solidFill>
              <a:srgbClr val="0070C0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 descr="собачка для детей на прозрачном фоне 27 фото"/>
          <p:cNvPicPr>
            <a:picLocks noChangeAspect="1" noChangeArrowheads="1"/>
          </p:cNvPicPr>
          <p:nvPr/>
        </p:nvPicPr>
        <p:blipFill rotWithShape="1"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10709" r="12848"/>
          <a:stretch/>
        </p:blipFill>
        <p:spPr bwMode="auto">
          <a:xfrm>
            <a:off x="3077717" y="3502068"/>
            <a:ext cx="2015427" cy="2636494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83162022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5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1" grpId="0" animBg="1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Прямоугольник 4"/>
          <p:cNvSpPr/>
          <p:nvPr/>
        </p:nvSpPr>
        <p:spPr>
          <a:xfrm>
            <a:off x="982509" y="494528"/>
            <a:ext cx="10273319" cy="961874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Прочитай </a:t>
            </a:r>
            <a:r>
              <a:rPr lang="uk-UA" sz="3200" b="1" dirty="0">
                <a:solidFill>
                  <a:schemeClr val="bg1"/>
                </a:solidFill>
              </a:rPr>
              <a:t>уривок з улюбленої книжки </a:t>
            </a:r>
            <a:r>
              <a:rPr lang="uk-UA" sz="3200" b="1" dirty="0" smtClean="0">
                <a:solidFill>
                  <a:schemeClr val="bg1"/>
                </a:solidFill>
              </a:rPr>
              <a:t>Щебетунчика</a:t>
            </a:r>
            <a:endParaRPr lang="ru-RU" sz="3200" b="1" dirty="0">
              <a:solidFill>
                <a:schemeClr val="bg1"/>
              </a:solidFill>
            </a:endParaRPr>
          </a:p>
        </p:txBody>
      </p:sp>
      <p:sp>
        <p:nvSpPr>
          <p:cNvPr id="11" name="TextBox 10"/>
          <p:cNvSpPr txBox="1"/>
          <p:nvPr/>
        </p:nvSpPr>
        <p:spPr>
          <a:xfrm>
            <a:off x="3505199" y="2107827"/>
            <a:ext cx="7872727" cy="35394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 rtlCol="0">
            <a:spAutoFit/>
          </a:bodyPr>
          <a:lstStyle/>
          <a:p>
            <a:pPr algn="just"/>
            <a:r>
              <a:rPr lang="uk-UA" sz="2800" b="1" dirty="0">
                <a:solidFill>
                  <a:schemeClr val="bg1"/>
                </a:solidFill>
              </a:rPr>
              <a:t>   </a:t>
            </a:r>
            <a:r>
              <a:rPr lang="uk-UA" sz="2800" b="1" dirty="0" smtClean="0">
                <a:solidFill>
                  <a:schemeClr val="bg1"/>
                </a:solidFill>
              </a:rPr>
              <a:t> Жив </a:t>
            </a:r>
            <a:r>
              <a:rPr lang="uk-UA" sz="2800" b="1" dirty="0">
                <a:solidFill>
                  <a:schemeClr val="bg1"/>
                </a:solidFill>
              </a:rPr>
              <a:t>на світі їжачок Колько Колючка.</a:t>
            </a:r>
          </a:p>
          <a:p>
            <a:pPr algn="just"/>
            <a:r>
              <a:rPr lang="uk-UA" sz="2800" b="1" dirty="0">
                <a:solidFill>
                  <a:schemeClr val="bg1"/>
                </a:solidFill>
              </a:rPr>
              <a:t>   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І жив на світі зайчик </a:t>
            </a:r>
            <a:r>
              <a:rPr lang="uk-UA" sz="2800" b="1" dirty="0" err="1">
                <a:solidFill>
                  <a:schemeClr val="bg1"/>
                </a:solidFill>
              </a:rPr>
              <a:t>Кося</a:t>
            </a:r>
            <a:r>
              <a:rPr lang="uk-UA" sz="2800" b="1" dirty="0">
                <a:solidFill>
                  <a:schemeClr val="bg1"/>
                </a:solidFill>
              </a:rPr>
              <a:t> Вухань.</a:t>
            </a:r>
          </a:p>
          <a:p>
            <a:pPr algn="just"/>
            <a:r>
              <a:rPr lang="uk-UA" sz="2800" b="1" dirty="0">
                <a:solidFill>
                  <a:schemeClr val="bg1"/>
                </a:solidFill>
              </a:rPr>
              <a:t>   </a:t>
            </a:r>
            <a:r>
              <a:rPr lang="uk-UA" sz="2800" b="1" dirty="0" smtClean="0">
                <a:solidFill>
                  <a:schemeClr val="bg1"/>
                </a:solidFill>
              </a:rPr>
              <a:t> </a:t>
            </a:r>
            <a:r>
              <a:rPr lang="uk-UA" sz="2800" b="1" dirty="0">
                <a:solidFill>
                  <a:schemeClr val="bg1"/>
                </a:solidFill>
              </a:rPr>
              <a:t>Гарні були хлопці, але боягузи страшенні. Всього на світі боялися. Боялися темряви і боялися сонця. Боялися блискавки і боялися грому. Боялися вітру і боялися дощу. Навіть тіні власної боялися.</a:t>
            </a:r>
          </a:p>
          <a:p>
            <a:pPr algn="just"/>
            <a:r>
              <a:rPr lang="uk-UA" sz="2800" b="1" i="1" dirty="0" smtClean="0">
                <a:solidFill>
                  <a:schemeClr val="bg1"/>
                </a:solidFill>
              </a:rPr>
              <a:t>                                          За Всеволодом </a:t>
            </a:r>
            <a:r>
              <a:rPr lang="uk-UA" sz="2800" b="1" i="1" dirty="0">
                <a:solidFill>
                  <a:schemeClr val="bg1"/>
                </a:solidFill>
              </a:rPr>
              <a:t>Нестайком</a:t>
            </a:r>
            <a:endParaRPr lang="uk-UA" sz="2800" i="1" dirty="0">
              <a:solidFill>
                <a:schemeClr val="bg1"/>
              </a:solidFill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4136572" y="1489060"/>
            <a:ext cx="6180796" cy="57922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000" b="1" dirty="0" smtClean="0">
                <a:solidFill>
                  <a:srgbClr val="0070C0"/>
                </a:solidFill>
              </a:rPr>
              <a:t>Чи </a:t>
            </a:r>
            <a:r>
              <a:rPr lang="uk-UA" sz="2000" b="1" dirty="0">
                <a:solidFill>
                  <a:srgbClr val="0070C0"/>
                </a:solidFill>
              </a:rPr>
              <a:t>відома тобі ця книжка? Як вона називається?</a:t>
            </a:r>
            <a:endParaRPr lang="ru-RU" sz="2000" b="1" dirty="0">
              <a:solidFill>
                <a:srgbClr val="0070C0"/>
              </a:solidFill>
            </a:endParaRPr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3143" y="2140485"/>
            <a:ext cx="2712899" cy="3514117"/>
          </a:xfrm>
          <a:prstGeom prst="rect">
            <a:avLst/>
          </a:prstGeom>
          <a:noFill/>
          <a:ln w="38100">
            <a:solidFill>
              <a:schemeClr val="bg1"/>
            </a:solidFill>
            <a:miter lim="800000"/>
            <a:headEnd/>
            <a:tailEnd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3374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64</a:t>
            </a:r>
            <a:endParaRPr lang="ru-RU" sz="3200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453679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 showMasterSp="0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7" name="Рисунок 26"/>
          <p:cNvPicPr>
            <a:picLocks noChangeAspect="1"/>
          </p:cNvPicPr>
          <p:nvPr/>
        </p:nvPicPr>
        <p:blipFill rotWithShape="1"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015" t="749" r="52822" b="73564"/>
          <a:stretch/>
        </p:blipFill>
        <p:spPr>
          <a:xfrm>
            <a:off x="3436756" y="1620000"/>
            <a:ext cx="7969560" cy="2484000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</p:pic>
      <p:sp>
        <p:nvSpPr>
          <p:cNvPr id="5" name="Прямоугольник 4"/>
          <p:cNvSpPr/>
          <p:nvPr/>
        </p:nvSpPr>
        <p:spPr>
          <a:xfrm>
            <a:off x="3355596" y="494527"/>
            <a:ext cx="7780490" cy="1083901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2800" b="1" dirty="0" smtClean="0">
                <a:solidFill>
                  <a:schemeClr val="bg1"/>
                </a:solidFill>
              </a:rPr>
              <a:t>Доповни </a:t>
            </a:r>
            <a:r>
              <a:rPr lang="uk-UA" sz="2800" b="1" dirty="0">
                <a:solidFill>
                  <a:schemeClr val="bg1"/>
                </a:solidFill>
              </a:rPr>
              <a:t>речення назвами і кличками тварин </a:t>
            </a:r>
          </a:p>
          <a:p>
            <a:pPr algn="ctr"/>
            <a:r>
              <a:rPr lang="uk-UA" sz="2800" b="1" dirty="0">
                <a:solidFill>
                  <a:schemeClr val="bg1"/>
                </a:solidFill>
              </a:rPr>
              <a:t>з прочитаного уривка і запиши.</a:t>
            </a:r>
            <a:endParaRPr lang="ru-RU" sz="2800" b="1" dirty="0">
              <a:solidFill>
                <a:schemeClr val="bg1"/>
              </a:solidFill>
            </a:endParaRPr>
          </a:p>
        </p:txBody>
      </p:sp>
      <p:pic>
        <p:nvPicPr>
          <p:cNvPr id="6146" name="Picture 2" descr="ÐÐ°ÑÑÐ¸Ð½ÐºÐ¸ Ð¿Ð¾ Ð·Ð°Ð¿ÑÐ¾ÑÑ Ð²ÑÐµÐ²Ð¾Ð»Ð¾Ð´ Ð½ÐµÑÑÐ°Ð¹ÐºÐ¾ Ð¿Ð¾ÑÑÑÐµÑ"/>
          <p:cNvPicPr>
            <a:picLocks noChangeAspect="1" noChangeArrowheads="1"/>
          </p:cNvPicPr>
          <p:nvPr/>
        </p:nvPicPr>
        <p:blipFill>
          <a:blip r:embed="rId3">
            <a:extLst>
              <a:ext uri="{BEBA8EAE-BF5A-486C-A8C5-ECC9F3942E4B}">
                <a14:imgProps xmlns:a14="http://schemas.microsoft.com/office/drawing/2010/main">
                  <a14:imgLayer r:embed="rId4">
                    <a14:imgEffect>
                      <a14:sharpenSoften amount="25000"/>
                    </a14:imgEffect>
                    <a14:imgEffect>
                      <a14:colorTemperature colorTemp="7200"/>
                    </a14:imgEffect>
                    <a14:imgEffect>
                      <a14:saturation sat="66000"/>
                    </a14:imgEffect>
                    <a14:imgEffect>
                      <a14:brightnessContrast bright="20000"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694" y="321546"/>
            <a:ext cx="1809750" cy="1809751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2" name="Рисунок 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216" t="64012" r="49391" b="23181"/>
          <a:stretch/>
        </p:blipFill>
        <p:spPr>
          <a:xfrm>
            <a:off x="3947181" y="1657933"/>
            <a:ext cx="1967595" cy="768097"/>
          </a:xfrm>
          <a:prstGeom prst="rect">
            <a:avLst/>
          </a:prstGeom>
        </p:spPr>
      </p:pic>
      <p:pic>
        <p:nvPicPr>
          <p:cNvPr id="12" name="Рисунок 11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5323" t="65591" r="25245" b="21602"/>
          <a:stretch/>
        </p:blipFill>
        <p:spPr>
          <a:xfrm>
            <a:off x="5964616" y="1778429"/>
            <a:ext cx="824137" cy="768097"/>
          </a:xfrm>
          <a:prstGeom prst="rect">
            <a:avLst/>
          </a:prstGeom>
        </p:spPr>
      </p:pic>
      <p:pic>
        <p:nvPicPr>
          <p:cNvPr id="15" name="Рисунок 14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640" t="83135" r="11771" b="6203"/>
          <a:stretch/>
        </p:blipFill>
        <p:spPr>
          <a:xfrm>
            <a:off x="8528145" y="1842756"/>
            <a:ext cx="1763831" cy="639441"/>
          </a:xfrm>
          <a:prstGeom prst="rect">
            <a:avLst/>
          </a:prstGeom>
        </p:spPr>
      </p:pic>
      <p:pic>
        <p:nvPicPr>
          <p:cNvPr id="16" name="Рисунок 15"/>
          <p:cNvPicPr>
            <a:picLocks noChangeAspect="1"/>
          </p:cNvPicPr>
          <p:nvPr/>
        </p:nvPicPr>
        <p:blipFill rotWithShape="1"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82" t="80503" r="61999" b="6690"/>
          <a:stretch/>
        </p:blipFill>
        <p:spPr>
          <a:xfrm>
            <a:off x="7042571" y="1681841"/>
            <a:ext cx="1243444" cy="768098"/>
          </a:xfrm>
          <a:prstGeom prst="rect">
            <a:avLst/>
          </a:prstGeom>
        </p:spPr>
      </p:pic>
      <p:pic>
        <p:nvPicPr>
          <p:cNvPr id="6" name="Рисунок 5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667" t="13801" r="48346" b="72866"/>
          <a:stretch/>
        </p:blipFill>
        <p:spPr>
          <a:xfrm>
            <a:off x="3667051" y="2300304"/>
            <a:ext cx="1907970" cy="799663"/>
          </a:xfrm>
          <a:prstGeom prst="rect">
            <a:avLst/>
          </a:prstGeom>
        </p:spPr>
      </p:pic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7660" t="31110" r="39038" b="55557"/>
          <a:stretch/>
        </p:blipFill>
        <p:spPr>
          <a:xfrm>
            <a:off x="5828220" y="2380025"/>
            <a:ext cx="2260633" cy="799663"/>
          </a:xfrm>
          <a:prstGeom prst="rect">
            <a:avLst/>
          </a:prstGeom>
        </p:spPr>
      </p:pic>
      <p:pic>
        <p:nvPicPr>
          <p:cNvPr id="19" name="Рисунок 18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53308" t="46783" r="1705" b="39884"/>
          <a:stretch/>
        </p:blipFill>
        <p:spPr>
          <a:xfrm>
            <a:off x="3710513" y="3084901"/>
            <a:ext cx="1907970" cy="799663"/>
          </a:xfrm>
          <a:prstGeom prst="rect">
            <a:avLst/>
          </a:prstGeom>
        </p:spPr>
      </p:pic>
      <p:pic>
        <p:nvPicPr>
          <p:cNvPr id="20" name="Рисунок 19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82" t="51929" r="50331" b="36067"/>
          <a:stretch/>
        </p:blipFill>
        <p:spPr>
          <a:xfrm>
            <a:off x="8851883" y="2656591"/>
            <a:ext cx="1907970" cy="719990"/>
          </a:xfrm>
          <a:prstGeom prst="rect">
            <a:avLst/>
          </a:prstGeom>
        </p:spPr>
      </p:pic>
      <p:pic>
        <p:nvPicPr>
          <p:cNvPr id="21" name="Рисунок 20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68524" t="33450" r="20475" b="53217"/>
          <a:stretch/>
        </p:blipFill>
        <p:spPr>
          <a:xfrm>
            <a:off x="8286015" y="2521291"/>
            <a:ext cx="466593" cy="799664"/>
          </a:xfrm>
          <a:prstGeom prst="rect">
            <a:avLst/>
          </a:prstGeom>
        </p:spPr>
      </p:pic>
      <p:pic>
        <p:nvPicPr>
          <p:cNvPr id="22" name="Рисунок 21"/>
          <p:cNvPicPr>
            <a:picLocks noChangeAspect="1"/>
          </p:cNvPicPr>
          <p:nvPr/>
        </p:nvPicPr>
        <p:blipFill rotWithShape="1"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8652" t="63859" r="43897" b="19779"/>
          <a:stretch/>
        </p:blipFill>
        <p:spPr>
          <a:xfrm>
            <a:off x="5575021" y="3160202"/>
            <a:ext cx="2012454" cy="981341"/>
          </a:xfrm>
          <a:prstGeom prst="rect">
            <a:avLst/>
          </a:prstGeom>
        </p:spPr>
      </p:pic>
      <p:sp>
        <p:nvSpPr>
          <p:cNvPr id="23" name="Прямоугольник 4">
            <a:extLst>
              <a:ext uri="{FF2B5EF4-FFF2-40B4-BE49-F238E27FC236}">
                <a16:creationId xmlns:a16="http://schemas.microsoft.com/office/drawing/2014/main" xmlns="" id="{41300D0C-EC34-4515-9E3A-6F0DC297E5C1}"/>
              </a:ext>
            </a:extLst>
          </p:cNvPr>
          <p:cNvSpPr/>
          <p:nvPr/>
        </p:nvSpPr>
        <p:spPr>
          <a:xfrm>
            <a:off x="0" y="5727328"/>
            <a:ext cx="1083374" cy="1130672"/>
          </a:xfrm>
          <a:prstGeom prst="rect">
            <a:avLst/>
          </a:prstGeom>
          <a:ln/>
        </p:spPr>
        <p:style>
          <a:lnRef idx="3">
            <a:schemeClr val="lt1"/>
          </a:lnRef>
          <a:fillRef idx="1">
            <a:schemeClr val="accent5"/>
          </a:fillRef>
          <a:effectRef idx="1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uk-UA" sz="1400" b="1" dirty="0">
                <a:solidFill>
                  <a:schemeClr val="bg1"/>
                </a:solidFill>
              </a:rPr>
              <a:t>Підручник.</a:t>
            </a:r>
          </a:p>
          <a:p>
            <a:pPr algn="ctr"/>
            <a:r>
              <a:rPr lang="uk-UA" sz="1400" b="1" dirty="0">
                <a:solidFill>
                  <a:schemeClr val="bg1"/>
                </a:solidFill>
              </a:rPr>
              <a:t>Сторінка</a:t>
            </a:r>
          </a:p>
          <a:p>
            <a:pPr algn="ctr"/>
            <a:r>
              <a:rPr lang="uk-UA" sz="3200" b="1" dirty="0" smtClean="0">
                <a:solidFill>
                  <a:schemeClr val="bg1"/>
                </a:solidFill>
              </a:rPr>
              <a:t>64</a:t>
            </a:r>
            <a:endParaRPr lang="ru-RU" sz="3200" b="1" dirty="0">
              <a:solidFill>
                <a:schemeClr val="bg1"/>
              </a:solidFill>
            </a:endParaRPr>
          </a:p>
        </p:txBody>
      </p:sp>
      <p:pic>
        <p:nvPicPr>
          <p:cNvPr id="24" name="Picture 2"/>
          <p:cNvPicPr>
            <a:picLocks noChangeAspect="1" noChangeArrowheads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62000" y="2173143"/>
            <a:ext cx="2604042" cy="337311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 descr="D:\2 клас\1 Українська мова\1 Пономарьова\3 Іменник\№048 - Пишу з великої букви клички тварин\2024-12-05_172251.jpg"/>
          <p:cNvPicPr>
            <a:picLocks noChangeAspect="1" noChangeArrowheads="1"/>
          </p:cNvPicPr>
          <p:nvPr/>
        </p:nvPicPr>
        <p:blipFill rotWithShape="1"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676" t="434" r="915" b="2490"/>
          <a:stretch/>
        </p:blipFill>
        <p:spPr bwMode="auto">
          <a:xfrm>
            <a:off x="8702805" y="3739060"/>
            <a:ext cx="2703509" cy="2454911"/>
          </a:xfrm>
          <a:prstGeom prst="rect">
            <a:avLst/>
          </a:prstGeom>
          <a:noFill/>
          <a:ln w="38100">
            <a:solidFill>
              <a:srgbClr val="0070C0"/>
            </a:solidFill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5" name="Прямоугольник 24"/>
          <p:cNvSpPr/>
          <p:nvPr/>
        </p:nvSpPr>
        <p:spPr>
          <a:xfrm>
            <a:off x="3494849" y="4289317"/>
            <a:ext cx="5033296" cy="1033796"/>
          </a:xfrm>
          <a:prstGeom prst="rect">
            <a:avLst/>
          </a:prstGeom>
          <a:ln w="38100">
            <a:solidFill>
              <a:srgbClr val="0070C0"/>
            </a:solidFill>
          </a:ln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uk-UA" sz="2400" b="1" dirty="0" smtClean="0">
                <a:solidFill>
                  <a:srgbClr val="0070C0"/>
                </a:solidFill>
              </a:rPr>
              <a:t>З якої літери пишемо назви тварин? А з якої літери – клички тварин?</a:t>
            </a:r>
            <a:endParaRPr lang="ru-RU" sz="2400" b="1" dirty="0">
              <a:solidFill>
                <a:srgbClr val="0070C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40449765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>
        <p14:prism/>
      </p:transition>
    </mc:Choice>
    <mc:Fallback xmlns="">
      <p:transition spd="slow">
        <p:fade/>
      </p:transition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8" fill="hold">
                            <p:stCondLst>
                              <p:cond delay="500"/>
                            </p:stCondLst>
                            <p:childTnLst>
                              <p:par>
                                <p:cTn id="9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1" dur="5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22" presetClass="entr" presetSubtype="8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16" dur="500"/>
                                        <p:tgtEl>
                                          <p:spTgt spid="1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  <p:par>
                          <p:cTn id="17" fill="hold">
                            <p:stCondLst>
                              <p:cond delay="500"/>
                            </p:stCondLst>
                            <p:childTnLst>
                              <p:par>
                                <p:cTn id="18" presetID="22" presetClass="entr" presetSubtype="8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20" dur="500"/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2" presetClass="entr" presetSubtype="4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25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26" dur="500" fill="hold"/>
                                        <p:tgtEl>
                                          <p:spTgt spid="2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h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5" grpId="0" animBg="1"/>
    </p:bld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Стандартная">
      <a:majorFont>
        <a:latin typeface="Calibri Light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xmlns="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otalTime>19270</TotalTime>
  <Words>678</Words>
  <Application>Microsoft Office PowerPoint</Application>
  <PresentationFormat>Произвольный</PresentationFormat>
  <Paragraphs>116</Paragraphs>
  <Slides>16</Slides>
  <Notes>0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16</vt:i4>
      </vt:variant>
    </vt:vector>
  </HeadingPairs>
  <TitlesOfParts>
    <vt:vector size="17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dc:creator>Vasyl Tsupa</dc:creator>
  <cp:lastModifiedBy>Esmiralda Ivanova</cp:lastModifiedBy>
  <cp:revision>1248</cp:revision>
  <dcterms:created xsi:type="dcterms:W3CDTF">2018-01-05T16:38:53Z</dcterms:created>
  <dcterms:modified xsi:type="dcterms:W3CDTF">2024-12-08T11:10:22Z</dcterms:modified>
</cp:coreProperties>
</file>