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305" r:id="rId3"/>
    <p:sldId id="306" r:id="rId4"/>
    <p:sldId id="307" r:id="rId5"/>
    <p:sldId id="308" r:id="rId6"/>
    <p:sldId id="292" r:id="rId7"/>
    <p:sldId id="312" r:id="rId8"/>
    <p:sldId id="288" r:id="rId9"/>
    <p:sldId id="314" r:id="rId10"/>
    <p:sldId id="311" r:id="rId11"/>
    <p:sldId id="285" r:id="rId12"/>
    <p:sldId id="296" r:id="rId13"/>
    <p:sldId id="278" r:id="rId14"/>
    <p:sldId id="315" r:id="rId15"/>
    <p:sldId id="301" r:id="rId16"/>
    <p:sldId id="302" r:id="rId17"/>
    <p:sldId id="309" r:id="rId18"/>
    <p:sldId id="310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1D58"/>
    <a:srgbClr val="2F3242"/>
    <a:srgbClr val="722651"/>
    <a:srgbClr val="DED231"/>
    <a:srgbClr val="295FFF"/>
    <a:srgbClr val="27C268"/>
    <a:srgbClr val="FF3131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2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2590" y="4077030"/>
            <a:ext cx="9295410" cy="173664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accent6">
                    <a:lumMod val="75000"/>
                  </a:schemeClr>
                </a:solidFill>
              </a:rPr>
              <a:t>Як зберегти ялинці життя? </a:t>
            </a:r>
          </a:p>
          <a:p>
            <a:pPr algn="ctr"/>
            <a:r>
              <a:rPr lang="uk-UA" sz="4800" b="1" dirty="0">
                <a:solidFill>
                  <a:schemeClr val="accent6">
                    <a:lumMod val="75000"/>
                  </a:schemeClr>
                </a:solidFill>
              </a:rPr>
              <a:t>Як учинити правильно? </a:t>
            </a:r>
            <a:endParaRPr lang="ru-RU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676" y="1043328"/>
            <a:ext cx="4309754" cy="2861946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767622" y="1157024"/>
            <a:ext cx="2900378" cy="214526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Людина і природа взимку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48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6801" y="625158"/>
            <a:ext cx="10014856" cy="7246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повідомлення пана Лісника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2 клас\4 ЯДС\1 Грущинська\3 Людина і природа взимку\№048 Як зберегти ялинці життя Як учинити правильно\2024-12-21_18125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85" b="1202"/>
          <a:stretch/>
        </p:blipFill>
        <p:spPr bwMode="auto">
          <a:xfrm>
            <a:off x="1054100" y="1512599"/>
            <a:ext cx="8182343" cy="186197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1" name="Picture 3" descr="D:\2 клас\4 ЯДС\1 Грущинська\3 Людина і природа взимку\№048 Як зберегти ялинці життя Як учинити правильно\2024-12-21_1909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3460430"/>
            <a:ext cx="5856514" cy="213568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052129" y="3460430"/>
            <a:ext cx="4171043" cy="226689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Якщо ми  на новорічні свята будемо ставити штучні ялинки, то зможемо захистити ліс від вирубки.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724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101" y="494529"/>
            <a:ext cx="10005786" cy="6920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Наша допомога лісам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17307" y="1376283"/>
            <a:ext cx="6867585" cy="223777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Лісам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украй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необхідне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наше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піклування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. Буде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розумно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хвойні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дерева не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вирубувати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, а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висаджувати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скрізь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: і в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лісах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, і в парках, і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біля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своїх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домівок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63851" y="3865151"/>
            <a:ext cx="6374493" cy="106607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Склади</a:t>
            </a:r>
            <a:r>
              <a:rPr lang="ru-RU" sz="2800" b="1" dirty="0" smtClean="0"/>
              <a:t> </a:t>
            </a:r>
            <a:r>
              <a:rPr lang="ru-RU" sz="2800" b="1" dirty="0" err="1"/>
              <a:t>історію</a:t>
            </a:r>
            <a:r>
              <a:rPr lang="ru-RU" sz="2800" b="1" dirty="0"/>
              <a:t> про </a:t>
            </a:r>
            <a:r>
              <a:rPr lang="ru-RU" sz="2800" b="1" dirty="0" err="1"/>
              <a:t>життя</a:t>
            </a:r>
            <a:r>
              <a:rPr lang="ru-RU" sz="2800" b="1" dirty="0"/>
              <a:t> </a:t>
            </a:r>
            <a:r>
              <a:rPr lang="ru-RU" sz="2800" b="1" dirty="0" err="1"/>
              <a:t>новорічної</a:t>
            </a:r>
            <a:r>
              <a:rPr lang="ru-RU" sz="2800" b="1" dirty="0"/>
              <a:t> </a:t>
            </a:r>
            <a:r>
              <a:rPr lang="ru-RU" sz="2800" b="1" dirty="0" err="1"/>
              <a:t>ялинки</a:t>
            </a:r>
            <a:r>
              <a:rPr lang="ru-RU" sz="2800" b="1" dirty="0"/>
              <a:t>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0" t="3690" r="25363"/>
          <a:stretch/>
        </p:blipFill>
        <p:spPr>
          <a:xfrm>
            <a:off x="1130301" y="1326233"/>
            <a:ext cx="2799442" cy="457564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518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9714" y="494529"/>
            <a:ext cx="10156372" cy="7211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Розглянь ялинки, зроблені своїми руками.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" y="1906923"/>
            <a:ext cx="2876073" cy="383476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000" y="1910608"/>
            <a:ext cx="2873039" cy="383871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286" y="1910608"/>
            <a:ext cx="2881800" cy="38424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668697" y="5867400"/>
            <a:ext cx="8520331" cy="52576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Поміркуй, які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ще є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способи не рубати ялинку на Новий рік?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79714" y="1310550"/>
            <a:ext cx="3272497" cy="48577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Придумай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свій варіант</a:t>
            </a:r>
          </a:p>
        </p:txBody>
      </p:sp>
    </p:spTree>
    <p:extLst>
      <p:ext uri="{BB962C8B-B14F-4D97-AF65-F5344CB8AC3E}">
        <p14:creationId xmlns:p14="http://schemas.microsoft.com/office/powerpoint/2010/main" val="145735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07822" y="1348495"/>
            <a:ext cx="5869307" cy="9919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Доведи,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вирубування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хвойних</a:t>
            </a:r>
            <a:r>
              <a:rPr lang="ru-RU" sz="2400" b="1" dirty="0" smtClean="0"/>
              <a:t> дерев на </a:t>
            </a:r>
            <a:r>
              <a:rPr lang="ru-RU" sz="2400" b="1" dirty="0" err="1" smtClean="0"/>
              <a:t>зимові</a:t>
            </a:r>
            <a:r>
              <a:rPr lang="ru-RU" sz="2400" b="1" dirty="0" smtClean="0"/>
              <a:t> свята шкодить </a:t>
            </a:r>
            <a:r>
              <a:rPr lang="ru-RU" sz="2400" b="1" dirty="0" err="1" smtClean="0"/>
              <a:t>природі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4158" y="3511420"/>
            <a:ext cx="5679359" cy="8972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Як </a:t>
            </a:r>
            <a:r>
              <a:rPr lang="ru-RU" sz="2400" b="1" dirty="0" err="1" smtClean="0"/>
              <a:t>безпечно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поводитися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біля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новорічної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ялинки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щоб</a:t>
            </a:r>
            <a:r>
              <a:rPr lang="ru-RU" sz="2400" b="1" dirty="0" smtClean="0"/>
              <a:t> не </a:t>
            </a:r>
            <a:r>
              <a:rPr lang="ru-RU" sz="2400" b="1" dirty="0" err="1" smtClean="0"/>
              <a:t>спричинити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пожежу</a:t>
            </a:r>
            <a:r>
              <a:rPr lang="ru-RU" sz="2400" b="1" dirty="0"/>
              <a:t>?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84157" y="4651998"/>
            <a:ext cx="5679359" cy="1043639"/>
          </a:xfrm>
          <a:prstGeom prst="roundRect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Яке </a:t>
            </a:r>
            <a:r>
              <a:rPr lang="ru-RU" sz="2400" b="1" dirty="0" err="1" smtClean="0"/>
              <a:t>зимове</a:t>
            </a:r>
            <a:r>
              <a:rPr lang="ru-RU" sz="2400" b="1" dirty="0" smtClean="0"/>
              <a:t> свято </a:t>
            </a:r>
            <a:r>
              <a:rPr lang="ru-RU" sz="2400" b="1" dirty="0" err="1" smtClean="0"/>
              <a:t>подобається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тобі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найбільше</a:t>
            </a:r>
            <a:r>
              <a:rPr lang="ru-RU" sz="2400" b="1" dirty="0" smtClean="0"/>
              <a:t>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84158" y="2418437"/>
            <a:ext cx="5679359" cy="9670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Запропонуй</a:t>
            </a:r>
            <a:r>
              <a:rPr lang="ru-RU" sz="2400" b="1" dirty="0" smtClean="0"/>
              <a:t>, як </a:t>
            </a:r>
            <a:r>
              <a:rPr lang="ru-RU" sz="2400" b="1" dirty="0" err="1" smtClean="0"/>
              <a:t>можна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обійтися</a:t>
            </a:r>
            <a:r>
              <a:rPr lang="ru-RU" sz="2400" b="1" dirty="0" smtClean="0"/>
              <a:t> без </a:t>
            </a:r>
            <a:r>
              <a:rPr lang="ru-RU" sz="2400" b="1" dirty="0" err="1" smtClean="0"/>
              <a:t>зрубування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ялинки</a:t>
            </a:r>
            <a:r>
              <a:rPr lang="ru-RU" sz="2400" b="1" dirty="0" smtClean="0"/>
              <a:t>. </a:t>
            </a:r>
            <a:endParaRPr lang="ru-RU" sz="2400" b="1" dirty="0"/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42999" y="483644"/>
            <a:ext cx="9851571" cy="6702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Завдання для роздумів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Новорічна ялинка Чернівців ночуватиме у лісі - приїде завтра » Новини  Чернівці: Інформаційний портал «Молодий буковинець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929" y="2117337"/>
            <a:ext cx="4765038" cy="368546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38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097" y="1240971"/>
            <a:ext cx="9646557" cy="119742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Незабаром Новий рік. Удома тривають приготування. Тобі хочеться зробити щось приємне близьким. Вибери найкращі, на твою думку, ідеї для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створення святкового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настрою вдома. А саме: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Табличка 1"/>
          <p:cNvSpPr/>
          <p:nvPr/>
        </p:nvSpPr>
        <p:spPr>
          <a:xfrm>
            <a:off x="945302" y="2581548"/>
            <a:ext cx="5246915" cy="1124196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Прикрасити</a:t>
            </a:r>
            <a:r>
              <a:rPr lang="ru-RU" sz="2800" b="1" dirty="0"/>
              <a:t> </a:t>
            </a:r>
            <a:r>
              <a:rPr lang="ru-RU" sz="2800" b="1" dirty="0" err="1"/>
              <a:t>оселю</a:t>
            </a:r>
            <a:r>
              <a:rPr lang="ru-RU" sz="2800" b="1" dirty="0"/>
              <a:t> </a:t>
            </a:r>
            <a:r>
              <a:rPr lang="ru-RU" sz="2800" b="1" dirty="0" err="1"/>
              <a:t>зимовими</a:t>
            </a:r>
            <a:r>
              <a:rPr lang="ru-RU" sz="2800" b="1" dirty="0"/>
              <a:t> </a:t>
            </a:r>
            <a:r>
              <a:rPr lang="ru-RU" sz="2800" b="1" dirty="0" err="1"/>
              <a:t>композиціями</a:t>
            </a:r>
            <a:r>
              <a:rPr lang="ru-RU" sz="2800" b="1" dirty="0"/>
              <a:t>.</a:t>
            </a:r>
          </a:p>
        </p:txBody>
      </p:sp>
      <p:sp>
        <p:nvSpPr>
          <p:cNvPr id="8" name="Табличка 7"/>
          <p:cNvSpPr/>
          <p:nvPr/>
        </p:nvSpPr>
        <p:spPr>
          <a:xfrm>
            <a:off x="1729772" y="4910179"/>
            <a:ext cx="5389485" cy="1076964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Вигадати</a:t>
            </a:r>
            <a:r>
              <a:rPr lang="ru-RU" sz="2800" b="1" dirty="0"/>
              <a:t> </a:t>
            </a:r>
            <a:r>
              <a:rPr lang="ru-RU" sz="2800" b="1" dirty="0" err="1"/>
              <a:t>танок</a:t>
            </a:r>
            <a:r>
              <a:rPr lang="ru-RU" sz="2800" b="1" dirty="0"/>
              <a:t> </a:t>
            </a:r>
            <a:r>
              <a:rPr lang="ru-RU" sz="2800" b="1" dirty="0" err="1"/>
              <a:t>або</a:t>
            </a:r>
            <a:r>
              <a:rPr lang="ru-RU" sz="2800" b="1" dirty="0"/>
              <a:t> </a:t>
            </a:r>
            <a:r>
              <a:rPr lang="ru-RU" sz="2800" b="1" dirty="0" err="1"/>
              <a:t>мінівиставу</a:t>
            </a:r>
            <a:r>
              <a:rPr lang="ru-RU" sz="2800" b="1" dirty="0"/>
              <a:t> й </a:t>
            </a:r>
            <a:r>
              <a:rPr lang="ru-RU" sz="2800" b="1" dirty="0" err="1"/>
              <a:t>показати</a:t>
            </a:r>
            <a:r>
              <a:rPr lang="ru-RU" sz="2800" b="1" dirty="0"/>
              <a:t> </a:t>
            </a:r>
            <a:r>
              <a:rPr lang="ru-RU" sz="2800" b="1" dirty="0" err="1"/>
              <a:t>близьким</a:t>
            </a:r>
            <a:r>
              <a:rPr lang="ru-RU" sz="2800" b="1" dirty="0"/>
              <a:t>.</a:t>
            </a:r>
          </a:p>
        </p:txBody>
      </p:sp>
      <p:sp>
        <p:nvSpPr>
          <p:cNvPr id="9" name="Табличка 8"/>
          <p:cNvSpPr/>
          <p:nvPr/>
        </p:nvSpPr>
        <p:spPr>
          <a:xfrm>
            <a:off x="1661035" y="3751398"/>
            <a:ext cx="3625852" cy="1043639"/>
          </a:xfrm>
          <a:prstGeom prst="plaque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Вивчити</a:t>
            </a:r>
            <a:r>
              <a:rPr lang="ru-RU" sz="2800" b="1" dirty="0"/>
              <a:t> </a:t>
            </a:r>
            <a:r>
              <a:rPr lang="ru-RU" sz="2800" b="1" dirty="0" err="1"/>
              <a:t>новорічні</a:t>
            </a:r>
            <a:r>
              <a:rPr lang="ru-RU" sz="2800" b="1" dirty="0"/>
              <a:t> </a:t>
            </a:r>
            <a:r>
              <a:rPr lang="ru-RU" sz="2800" b="1" dirty="0" err="1"/>
              <a:t>вірші</a:t>
            </a:r>
            <a:r>
              <a:rPr lang="ru-RU" sz="2800" b="1" dirty="0"/>
              <a:t> й колядки.</a:t>
            </a:r>
          </a:p>
        </p:txBody>
      </p:sp>
      <p:sp>
        <p:nvSpPr>
          <p:cNvPr id="10" name="Табличка 9"/>
          <p:cNvSpPr/>
          <p:nvPr/>
        </p:nvSpPr>
        <p:spPr>
          <a:xfrm>
            <a:off x="6322844" y="2581548"/>
            <a:ext cx="3768213" cy="1124196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Створити</a:t>
            </a:r>
            <a:r>
              <a:rPr lang="ru-RU" sz="2800" b="1" dirty="0"/>
              <a:t> </a:t>
            </a:r>
            <a:r>
              <a:rPr lang="ru-RU" sz="2800" b="1" dirty="0" err="1"/>
              <a:t>власноруч</a:t>
            </a:r>
            <a:r>
              <a:rPr lang="ru-RU" sz="2800" b="1" dirty="0"/>
              <a:t> </a:t>
            </a:r>
            <a:r>
              <a:rPr lang="ru-RU" sz="2800" b="1" dirty="0" err="1"/>
              <a:t>новорічні</a:t>
            </a:r>
            <a:r>
              <a:rPr lang="ru-RU" sz="2800" b="1" dirty="0"/>
              <a:t> </a:t>
            </a:r>
            <a:r>
              <a:rPr lang="ru-RU" sz="2800" b="1" dirty="0" err="1"/>
              <a:t>іграшки</a:t>
            </a:r>
            <a:r>
              <a:rPr lang="ru-RU" sz="2800" b="1" dirty="0"/>
              <a:t>.</a:t>
            </a:r>
          </a:p>
        </p:txBody>
      </p:sp>
      <p:sp>
        <p:nvSpPr>
          <p:cNvPr id="11" name="Табличка 10"/>
          <p:cNvSpPr/>
          <p:nvPr/>
        </p:nvSpPr>
        <p:spPr>
          <a:xfrm>
            <a:off x="5375938" y="3751398"/>
            <a:ext cx="3174818" cy="1043639"/>
          </a:xfrm>
          <a:prstGeom prst="plaque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Підготувати</a:t>
            </a:r>
            <a:r>
              <a:rPr lang="ru-RU" sz="2800" b="1" dirty="0"/>
              <a:t> </a:t>
            </a:r>
            <a:r>
              <a:rPr lang="ru-RU" sz="2800" b="1" dirty="0" err="1"/>
              <a:t>вітальні</a:t>
            </a:r>
            <a:r>
              <a:rPr lang="ru-RU" sz="2800" b="1" dirty="0"/>
              <a:t> </a:t>
            </a:r>
            <a:r>
              <a:rPr lang="ru-RU" sz="2800" b="1" dirty="0" err="1"/>
              <a:t>листівки</a:t>
            </a:r>
            <a:r>
              <a:rPr lang="ru-RU" sz="2800" b="1" dirty="0"/>
              <a:t>.</a:t>
            </a:r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42999" y="483644"/>
            <a:ext cx="9851571" cy="6702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Як учинити правильно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2" name="Picture 2" descr="D:\Картинки до тестів\!!! Есміра Україна Читання в родині\_free_2023-12-16-17-26-52_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741" y="3844739"/>
            <a:ext cx="2626697" cy="2626697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41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1238" y="516890"/>
            <a:ext cx="10301047" cy="79972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/>
              <a:t>Гра</a:t>
            </a:r>
            <a:r>
              <a:rPr lang="ru-RU" sz="3600" b="1" dirty="0" smtClean="0"/>
              <a:t> «Я – артист»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8893940" y="2004301"/>
            <a:ext cx="2318346" cy="1486387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/>
              <a:t>Задово-лення</a:t>
            </a:r>
            <a:endParaRPr lang="ru-RU" sz="3200" b="1" dirty="0"/>
          </a:p>
        </p:txBody>
      </p:sp>
      <p:sp>
        <p:nvSpPr>
          <p:cNvPr id="8" name="Овал 7"/>
          <p:cNvSpPr/>
          <p:nvPr/>
        </p:nvSpPr>
        <p:spPr>
          <a:xfrm>
            <a:off x="3790955" y="2075804"/>
            <a:ext cx="2544531" cy="1263326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/>
              <a:t>Цікавість</a:t>
            </a:r>
            <a:endParaRPr lang="ru-RU" sz="3200" b="1" dirty="0"/>
          </a:p>
        </p:txBody>
      </p:sp>
      <p:sp>
        <p:nvSpPr>
          <p:cNvPr id="10" name="Овал 9"/>
          <p:cNvSpPr/>
          <p:nvPr/>
        </p:nvSpPr>
        <p:spPr>
          <a:xfrm>
            <a:off x="8583319" y="3851940"/>
            <a:ext cx="2215307" cy="1486387"/>
          </a:xfrm>
          <a:prstGeom prst="ellipse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/>
              <a:t>Споді-вання</a:t>
            </a:r>
            <a:endParaRPr lang="ru-RU" sz="3200" b="1" dirty="0"/>
          </a:p>
        </p:txBody>
      </p:sp>
      <p:sp>
        <p:nvSpPr>
          <p:cNvPr id="11" name="Овал 10"/>
          <p:cNvSpPr/>
          <p:nvPr/>
        </p:nvSpPr>
        <p:spPr>
          <a:xfrm>
            <a:off x="6553839" y="1964272"/>
            <a:ext cx="2230931" cy="1486387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/>
              <a:t>Радість</a:t>
            </a:r>
            <a:endParaRPr lang="ru-RU" sz="3200" b="1" dirty="0"/>
          </a:p>
        </p:txBody>
      </p:sp>
      <p:sp>
        <p:nvSpPr>
          <p:cNvPr id="12" name="Овал 11"/>
          <p:cNvSpPr/>
          <p:nvPr/>
        </p:nvSpPr>
        <p:spPr>
          <a:xfrm>
            <a:off x="992751" y="2075804"/>
            <a:ext cx="2693838" cy="1377552"/>
          </a:xfrm>
          <a:prstGeom prst="ellipse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/>
              <a:t>Невдово-лення</a:t>
            </a:r>
            <a:endParaRPr lang="ru-RU" sz="32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4" t="5635" r="1827" b="15211"/>
          <a:stretch/>
        </p:blipFill>
        <p:spPr>
          <a:xfrm>
            <a:off x="3790955" y="3557810"/>
            <a:ext cx="4463193" cy="2679717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9" name="Овал 8"/>
          <p:cNvSpPr/>
          <p:nvPr/>
        </p:nvSpPr>
        <p:spPr>
          <a:xfrm>
            <a:off x="1250341" y="4047883"/>
            <a:ext cx="2178659" cy="1486387"/>
          </a:xfrm>
          <a:prstGeom prst="ellipse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/>
              <a:t>Хвилю-вання</a:t>
            </a:r>
            <a:endParaRPr lang="ru-RU" sz="3200" b="1" dirty="0"/>
          </a:p>
        </p:txBody>
      </p:sp>
      <p:sp>
        <p:nvSpPr>
          <p:cNvPr id="14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11239" y="1316612"/>
            <a:ext cx="10301047" cy="54352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Вибери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й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зобрази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емоції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святкового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настрою 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14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39248" y="657813"/>
            <a:ext cx="10251265" cy="7102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Словничок корисних висловів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39248" y="2558545"/>
            <a:ext cx="5524919" cy="85356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Ваші</a:t>
            </a:r>
            <a:r>
              <a:rPr lang="ru-RU" sz="2800" b="1" dirty="0"/>
              <a:t> </a:t>
            </a:r>
            <a:r>
              <a:rPr lang="ru-RU" sz="2800" b="1" dirty="0" err="1"/>
              <a:t>ідеї</a:t>
            </a:r>
            <a:r>
              <a:rPr lang="ru-RU" sz="2800" b="1" dirty="0"/>
              <a:t> </a:t>
            </a:r>
            <a:r>
              <a:rPr lang="ru-RU" sz="2800" b="1" dirty="0" err="1"/>
              <a:t>дуже</a:t>
            </a:r>
            <a:r>
              <a:rPr lang="ru-RU" sz="2800" b="1" dirty="0"/>
              <a:t> </a:t>
            </a:r>
            <a:r>
              <a:rPr lang="ru-RU" sz="2800" b="1" dirty="0" err="1"/>
              <a:t>цікаві</a:t>
            </a:r>
            <a:r>
              <a:rPr lang="ru-RU" sz="2800" b="1" dirty="0"/>
              <a:t>, але </a:t>
            </a:r>
            <a:r>
              <a:rPr lang="ru-RU" sz="2800" b="1" dirty="0" err="1"/>
              <a:t>мені</a:t>
            </a:r>
            <a:r>
              <a:rPr lang="ru-RU" sz="2800" b="1" dirty="0"/>
              <a:t> </a:t>
            </a:r>
            <a:r>
              <a:rPr lang="ru-RU" sz="2800" b="1" dirty="0" err="1"/>
              <a:t>потрібно</a:t>
            </a:r>
            <a:r>
              <a:rPr lang="ru-RU" sz="2800" b="1" dirty="0"/>
              <a:t> </a:t>
            </a:r>
            <a:r>
              <a:rPr lang="ru-RU" sz="2800" b="1" dirty="0" err="1"/>
              <a:t>краще</a:t>
            </a:r>
            <a:r>
              <a:rPr lang="ru-RU" sz="2800" b="1" dirty="0"/>
              <a:t> все </a:t>
            </a:r>
            <a:r>
              <a:rPr lang="ru-RU" sz="2800" b="1" dirty="0" err="1"/>
              <a:t>обміркувати</a:t>
            </a:r>
            <a:r>
              <a:rPr lang="ru-RU" sz="2800" b="1" dirty="0"/>
              <a:t>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09101" y="3447111"/>
            <a:ext cx="7146328" cy="544290"/>
          </a:xfrm>
          <a:prstGeom prst="roundRect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Мене </a:t>
            </a:r>
            <a:r>
              <a:rPr lang="ru-RU" sz="2800" b="1" dirty="0" err="1"/>
              <a:t>зацікавили</a:t>
            </a:r>
            <a:r>
              <a:rPr lang="ru-RU" sz="2800" b="1" dirty="0"/>
              <a:t> </a:t>
            </a:r>
            <a:r>
              <a:rPr lang="ru-RU" sz="2800" b="1" dirty="0" err="1"/>
              <a:t>ваші</a:t>
            </a:r>
            <a:r>
              <a:rPr lang="ru-RU" sz="2800" b="1" dirty="0"/>
              <a:t> </a:t>
            </a:r>
            <a:r>
              <a:rPr lang="ru-RU" sz="2800" b="1" dirty="0" err="1"/>
              <a:t>варіанти</a:t>
            </a:r>
            <a:r>
              <a:rPr lang="ru-RU" sz="2800" b="1" dirty="0"/>
              <a:t>, я подумаю.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39248" y="1436914"/>
            <a:ext cx="5363581" cy="508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Щиро</a:t>
            </a:r>
            <a:r>
              <a:rPr lang="ru-RU" sz="2800" b="1" dirty="0"/>
              <a:t> </a:t>
            </a:r>
            <a:r>
              <a:rPr lang="ru-RU" sz="2800" b="1" dirty="0" err="1"/>
              <a:t>дякую</a:t>
            </a:r>
            <a:r>
              <a:rPr lang="ru-RU" sz="2800" b="1" dirty="0"/>
              <a:t> за </a:t>
            </a:r>
            <a:r>
              <a:rPr lang="ru-RU" sz="2800" b="1" dirty="0" err="1"/>
              <a:t>Ваші</a:t>
            </a:r>
            <a:r>
              <a:rPr lang="ru-RU" sz="2800" b="1" dirty="0"/>
              <a:t> </a:t>
            </a:r>
            <a:r>
              <a:rPr lang="ru-RU" sz="2800" b="1" dirty="0" err="1"/>
              <a:t>поради</a:t>
            </a:r>
            <a:r>
              <a:rPr lang="ru-RU" sz="2800" b="1" dirty="0"/>
              <a:t>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09101" y="1990168"/>
            <a:ext cx="7146327" cy="53571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Ви </a:t>
            </a:r>
            <a:r>
              <a:rPr lang="ru-RU" sz="2800" b="1" dirty="0" err="1"/>
              <a:t>дуже</a:t>
            </a:r>
            <a:r>
              <a:rPr lang="ru-RU" sz="2800" b="1" dirty="0"/>
              <a:t> </a:t>
            </a:r>
            <a:r>
              <a:rPr lang="ru-RU" sz="2800" b="1" dirty="0" err="1"/>
              <a:t>люб’язні</a:t>
            </a:r>
            <a:r>
              <a:rPr lang="ru-RU" sz="2800" b="1" dirty="0"/>
              <a:t>. </a:t>
            </a:r>
            <a:r>
              <a:rPr lang="ru-RU" sz="2800" b="1" dirty="0" err="1"/>
              <a:t>Дякую</a:t>
            </a:r>
            <a:r>
              <a:rPr lang="ru-RU" sz="2800" b="1" dirty="0"/>
              <a:t> за </a:t>
            </a:r>
            <a:r>
              <a:rPr lang="ru-RU" sz="2800" b="1" dirty="0" err="1"/>
              <a:t>допомогу</a:t>
            </a:r>
            <a:r>
              <a:rPr lang="ru-RU" sz="2800" b="1" dirty="0"/>
              <a:t>. </a:t>
            </a:r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70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D:\Картинки до тестів\Людина\Красун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943" y="1641276"/>
            <a:ext cx="2231570" cy="4559841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2 клас\4 ЯДС\1 Грущинська\3 Людина і природа взимку\№048 Як зберегти ялинці життя Як учинити правильно\2024-12-21_23333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6479" r="37067" b="-440"/>
          <a:stretch/>
        </p:blipFill>
        <p:spPr bwMode="auto">
          <a:xfrm>
            <a:off x="1399462" y="4111057"/>
            <a:ext cx="3082801" cy="1821655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4544370" y="4910900"/>
            <a:ext cx="3041019" cy="609599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Я тебе люблю</a:t>
            </a:r>
            <a:endParaRPr lang="ru-RU" sz="28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44370" y="4127641"/>
            <a:ext cx="4088001" cy="542329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Словничок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корисних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жестів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76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4" t="2561" r="56853" b="90503"/>
          <a:stretch/>
        </p:blipFill>
        <p:spPr>
          <a:xfrm>
            <a:off x="1055915" y="3728052"/>
            <a:ext cx="8080214" cy="64800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2" name="Прямоугольник 11"/>
          <p:cNvSpPr/>
          <p:nvPr/>
        </p:nvSpPr>
        <p:spPr>
          <a:xfrm>
            <a:off x="1055915" y="534325"/>
            <a:ext cx="9977339" cy="6371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9027" y="5926238"/>
            <a:ext cx="1046887" cy="9317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 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59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3" name="AutoShape 4" descr="Ластівка сільська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Суперзірка Ярослав Мудрий. День пам'яті великого правителя - Главко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Ярослава Магучіх завоювала «золото» Олімпіади для України - Букв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079763" y="1276059"/>
            <a:ext cx="7991050" cy="53096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8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. Розпізнай хвойні рослини. Підпиши їхні назви.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58685" y="4481148"/>
            <a:ext cx="5442116" cy="106409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9. Намалюй плакат, щоб закликати всіх ставитися до зелених красунь із бережливістю і співчуттям. 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544225" y="3784170"/>
            <a:ext cx="1396977" cy="503112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Сосна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249740" y="3782493"/>
            <a:ext cx="1396977" cy="503112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ялина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89847" y="4473920"/>
            <a:ext cx="4156382" cy="1918199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955972" y="3773284"/>
            <a:ext cx="1396977" cy="503112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ялиця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8" name="Picture 4" descr="Як цвіте ялинка, сосна, ялиця та інші хвойні дерева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495" y="1918634"/>
            <a:ext cx="2473976" cy="172402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Шишка ялинова натуральна 5-7 см мікс 30 шт. опт/рож. (ID#1938234295), ціна:  150 ₴, купити на Prom.u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839" y="1918635"/>
            <a:ext cx="2589008" cy="172816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Сосновая шишка - описание, применение - сосновые шишки в пищу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15" y="1918635"/>
            <a:ext cx="2657475" cy="172402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00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/>
      <p:bldP spid="22" grpId="0"/>
      <p:bldP spid="4" grpId="0" animBg="1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85C8320-B91F-4219-B4C8-845C1A9B41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547369" y="5176007"/>
            <a:ext cx="2124262" cy="152288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6949A44-46C1-45C3-809D-7DF9BCAF99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2"/>
          <a:stretch/>
        </p:blipFill>
        <p:spPr>
          <a:xfrm>
            <a:off x="4810458" y="2519351"/>
            <a:ext cx="2124262" cy="150293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7052D09-F118-4EE1-A7A1-9BDE3CB28B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21"/>
          <a:stretch/>
        </p:blipFill>
        <p:spPr>
          <a:xfrm>
            <a:off x="2678913" y="2573665"/>
            <a:ext cx="2124262" cy="147732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48C897F-E745-44BA-A41C-8AF22EA1A5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92"/>
          <a:stretch/>
        </p:blipFill>
        <p:spPr>
          <a:xfrm>
            <a:off x="547369" y="2519351"/>
            <a:ext cx="2124262" cy="152207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218E90A-2030-4389-9B8C-68C6C94D12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31"/>
          <a:stretch/>
        </p:blipFill>
        <p:spPr>
          <a:xfrm>
            <a:off x="4810458" y="5176007"/>
            <a:ext cx="2124262" cy="151331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4C3D260-8613-413A-B6D6-531319C182B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2678913" y="5185577"/>
            <a:ext cx="2124262" cy="1522885"/>
          </a:xfrm>
          <a:prstGeom prst="rect">
            <a:avLst/>
          </a:prstGeom>
        </p:spPr>
      </p:pic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xmlns="" id="{F6C8355B-DE56-497F-966E-230AE1892956}"/>
              </a:ext>
            </a:extLst>
          </p:cNvPr>
          <p:cNvGrpSpPr/>
          <p:nvPr/>
        </p:nvGrpSpPr>
        <p:grpSpPr>
          <a:xfrm>
            <a:off x="551010" y="1453212"/>
            <a:ext cx="2124262" cy="2588211"/>
            <a:chOff x="943132" y="1443642"/>
            <a:chExt cx="2124262" cy="2588211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xmlns="" id="{1AC4841A-E256-45E2-8B84-6666A9959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32" y="1443642"/>
              <a:ext cx="2124262" cy="258821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4A422E68-C715-41C5-BD9F-D4C4EE7F7FFA}"/>
                </a:ext>
              </a:extLst>
            </p:cNvPr>
            <p:cNvSpPr txBox="1"/>
            <p:nvPr/>
          </p:nvSpPr>
          <p:spPr>
            <a:xfrm>
              <a:off x="1202230" y="1586451"/>
              <a:ext cx="15987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Сьогодні </a:t>
              </a:r>
            </a:p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на уроці </a:t>
              </a:r>
            </a:p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я навчився/</a:t>
              </a:r>
            </a:p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навчилася…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xmlns="" id="{59C71607-5FF6-495D-87B1-4E26A8726C1B}"/>
              </a:ext>
            </a:extLst>
          </p:cNvPr>
          <p:cNvGrpSpPr/>
          <p:nvPr/>
        </p:nvGrpSpPr>
        <p:grpSpPr>
          <a:xfrm>
            <a:off x="2678913" y="1462782"/>
            <a:ext cx="2124262" cy="2588211"/>
            <a:chOff x="4656229" y="1453212"/>
            <a:chExt cx="2124262" cy="2588211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xmlns="" id="{EA5B5146-B43A-40AF-8B89-30D354672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229" y="1453212"/>
              <a:ext cx="2124262" cy="258821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9CF7A4D3-CAF4-43F6-9D4A-86A306BE94A3}"/>
                </a:ext>
              </a:extLst>
            </p:cNvPr>
            <p:cNvSpPr txBox="1"/>
            <p:nvPr/>
          </p:nvSpPr>
          <p:spPr>
            <a:xfrm>
              <a:off x="4840259" y="1605593"/>
              <a:ext cx="174171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На уроці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я</a:t>
              </a:r>
              <a:r>
                <a:rPr lang="en-US" sz="2000" dirty="0">
                  <a:solidFill>
                    <a:schemeClr val="bg1"/>
                  </a:solidFill>
                </a:rPr>
                <a:t> </a:t>
              </a:r>
              <a:r>
                <a:rPr lang="uk-UA" sz="2000" dirty="0">
                  <a:solidFill>
                    <a:schemeClr val="bg1"/>
                  </a:solidFill>
                </a:rPr>
                <a:t>запам’ятав/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запам’ятала…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Групувати 36">
            <a:extLst>
              <a:ext uri="{FF2B5EF4-FFF2-40B4-BE49-F238E27FC236}">
                <a16:creationId xmlns:a16="http://schemas.microsoft.com/office/drawing/2014/main" xmlns="" id="{90B76003-0E5E-4C40-B2BC-15396009528E}"/>
              </a:ext>
            </a:extLst>
          </p:cNvPr>
          <p:cNvGrpSpPr/>
          <p:nvPr/>
        </p:nvGrpSpPr>
        <p:grpSpPr>
          <a:xfrm>
            <a:off x="4814099" y="1434070"/>
            <a:ext cx="2124262" cy="2588211"/>
            <a:chOff x="8728843" y="1443642"/>
            <a:chExt cx="2124262" cy="2588211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xmlns="" id="{289B3287-9B64-46DF-8007-3ED5A1C65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1443642"/>
              <a:ext cx="2124262" cy="258821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9AA5B367-759C-4656-8406-C6FEB2C4ADA9}"/>
                </a:ext>
              </a:extLst>
            </p:cNvPr>
            <p:cNvSpPr txBox="1"/>
            <p:nvPr/>
          </p:nvSpPr>
          <p:spPr>
            <a:xfrm>
              <a:off x="9075988" y="1605593"/>
              <a:ext cx="14299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Найкраще 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мені вдалося…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xmlns="" id="{1FAC3E24-8DED-4D03-963B-9E8A528F0BEE}"/>
              </a:ext>
            </a:extLst>
          </p:cNvPr>
          <p:cNvGrpSpPr/>
          <p:nvPr/>
        </p:nvGrpSpPr>
        <p:grpSpPr>
          <a:xfrm>
            <a:off x="547369" y="4110680"/>
            <a:ext cx="2124262" cy="2588211"/>
            <a:chOff x="1062120" y="4120252"/>
            <a:chExt cx="2124262" cy="2588211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xmlns="" id="{4FBA025D-9DEF-4413-9329-DD62BEF4A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120" y="4120252"/>
              <a:ext cx="2124262" cy="2588211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CC6D81AE-5CFB-4C25-A3D2-05B1D10F4D90}"/>
                </a:ext>
              </a:extLst>
            </p:cNvPr>
            <p:cNvSpPr txBox="1"/>
            <p:nvPr/>
          </p:nvSpPr>
          <p:spPr>
            <a:xfrm>
              <a:off x="1244094" y="4310292"/>
              <a:ext cx="167954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Найбільше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 мені сподобалося…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xmlns="" id="{A4E2C8E9-B043-48B3-A66A-E17BEC8EA6A3}"/>
              </a:ext>
            </a:extLst>
          </p:cNvPr>
          <p:cNvGrpSpPr/>
          <p:nvPr/>
        </p:nvGrpSpPr>
        <p:grpSpPr>
          <a:xfrm>
            <a:off x="2678913" y="4114874"/>
            <a:ext cx="2124263" cy="2588212"/>
            <a:chOff x="4619984" y="4110680"/>
            <a:chExt cx="2124263" cy="2588212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xmlns="" id="{9E1467B5-76D2-4065-A416-84FA16829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9984" y="4110680"/>
              <a:ext cx="2124263" cy="2588212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A8854B14-A831-4207-9DA7-F8B11852112C}"/>
                </a:ext>
              </a:extLst>
            </p:cNvPr>
            <p:cNvSpPr txBox="1"/>
            <p:nvPr/>
          </p:nvSpPr>
          <p:spPr>
            <a:xfrm>
              <a:off x="4885571" y="4288338"/>
              <a:ext cx="159308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Урок 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завершую з настроєм…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Групувати 39">
            <a:extLst>
              <a:ext uri="{FF2B5EF4-FFF2-40B4-BE49-F238E27FC236}">
                <a16:creationId xmlns:a16="http://schemas.microsoft.com/office/drawing/2014/main" xmlns="" id="{01C56E89-3617-49DC-9DD7-F78EF09F9185}"/>
              </a:ext>
            </a:extLst>
          </p:cNvPr>
          <p:cNvGrpSpPr/>
          <p:nvPr/>
        </p:nvGrpSpPr>
        <p:grpSpPr>
          <a:xfrm>
            <a:off x="4810457" y="4092236"/>
            <a:ext cx="2124263" cy="2597084"/>
            <a:chOff x="8728843" y="4110680"/>
            <a:chExt cx="2124263" cy="2588212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xmlns="" id="{7900379D-F458-47D6-B608-DD9EE02E8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4110680"/>
              <a:ext cx="2124263" cy="258821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3E42A582-EBEF-45E5-89DE-6246D26FEEBC}"/>
                </a:ext>
              </a:extLst>
            </p:cNvPr>
            <p:cNvSpPr txBox="1"/>
            <p:nvPr/>
          </p:nvSpPr>
          <p:spPr>
            <a:xfrm>
              <a:off x="9091540" y="4310292"/>
              <a:ext cx="1429972" cy="1012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rgbClr val="002060"/>
                  </a:solidFill>
                </a:rPr>
                <a:t>Труднощі виникали…</a:t>
              </a:r>
              <a:endParaRPr lang="ru-RU" sz="2000" dirty="0">
                <a:solidFill>
                  <a:srgbClr val="002060"/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955159" y="611505"/>
            <a:ext cx="10039412" cy="65123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Рефлексія «Загадкові листи»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303A0F1C-25E8-4812-8FCC-E4BF1320554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>
          <a:xfrm>
            <a:off x="6996766" y="2215327"/>
            <a:ext cx="4300720" cy="422434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43" name="Бульбашка прямої мови: прямокутна з округленими кутами 42">
            <a:extLst>
              <a:ext uri="{FF2B5EF4-FFF2-40B4-BE49-F238E27FC236}">
                <a16:creationId xmlns:a16="http://schemas.microsoft.com/office/drawing/2014/main" xmlns="" id="{3CA92863-B7FF-496A-BA1F-CAC1B6F06959}"/>
              </a:ext>
            </a:extLst>
          </p:cNvPr>
          <p:cNvSpPr/>
          <p:nvPr/>
        </p:nvSpPr>
        <p:spPr>
          <a:xfrm>
            <a:off x="6803571" y="1291997"/>
            <a:ext cx="4493915" cy="923330"/>
          </a:xfrm>
          <a:prstGeom prst="wedgeRoundRectCallout">
            <a:avLst>
              <a:gd name="adj1" fmla="val -16196"/>
              <a:gd name="adj2" fmla="val 78137"/>
              <a:gd name="adj3" fmla="val 16667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Вибери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лист, який ти хочеш відкрити</a:t>
            </a:r>
          </a:p>
          <a:p>
            <a:pPr algn="ctr"/>
            <a:r>
              <a:rPr lang="uk-UA" sz="1400" i="1" dirty="0">
                <a:solidFill>
                  <a:schemeClr val="accent6">
                    <a:lumMod val="75000"/>
                  </a:schemeClr>
                </a:solidFill>
              </a:rPr>
              <a:t>(щоби відкрити лист, натисніть на нього)</a:t>
            </a:r>
          </a:p>
        </p:txBody>
      </p:sp>
    </p:spTree>
    <p:extLst>
      <p:ext uri="{BB962C8B-B14F-4D97-AF65-F5344CB8AC3E}">
        <p14:creationId xmlns:p14="http://schemas.microsoft.com/office/powerpoint/2010/main" val="354578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7567" y="494529"/>
            <a:ext cx="9848776" cy="7702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827" y="1415625"/>
            <a:ext cx="6479849" cy="484908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651014" y="2638607"/>
            <a:ext cx="49792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Сядьте</a:t>
            </a:r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, діти, всі рівненько,</a:t>
            </a:r>
          </a:p>
          <a:p>
            <a:pPr algn="ctr"/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Посміхніться веселенько.</a:t>
            </a:r>
          </a:p>
          <a:p>
            <a:pPr algn="ctr"/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Настрій на урок взяли,</a:t>
            </a:r>
          </a:p>
          <a:p>
            <a:pPr algn="ctr"/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Працювати почали!</a:t>
            </a:r>
          </a:p>
        </p:txBody>
      </p:sp>
    </p:spTree>
    <p:extLst>
      <p:ext uri="{BB962C8B-B14F-4D97-AF65-F5344CB8AC3E}">
        <p14:creationId xmlns:p14="http://schemas.microsoft.com/office/powerpoint/2010/main" val="274983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 descr="Posturas de yoga para niños - Todo Sobre YogaTodo Sobre Yog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1" t="10921" r="30719" b="6313"/>
          <a:stretch/>
        </p:blipFill>
        <p:spPr bwMode="auto">
          <a:xfrm>
            <a:off x="1825791" y="3378678"/>
            <a:ext cx="1135026" cy="1399865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1026" name="Picture 2" descr="Изображения Пальцы | Бесплатные векторы, стоковые фото и PS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2840" b="50735"/>
          <a:stretch/>
        </p:blipFill>
        <p:spPr bwMode="auto">
          <a:xfrm>
            <a:off x="5397772" y="3242122"/>
            <a:ext cx="1523160" cy="275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Мультяшные глаза - картинка №14268 | Printonic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Смайлик тишина вектор | Роялти-фри, бесплатные векторные Смайлик тишина  картинки на Depositphotos®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745" y="1174966"/>
            <a:ext cx="1523159" cy="145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Мышление успешного человек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818" y="3583351"/>
            <a:ext cx="1599799" cy="172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678630" y="4829793"/>
            <a:ext cx="2564373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руки, ноги не рухаються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65514" y="2768998"/>
            <a:ext cx="243629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очі дивляться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08631" y="2628446"/>
            <a:ext cx="26075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ротик мовчить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85676" y="2760031"/>
            <a:ext cx="242272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вуха слухають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05359" y="5312232"/>
            <a:ext cx="26075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голова працює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9" name="Picture 2" descr="Изображения Пальцы | Бесплатные векторы, стоковые фото и PS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42" r="38991" b="48601"/>
          <a:stretch/>
        </p:blipFill>
        <p:spPr bwMode="auto">
          <a:xfrm>
            <a:off x="5433858" y="3242122"/>
            <a:ext cx="1557046" cy="275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Изображения Пальцы | Бесплатные векторы, стоковые фото и PS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993" b="49331"/>
          <a:stretch/>
        </p:blipFill>
        <p:spPr bwMode="auto">
          <a:xfrm>
            <a:off x="5271301" y="3242122"/>
            <a:ext cx="1719604" cy="270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Изображения Пальцы | Бесплатные векторы, стоковые фото и PS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29" r="73111"/>
          <a:stretch/>
        </p:blipFill>
        <p:spPr bwMode="auto">
          <a:xfrm>
            <a:off x="5433671" y="3199906"/>
            <a:ext cx="1557419" cy="288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Изображения Пальцы | Бесплатные векторы, стоковые фото и PS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77" t="51522" r="38704"/>
          <a:stretch/>
        </p:blipFill>
        <p:spPr bwMode="auto">
          <a:xfrm>
            <a:off x="5271301" y="3151666"/>
            <a:ext cx="1722591" cy="27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Изображения Пальцы | Бесплатные векторы, стоковые фото и PS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109" t="51309"/>
          <a:stretch/>
        </p:blipFill>
        <p:spPr bwMode="auto">
          <a:xfrm>
            <a:off x="5202485" y="3151666"/>
            <a:ext cx="2019789" cy="281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91601" y="1466248"/>
            <a:ext cx="1035016" cy="130913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032" name="Picture 8" descr="Мультяшные глаза - картинка №14268 | Printonic.ru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83"/>
          <a:stretch/>
        </p:blipFill>
        <p:spPr bwMode="auto">
          <a:xfrm>
            <a:off x="1975563" y="1523563"/>
            <a:ext cx="1970508" cy="114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870135" y="5481509"/>
            <a:ext cx="279082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Дай мені 5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046" name="Picture 22" descr="Jenny (jennybautista766) - Perfil | Pinterest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7" t="6460" r="16411" b="7924"/>
          <a:stretch/>
        </p:blipFill>
        <p:spPr bwMode="auto">
          <a:xfrm>
            <a:off x="2960817" y="3389793"/>
            <a:ext cx="1041563" cy="138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1066802" y="427672"/>
            <a:ext cx="10112828" cy="67110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Правила </a:t>
            </a:r>
            <a:r>
              <a:rPr lang="uk-UA" sz="3600" b="1" dirty="0">
                <a:solidFill>
                  <a:schemeClr val="bg1"/>
                </a:solidFill>
              </a:rPr>
              <a:t>уроку «Дай мені 5» </a:t>
            </a:r>
          </a:p>
        </p:txBody>
      </p:sp>
    </p:spTree>
    <p:extLst>
      <p:ext uri="{BB962C8B-B14F-4D97-AF65-F5344CB8AC3E}">
        <p14:creationId xmlns:p14="http://schemas.microsoft.com/office/powerpoint/2010/main" val="426046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2 клас\4 ЯДС\1 Грущинська\3 Людина і природа взимку\№037 Яку форму має Земля\2024-11-29_122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989" y="2849134"/>
            <a:ext cx="8676894" cy="359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" y="5820936"/>
            <a:ext cx="1070517" cy="1037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60-61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6997" y="2442881"/>
            <a:ext cx="1984992" cy="213640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000" b="1" dirty="0" err="1" smtClean="0">
                <a:solidFill>
                  <a:schemeClr val="accent6">
                    <a:lumMod val="75000"/>
                  </a:schemeClr>
                </a:solidFill>
              </a:rPr>
              <a:t>Запиши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 свої спостереження за неживою природою у календар спостережень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9089" y="495119"/>
            <a:ext cx="6466112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49087" y="1321530"/>
            <a:ext cx="3122072" cy="5217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9087" y="1888511"/>
            <a:ext cx="3122072" cy="5267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4796" y="1310135"/>
            <a:ext cx="2920405" cy="526797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5732" y="1887186"/>
            <a:ext cx="2919469" cy="5274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851" y="265292"/>
            <a:ext cx="3860570" cy="267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29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81741" y="582240"/>
            <a:ext cx="10375530" cy="68050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037" y="1426288"/>
            <a:ext cx="2604234" cy="3903222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954318" y="4288968"/>
            <a:ext cx="7502070" cy="78377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Чи прикрашає твоя родина ялинку на зимові свята?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 Якими бувають новорічні ялинки?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406192" y="5180605"/>
            <a:ext cx="6598321" cy="938159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Сьогодні на </a:t>
            </a:r>
            <a:r>
              <a:rPr lang="uk-UA" sz="2400" b="1" dirty="0" err="1" smtClean="0">
                <a:solidFill>
                  <a:schemeClr val="accent6">
                    <a:lumMod val="75000"/>
                  </a:schemeClr>
                </a:solidFill>
              </a:rPr>
              <a:t>уроці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дізнаємось,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що святкувати Новий рік можна і без живої ялинки. 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11873" y="1360973"/>
            <a:ext cx="5695042" cy="85971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Які свята </a:t>
            </a:r>
            <a:r>
              <a:rPr lang="uk-UA" sz="2400" b="1" dirty="0" smtClean="0">
                <a:solidFill>
                  <a:schemeClr val="bg1"/>
                </a:solidFill>
              </a:rPr>
              <a:t>припадають на зимову пору? Які з них відзначають у твоїй родині? 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1741" y="2395644"/>
            <a:ext cx="2362014" cy="173484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210" y="2395645"/>
            <a:ext cx="2023932" cy="178359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5" name="Picture 4" descr="Як встигнути все до Нового року - 7 важливих справ — УНІА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375" y="2395644"/>
            <a:ext cx="2599013" cy="173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66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62743" y="625158"/>
            <a:ext cx="9579063" cy="7246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Відгадай загадку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78183" y="1555115"/>
            <a:ext cx="4774091" cy="304954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Що за гостя в нас така – </a:t>
            </a:r>
          </a:p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І весела, і струнка.</a:t>
            </a:r>
          </a:p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Сяє зірка угорі.</a:t>
            </a:r>
          </a:p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На гіллячках ліхтарі,</a:t>
            </a:r>
          </a:p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І ростуть на ній не шишки,</a:t>
            </a:r>
          </a:p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А цукерки та горішки.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465" y="1555116"/>
            <a:ext cx="3735341" cy="373534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187559" y="4782650"/>
            <a:ext cx="1864715" cy="52322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Ялинка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85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6801" y="625158"/>
            <a:ext cx="10014856" cy="7246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повідомлення пана Лісника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2 клас\4 ЯДС\1 Грущинська\3 Людина і природа взимку\№048 Як зберегти ялинці життя Як учинити правильно\2024-12-21_18125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53964"/>
          <a:stretch/>
        </p:blipFill>
        <p:spPr bwMode="auto">
          <a:xfrm>
            <a:off x="1110099" y="1491343"/>
            <a:ext cx="8270722" cy="15893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66801" y="3209490"/>
            <a:ext cx="6205290" cy="6767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Чому ми вирубуємо ялинки на Новий рік?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42928" y="4194039"/>
            <a:ext cx="6260366" cy="11272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Скільки потрібно виростити дерев, </a:t>
            </a:r>
            <a:endParaRPr lang="uk-UA" sz="2400" b="1" dirty="0" smtClean="0"/>
          </a:p>
          <a:p>
            <a:pPr algn="ctr"/>
            <a:r>
              <a:rPr lang="uk-UA" sz="2400" b="1" dirty="0" smtClean="0"/>
              <a:t>щоб </a:t>
            </a:r>
            <a:r>
              <a:rPr lang="uk-UA" sz="2400" b="1" dirty="0"/>
              <a:t>у новорічну ніч кожну квартиру прикрашала ялинка?</a:t>
            </a:r>
            <a:endParaRPr lang="ru-RU" sz="24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59" b="10370"/>
          <a:stretch/>
        </p:blipFill>
        <p:spPr>
          <a:xfrm>
            <a:off x="7426966" y="3209490"/>
            <a:ext cx="3907709" cy="309639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9550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4281" y="595898"/>
            <a:ext cx="10099147" cy="73215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Цікаво знати 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04281" y="1421882"/>
            <a:ext cx="5265813" cy="124116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Щороку перед новорічними святами в Україні вирубують приблизно 5 мільйонів ялинок. 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8" r="1125" b="16619"/>
          <a:stretch/>
        </p:blipFill>
        <p:spPr>
          <a:xfrm>
            <a:off x="6485849" y="1422683"/>
            <a:ext cx="4617579" cy="284574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6485850" y="4524808"/>
            <a:ext cx="4693780" cy="95082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Як вирубка лісу позначиться на повітрі, тваринах, рослинах?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 descr="Ліс - багатоповерховий будинок».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6" b="1007"/>
          <a:stretch/>
        </p:blipFill>
        <p:spPr bwMode="auto">
          <a:xfrm>
            <a:off x="857474" y="3078893"/>
            <a:ext cx="5559426" cy="289182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53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4281" y="508812"/>
            <a:ext cx="10099147" cy="73215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Розглянь </a:t>
            </a:r>
            <a:r>
              <a:rPr lang="uk-UA" sz="3600" b="1" dirty="0" smtClean="0">
                <a:solidFill>
                  <a:schemeClr val="bg1"/>
                </a:solidFill>
              </a:rPr>
              <a:t>малюнки і розкажи</a:t>
            </a:r>
            <a:r>
              <a:rPr lang="uk-UA" sz="3600" b="1" dirty="0">
                <a:solidFill>
                  <a:schemeClr val="bg1"/>
                </a:solidFill>
              </a:rPr>
              <a:t>, як росте </a:t>
            </a:r>
            <a:r>
              <a:rPr lang="uk-UA" sz="3600" b="1" dirty="0" smtClean="0">
                <a:solidFill>
                  <a:schemeClr val="bg1"/>
                </a:solidFill>
              </a:rPr>
              <a:t>ялинка 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14" y="3549149"/>
            <a:ext cx="3822388" cy="133349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520" y="3269339"/>
            <a:ext cx="642780" cy="101416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421" y="2730993"/>
            <a:ext cx="1676382" cy="209085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857" y="1441573"/>
            <a:ext cx="3201571" cy="399313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421102" y="4759113"/>
            <a:ext cx="2975020" cy="11915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Через три роки ялинка досягає приблизно 30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см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01857" y="5483857"/>
            <a:ext cx="3195396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Через 7 років – 90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см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04280" y="4754726"/>
            <a:ext cx="297502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Насіння шишок потрапляє в ґрунт, проростає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04281" y="1295393"/>
            <a:ext cx="6260367" cy="10621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Скільки років потрібно рости ялинці, щоб вона була зростом хоча б із першокласника?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71824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642</Words>
  <Application>Microsoft Office PowerPoint</Application>
  <PresentationFormat>Произвольный</PresentationFormat>
  <Paragraphs>133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85</cp:revision>
  <dcterms:created xsi:type="dcterms:W3CDTF">2018-01-05T16:38:53Z</dcterms:created>
  <dcterms:modified xsi:type="dcterms:W3CDTF">2024-12-23T16:44:08Z</dcterms:modified>
</cp:coreProperties>
</file>