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695" r:id="rId3"/>
    <p:sldId id="696" r:id="rId4"/>
    <p:sldId id="700" r:id="rId5"/>
    <p:sldId id="684" r:id="rId6"/>
    <p:sldId id="697" r:id="rId7"/>
    <p:sldId id="653" r:id="rId8"/>
    <p:sldId id="677" r:id="rId9"/>
    <p:sldId id="676" r:id="rId10"/>
    <p:sldId id="678" r:id="rId11"/>
    <p:sldId id="702" r:id="rId12"/>
    <p:sldId id="621" r:id="rId13"/>
    <p:sldId id="701" r:id="rId14"/>
    <p:sldId id="703" r:id="rId15"/>
    <p:sldId id="698" r:id="rId16"/>
    <p:sldId id="69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1A8E80-B456-45CD-B78C-ED5E87AAE39E}">
          <p14:sldIdLst>
            <p14:sldId id="258"/>
            <p14:sldId id="695"/>
            <p14:sldId id="696"/>
            <p14:sldId id="700"/>
            <p14:sldId id="684"/>
            <p14:sldId id="697"/>
            <p14:sldId id="653"/>
            <p14:sldId id="677"/>
            <p14:sldId id="676"/>
            <p14:sldId id="678"/>
            <p14:sldId id="702"/>
            <p14:sldId id="621"/>
            <p14:sldId id="701"/>
            <p14:sldId id="703"/>
            <p14:sldId id="698"/>
            <p14:sldId id="69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803"/>
    <a:srgbClr val="FF4343"/>
    <a:srgbClr val="B686DA"/>
    <a:srgbClr val="C55A11"/>
    <a:srgbClr val="2F3242"/>
    <a:srgbClr val="F8CBAD"/>
    <a:srgbClr val="1694E9"/>
    <a:srgbClr val="00B050"/>
    <a:srgbClr val="FFFF00"/>
    <a:srgbClr val="FF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vnA5W813Tj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8228" y="3809451"/>
            <a:ext cx="7500257" cy="21452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Робота </a:t>
            </a:r>
            <a:r>
              <a:rPr lang="uk-UA" sz="4000" b="1" dirty="0">
                <a:solidFill>
                  <a:schemeClr val="accent2">
                    <a:lumMod val="75000"/>
                  </a:schemeClr>
                </a:solidFill>
              </a:rPr>
              <a:t>з дитячою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книжкою.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uk-UA" sz="40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І. Малкович </a:t>
            </a:r>
            <a:r>
              <a:rPr lang="uk-UA" sz="40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«Золотий </a:t>
            </a:r>
            <a:r>
              <a:rPr lang="uk-UA" sz="40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павучок.</a:t>
            </a:r>
            <a:endParaRPr lang="uk-UA" sz="4000" b="1" dirty="0" smtClean="0">
              <a:ln w="11430"/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uk-UA" sz="40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Різдвяна </a:t>
            </a:r>
            <a:r>
              <a:rPr lang="uk-UA" sz="40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історія»</a:t>
            </a:r>
            <a:endParaRPr lang="uk-UA" sz="40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2" descr="D:\Картинки до тестів\Підручники зошити\2 клас\2024-06-02_222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40" y="994411"/>
            <a:ext cx="2695197" cy="37867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6529" y="994411"/>
            <a:ext cx="3275127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Розділ 5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Зачарувала все зима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4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506" y="590276"/>
            <a:ext cx="10055102" cy="120586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різдвяну казку Івана Малковича «Золотий павучок»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4" y="1851132"/>
            <a:ext cx="2858998" cy="23189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21828"/>
          <a:stretch/>
        </p:blipFill>
        <p:spPr bwMode="auto">
          <a:xfrm>
            <a:off x="944092" y="2769215"/>
            <a:ext cx="7100449" cy="36100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4095" y="1851132"/>
            <a:ext cx="7100448" cy="83099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Посилання на веб сторінку: </a:t>
            </a:r>
          </a:p>
          <a:p>
            <a:pPr algn="ctr"/>
            <a:r>
              <a:rPr lang="ru-RU" sz="2400" dirty="0" smtClean="0">
                <a:hlinkClick r:id="rId4"/>
              </a:rPr>
              <a:t>🇺🇦 </a:t>
            </a:r>
            <a:r>
              <a:rPr lang="ru-RU" sz="2400" dirty="0" err="1">
                <a:hlinkClick r:id="rId4"/>
              </a:rPr>
              <a:t>Аудіоказка</a:t>
            </a:r>
            <a:r>
              <a:rPr lang="ru-RU" sz="2400" dirty="0">
                <a:hlinkClick r:id="rId4"/>
              </a:rPr>
              <a:t> "</a:t>
            </a:r>
            <a:r>
              <a:rPr lang="ru-RU" sz="2400" dirty="0" err="1">
                <a:hlinkClick r:id="rId4"/>
              </a:rPr>
              <a:t>Золотий</a:t>
            </a:r>
            <a:r>
              <a:rPr lang="ru-RU" sz="2400" dirty="0">
                <a:hlinkClick r:id="rId4"/>
              </a:rPr>
              <a:t> </a:t>
            </a:r>
            <a:r>
              <a:rPr lang="ru-RU" sz="2400" dirty="0" err="1">
                <a:hlinkClick r:id="rId4"/>
              </a:rPr>
              <a:t>павучок</a:t>
            </a:r>
            <a:r>
              <a:rPr lang="ru-RU" sz="2400" dirty="0">
                <a:hlinkClick r:id="rId4"/>
              </a:rPr>
              <a:t>" </a:t>
            </a:r>
            <a:r>
              <a:rPr lang="ru-RU" sz="2400" dirty="0" err="1">
                <a:hlinkClick r:id="rId4"/>
              </a:rPr>
              <a:t>Іван</a:t>
            </a:r>
            <a:r>
              <a:rPr lang="ru-RU" sz="2400" dirty="0">
                <a:hlinkClick r:id="rId4"/>
              </a:rPr>
              <a:t> </a:t>
            </a:r>
            <a:r>
              <a:rPr lang="ru-RU" sz="2400" dirty="0" err="1">
                <a:hlinkClick r:id="rId4"/>
              </a:rPr>
              <a:t>Малкович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413" y="503190"/>
            <a:ext cx="10055102" cy="68886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робота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84" y="1444213"/>
            <a:ext cx="3591733" cy="20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85923"/>
            <a:ext cx="3328987" cy="21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71521" y="3618895"/>
            <a:ext cx="7094793" cy="2246769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0070C0"/>
                </a:solidFill>
                <a:latin typeface="+mn-lt"/>
                <a:ea typeface="Times New Roman"/>
                <a:cs typeface="Calibri" panose="020F0502020204030204" pitchFamily="34" charset="0"/>
              </a:rPr>
              <a:t>Крадькома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 –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непомітно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+mn-lt"/>
              <a:ea typeface="Times New Roman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  <a:latin typeface="+mn-lt"/>
                <a:ea typeface="Times New Roman"/>
                <a:cs typeface="Calibri" panose="020F0502020204030204" pitchFamily="34" charset="0"/>
              </a:rPr>
              <a:t>Сиротливо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 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самотньо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+mn-lt"/>
              <a:ea typeface="Times New Roman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0070C0"/>
                </a:solidFill>
                <a:latin typeface="+mn-lt"/>
                <a:ea typeface="Times New Roman"/>
                <a:cs typeface="Calibri" panose="020F0502020204030204" pitchFamily="34" charset="0"/>
              </a:rPr>
              <a:t>Щулилася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  <a:ea typeface="Times New Roman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-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згиналася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+mn-lt"/>
              <a:ea typeface="Times New Roman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0070C0"/>
                </a:solidFill>
                <a:latin typeface="+mn-lt"/>
                <a:ea typeface="Times New Roman"/>
                <a:cs typeface="Calibri" panose="020F0502020204030204" pitchFamily="34" charset="0"/>
              </a:rPr>
              <a:t>Серденятка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 –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пестливе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 до слова «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серця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» 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+mn-lt"/>
              <a:ea typeface="Times New Roman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0070C0"/>
                </a:solidFill>
                <a:latin typeface="+mn-lt"/>
                <a:ea typeface="Times New Roman"/>
                <a:cs typeface="Calibri" panose="020F0502020204030204" pitchFamily="34" charset="0"/>
              </a:rPr>
              <a:t>Злучений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–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з'єдна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/>
                <a:cs typeface="Calibri" panose="020F0502020204030204" pitchFamily="34" charset="0"/>
              </a:rPr>
              <a:t>ний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+mn-lt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8916" y="1740706"/>
            <a:ext cx="3253483" cy="16796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Бр</a:t>
            </a:r>
            <a:r>
              <a:rPr lang="uk-UA" sz="2400" b="1" dirty="0" smtClean="0">
                <a:solidFill>
                  <a:srgbClr val="0070C0"/>
                </a:solidFill>
              </a:rPr>
              <a:t>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чка – старовинний різновид візка для перевезення людей, в який запрягали коней.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72400" y="3463600"/>
            <a:ext cx="3502650" cy="11301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Ст</a:t>
            </a:r>
            <a:r>
              <a:rPr lang="uk-UA" sz="2400" b="1" dirty="0" err="1" smtClean="0">
                <a:solidFill>
                  <a:srgbClr val="0070C0"/>
                </a:solidFill>
              </a:rPr>
              <a:t>а</a:t>
            </a:r>
            <a:r>
              <a:rPr lang="uk-UA" sz="2400" b="1" dirty="0" err="1" smtClean="0">
                <a:solidFill>
                  <a:schemeClr val="accent2">
                    <a:lumMod val="75000"/>
                  </a:schemeClr>
                </a:solidFill>
              </a:rPr>
              <a:t>єнька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, ст</a:t>
            </a:r>
            <a:r>
              <a:rPr lang="uk-UA" sz="2400" b="1" dirty="0" smtClean="0">
                <a:solidFill>
                  <a:srgbClr val="0070C0"/>
                </a:solidFill>
              </a:rPr>
              <a:t>а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йня –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спеціальне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приміщення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коней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 клас\2 Читання\1 Савченко\05 Зачарувала все зима\№049 - Робота з дитячою книжкою\2024-12-11_18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27" y="360281"/>
            <a:ext cx="5516274" cy="60377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38092"/>
            <a:ext cx="925286" cy="919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2581" y="4218152"/>
            <a:ext cx="4965705" cy="2345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Прочитай зачин </a:t>
            </a:r>
            <a:r>
              <a:rPr lang="uk-UA" sz="2000" b="1" dirty="0" smtClean="0">
                <a:solidFill>
                  <a:schemeClr val="bg1"/>
                </a:solidFill>
              </a:rPr>
              <a:t>історії. </a:t>
            </a:r>
            <a:r>
              <a:rPr lang="uk-UA" sz="2000" b="1" dirty="0" smtClean="0">
                <a:solidFill>
                  <a:schemeClr val="bg1"/>
                </a:solidFill>
              </a:rPr>
              <a:t>Про </a:t>
            </a:r>
            <a:r>
              <a:rPr lang="uk-UA" sz="2000" b="1" dirty="0" smtClean="0">
                <a:solidFill>
                  <a:schemeClr val="bg1"/>
                </a:solidFill>
              </a:rPr>
              <a:t>кого </a:t>
            </a:r>
            <a:r>
              <a:rPr lang="uk-UA" sz="2000" b="1" dirty="0" smtClean="0">
                <a:solidFill>
                  <a:schemeClr val="bg1"/>
                </a:solidFill>
              </a:rPr>
              <a:t>вона?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Прочитай абзац, з якого дізнаємось, чому </a:t>
            </a:r>
            <a:r>
              <a:rPr lang="uk-UA" sz="2000" b="1" dirty="0" smtClean="0">
                <a:solidFill>
                  <a:schemeClr val="bg1"/>
                </a:solidFill>
              </a:rPr>
              <a:t>одного дня змінилося життя сім’ї?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Чи отримали діти подарунки від Святого Миколая?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Прочитай абзаци, як діти готувалися до Святого вечора.</a:t>
            </a:r>
            <a:endParaRPr lang="uk-UA" sz="20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640273" y="4218152"/>
            <a:ext cx="516092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437327" y="4452132"/>
            <a:ext cx="240186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Левая фигурная скобка 17"/>
          <p:cNvSpPr/>
          <p:nvPr/>
        </p:nvSpPr>
        <p:spPr>
          <a:xfrm>
            <a:off x="6170384" y="4933260"/>
            <a:ext cx="326571" cy="1401503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21828"/>
          <a:stretch/>
        </p:blipFill>
        <p:spPr bwMode="auto">
          <a:xfrm>
            <a:off x="965300" y="2046299"/>
            <a:ext cx="4085671" cy="207725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Левая фигурная скобка 32"/>
          <p:cNvSpPr/>
          <p:nvPr/>
        </p:nvSpPr>
        <p:spPr>
          <a:xfrm>
            <a:off x="6181500" y="644797"/>
            <a:ext cx="326571" cy="846546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04600" y="360281"/>
            <a:ext cx="3765784" cy="16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Іван Малкович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«Золотий павучок»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Різдвяна історія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5" y="360281"/>
            <a:ext cx="1942335" cy="15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Левая фигурная скобка 16"/>
          <p:cNvSpPr/>
          <p:nvPr/>
        </p:nvSpPr>
        <p:spPr>
          <a:xfrm>
            <a:off x="6158142" y="2332083"/>
            <a:ext cx="326571" cy="966288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 клас\2 Читання\1 Савченко\05 Зачарувала все зима\№049 - Робота з дитячою книжкою\2024-12-11_183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63" y="223415"/>
            <a:ext cx="4843007" cy="627872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38092"/>
            <a:ext cx="1054100" cy="919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96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097484" y="3548492"/>
            <a:ext cx="323305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4098" idx="3"/>
          </p:cNvCxnSpPr>
          <p:nvPr/>
        </p:nvCxnSpPr>
        <p:spPr>
          <a:xfrm>
            <a:off x="6934194" y="3362775"/>
            <a:ext cx="4712376" cy="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Левая фигурная скобка 17"/>
          <p:cNvSpPr/>
          <p:nvPr/>
        </p:nvSpPr>
        <p:spPr>
          <a:xfrm>
            <a:off x="6563476" y="201641"/>
            <a:ext cx="309277" cy="865157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6559005" y="1066798"/>
            <a:ext cx="313749" cy="1240971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Левая фигурная скобка 16"/>
          <p:cNvSpPr/>
          <p:nvPr/>
        </p:nvSpPr>
        <p:spPr>
          <a:xfrm>
            <a:off x="6563477" y="4996542"/>
            <a:ext cx="304803" cy="1401504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1746"/>
          <a:stretch/>
        </p:blipFill>
        <p:spPr bwMode="auto">
          <a:xfrm>
            <a:off x="1011232" y="2002971"/>
            <a:ext cx="4496939" cy="277350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11232" y="4746910"/>
            <a:ext cx="5292272" cy="1733454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Знайди і прочитай: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що чіпляли на ялинку раніше?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Яким був Святвечір тепер?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В які костюми передяглись діти?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</a:rPr>
              <a:t>Про що мама стала розповідати </a:t>
            </a:r>
            <a:r>
              <a:rPr lang="uk-UA" sz="2000" b="1" dirty="0" err="1" smtClean="0">
                <a:solidFill>
                  <a:schemeClr val="bg1"/>
                </a:solidFill>
              </a:rPr>
              <a:t>Ільчикові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04600" y="360281"/>
            <a:ext cx="3898904" cy="16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Іван Малкович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«Золотий павучок»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Різдвяна історія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5" y="360281"/>
            <a:ext cx="1942335" cy="15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6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 клас\2 Читання\1 Савченко\05 Зачарувала все зима\№049 - Робота з дитячою книжкою\2024-12-11_210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15" y="271460"/>
            <a:ext cx="4919802" cy="63150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38092"/>
            <a:ext cx="890815" cy="919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086" y="2008847"/>
            <a:ext cx="3040739" cy="247606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-271463"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uk-UA" sz="2000" b="1" dirty="0" smtClean="0">
                <a:solidFill>
                  <a:schemeClr val="bg1"/>
                </a:solidFill>
              </a:rPr>
              <a:t>Прочитай кінцівку історії. Поміркуй, чому </a:t>
            </a:r>
            <a:r>
              <a:rPr lang="uk-UA" sz="2000" b="1" dirty="0" smtClean="0">
                <a:solidFill>
                  <a:schemeClr val="bg1"/>
                </a:solidFill>
              </a:rPr>
              <a:t>автор назвав </a:t>
            </a:r>
            <a:r>
              <a:rPr lang="uk-UA" sz="2000" b="1" dirty="0" smtClean="0">
                <a:solidFill>
                  <a:schemeClr val="bg1"/>
                </a:solidFill>
              </a:rPr>
              <a:t>історію </a:t>
            </a:r>
            <a:r>
              <a:rPr lang="uk-UA" sz="2000" b="1" dirty="0" smtClean="0">
                <a:solidFill>
                  <a:schemeClr val="bg1"/>
                </a:solidFill>
              </a:rPr>
              <a:t>«Золотий павучок»? Хто виконав бажання дітей, на твою думку? </a:t>
            </a:r>
          </a:p>
          <a:p>
            <a:pPr marL="271463" indent="-271463"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uk-UA" sz="2000" b="1" dirty="0" smtClean="0">
                <a:solidFill>
                  <a:schemeClr val="bg1"/>
                </a:solidFill>
              </a:rPr>
              <a:t>Яка головна думка цієї різдвяної історії?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4479" r="8207" b="18686"/>
          <a:stretch/>
        </p:blipFill>
        <p:spPr bwMode="auto">
          <a:xfrm>
            <a:off x="8969826" y="2011784"/>
            <a:ext cx="2722711" cy="33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96210" y="269725"/>
            <a:ext cx="3898904" cy="16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Іван Малкович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«Золотий павучок»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Різдвяна історія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D:\2 клас\2 Читання\1 Савченко\05 Зачарувала все зима\№049 - Робота з дитячою книжкою\2024-12-11_2123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89" y="5617029"/>
            <a:ext cx="5154862" cy="97406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114" y="303366"/>
            <a:ext cx="1942335" cy="157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29086" y="4515041"/>
            <a:ext cx="2942771" cy="1047558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 Різдво трапляються дива! Треба тільки дуже захотіти.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>
            <a:off x="5765799" y="5681905"/>
            <a:ext cx="197753" cy="876527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 descr="novyj-god-blestjashk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3" y="3888681"/>
            <a:ext cx="2569028" cy="23918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338943" y="494529"/>
            <a:ext cx="9318171" cy="7790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3716" y="3884285"/>
            <a:ext cx="4488684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різдвяну історію «Золотий павучок» вдома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Визнач головну думку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твору. </a:t>
            </a:r>
            <a:r>
              <a:rPr lang="uk-UA" sz="2400" b="1" smtClean="0">
                <a:solidFill>
                  <a:schemeClr val="accent2">
                    <a:lumMod val="75000"/>
                  </a:schemeClr>
                </a:solidFill>
              </a:rPr>
              <a:t>Розкажи </a:t>
            </a:r>
            <a:r>
              <a:rPr lang="uk-UA" sz="2400" b="1" smtClean="0">
                <a:solidFill>
                  <a:schemeClr val="accent2">
                    <a:lumMod val="75000"/>
                  </a:schemeClr>
                </a:solidFill>
              </a:rPr>
              <a:t>історію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своїм рідним.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7573" y="1462412"/>
            <a:ext cx="6284827" cy="23083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Які почуття, настрій у тебе після читання казки І. Малковича «Золотий павучок»?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Коли відбуваються описані події? Що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автор хотів повідомити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цим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твором? Чого навчає ця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історія?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Що нового взяв/взяла для себе з уроку?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3049" r="3839" b="3335"/>
          <a:stretch/>
        </p:blipFill>
        <p:spPr bwMode="auto">
          <a:xfrm>
            <a:off x="7921114" y="1432236"/>
            <a:ext cx="2736000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4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7686" y="483853"/>
            <a:ext cx="9902864" cy="987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Оціни свою роботу сніжинкою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1077686" y="1538935"/>
            <a:ext cx="3215428" cy="808754"/>
          </a:xfrm>
          <a:prstGeom prst="plaqu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з усім впорався!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7839805" y="1528158"/>
            <a:ext cx="3042773" cy="726521"/>
          </a:xfrm>
          <a:prstGeom prst="plaque">
            <a:avLst/>
          </a:prstGeom>
          <a:solidFill>
            <a:srgbClr val="295FFF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Відчув успіх!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4644401" y="1538936"/>
            <a:ext cx="2499155" cy="704967"/>
          </a:xfrm>
          <a:prstGeom prst="plaqu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втомився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8758969" y="4928542"/>
            <a:ext cx="2583945" cy="981887"/>
          </a:xfrm>
          <a:prstGeom prst="plaqu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 та просто!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565856" y="4942719"/>
            <a:ext cx="2714811" cy="967710"/>
          </a:xfrm>
          <a:prstGeom prst="plaque">
            <a:avLst/>
          </a:prstGeom>
          <a:solidFill>
            <a:srgbClr val="463ED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складно та незрозуміло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Ідеї на тему «Сніжинки смайлики» (12) | сніжинки, новорічні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68" y="2347690"/>
            <a:ext cx="2151184" cy="215118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Ідеї на тему «Сніжинки смайлики» (12) | сніжинки, новорічні прикраси,  різдвяні вироби своїми ру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67" y="3878722"/>
            <a:ext cx="2142939" cy="21429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Ідеї на тему «Ранкові зустрічі» (52) | перший клас, дитячий садочок, осві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42" y="2303149"/>
            <a:ext cx="2124725" cy="21247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н от пользователя Heidi PARKER на доске Be Happy, Think Positive |  Рождественские иллюстрации, Рождественские картинки, Самодельные цветы из  тка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44" y="3803096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деи на тему «Смешные смайлики» (90) | смешные смайлики, смайлики, смеш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8" y="2347690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503789" y="1495285"/>
            <a:ext cx="5606956" cy="288032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Наше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гасло на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Видумуй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Розум,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фантазію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Активним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уважним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бувай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І про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кмітливість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забувай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09" y="4421895"/>
            <a:ext cx="3899623" cy="215454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211920" y="529661"/>
            <a:ext cx="9870603" cy="8790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1439749" y="1479690"/>
            <a:ext cx="2332153" cy="764212"/>
          </a:xfrm>
          <a:prstGeom prst="plaqu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впораюсь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8039751" y="1495285"/>
            <a:ext cx="3042773" cy="726521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Очікую на успіх!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4644401" y="1538936"/>
            <a:ext cx="2499155" cy="704967"/>
          </a:xfrm>
          <a:prstGeom prst="plaqu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 </a:t>
            </a:r>
            <a:r>
              <a:rPr lang="uk-UA" sz="2800" b="1" dirty="0" smtClean="0">
                <a:solidFill>
                  <a:schemeClr val="bg1"/>
                </a:solidFill>
              </a:rPr>
              <a:t>втомлюсь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Табличка 14"/>
          <p:cNvSpPr/>
          <p:nvPr/>
        </p:nvSpPr>
        <p:spPr>
          <a:xfrm>
            <a:off x="8915556" y="4814204"/>
            <a:ext cx="2557056" cy="1154420"/>
          </a:xfrm>
          <a:prstGeom prst="plaqu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Маю гарний настрій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983320" y="4988404"/>
            <a:ext cx="2268701" cy="1178875"/>
          </a:xfrm>
          <a:prstGeom prst="plaque">
            <a:avLst/>
          </a:prstGeom>
          <a:solidFill>
            <a:srgbClr val="463ED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</a:t>
            </a:r>
            <a:r>
              <a:rPr lang="uk-UA" sz="2800" b="1" dirty="0" smtClean="0">
                <a:solidFill>
                  <a:schemeClr val="bg1"/>
                </a:solidFill>
              </a:rPr>
              <a:t>все байдуже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Ідеї на тему «Сніжинки смайлики» (12) | сніжинки, новорічні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82" y="2284747"/>
            <a:ext cx="2269007" cy="2269008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Ідеї на тему «Сніжинки смайлики» (12) | сніжинки, новорічні прикраси,  різдвяні вироби своїми ру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07" y="4024154"/>
            <a:ext cx="2142939" cy="2142939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Ідеї на тему «Ранкові зустрічі» (52) | перший клас, дитячий садочок, осві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48" y="2303149"/>
            <a:ext cx="2124725" cy="21247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ин от пользователя Heidi PARKER на доске Be Happy, Think Positive |  Рождественские иллюстрации, Рождественские картинки, Самодельные цветы из  ткан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31" y="4024154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деи на тему «Смешные смайлики» (90) | смешные смайлики, смайлики, смешн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48" y="2347690"/>
            <a:ext cx="2143125" cy="2143125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2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3629" y="494529"/>
            <a:ext cx="9731828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="" xmlns:a16="http://schemas.microsoft.com/office/drawing/2014/main" id="{CB1CE338-A9FF-400C-ABCD-BA6914E75035}"/>
              </a:ext>
            </a:extLst>
          </p:cNvPr>
          <p:cNvSpPr/>
          <p:nvPr/>
        </p:nvSpPr>
        <p:spPr>
          <a:xfrm>
            <a:off x="1254452" y="4671614"/>
            <a:ext cx="4983061" cy="11740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Якою ти уявляєш царицю Зиму?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Скільки місяців вона царює?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Які зимові явища ти знаєш?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284517" y="1416381"/>
            <a:ext cx="4408714" cy="304698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Чудо-сани налетіли,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скакуни везуть їх білі.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У с</a:t>
            </a:r>
            <a:r>
              <a:rPr lang="uk-UA" altLang="ru-RU" b="1" dirty="0">
                <a:solidFill>
                  <a:srgbClr val="FF0000"/>
                </a:solidFill>
                <a:latin typeface="+mn-lt"/>
              </a:rPr>
              <a:t>а</a:t>
            </a: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нях сидить цариця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білокоса, білолиця.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Рукавом махає,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000066"/>
                </a:solidFill>
                <a:latin typeface="+mn-lt"/>
              </a:rPr>
              <a:t>сріблом всіх вкриває.</a:t>
            </a:r>
          </a:p>
        </p:txBody>
      </p:sp>
      <p:grpSp>
        <p:nvGrpSpPr>
          <p:cNvPr id="19" name="Группа 15"/>
          <p:cNvGrpSpPr>
            <a:grpSpLocks/>
          </p:cNvGrpSpPr>
          <p:nvPr/>
        </p:nvGrpSpPr>
        <p:grpSpPr bwMode="auto">
          <a:xfrm>
            <a:off x="7151914" y="1728406"/>
            <a:ext cx="3450771" cy="2943208"/>
            <a:chOff x="5715008" y="3714752"/>
            <a:chExt cx="3106212" cy="2709872"/>
          </a:xfrm>
        </p:grpSpPr>
        <p:pic>
          <p:nvPicPr>
            <p:cNvPr id="20" name="Рисунок 14" descr="0_5479f_fc90b9ef_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5000">
              <a:off x="7286644" y="4500570"/>
              <a:ext cx="1457011" cy="1505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11" descr="65810733_1288118114_1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86643" y="3714752"/>
              <a:ext cx="1534577" cy="207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13" descr="826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4286256"/>
              <a:ext cx="2138368" cy="2138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Прямоугольник 22"/>
          <p:cNvSpPr/>
          <p:nvPr/>
        </p:nvSpPr>
        <p:spPr>
          <a:xfrm>
            <a:off x="5693231" y="3889932"/>
            <a:ext cx="110639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Зима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7351" y="424767"/>
            <a:ext cx="8732066" cy="7085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«Хмарка»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19" y="3616697"/>
            <a:ext cx="3256961" cy="3256961"/>
          </a:xfrm>
          <a:prstGeom prst="rect">
            <a:avLst/>
          </a:prstGeom>
        </p:spPr>
      </p:pic>
      <p:pic>
        <p:nvPicPr>
          <p:cNvPr id="4098" name="Picture 2" descr="Дидактична гра &quot;Скажи лагідн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01" y="1156993"/>
            <a:ext cx="2955504" cy="19801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01538" y="2757365"/>
            <a:ext cx="1638901" cy="1578873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1099" y="3421020"/>
            <a:ext cx="1172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крига</a:t>
            </a:r>
            <a:endParaRPr lang="ru-RU" sz="3000" b="1" dirty="0"/>
          </a:p>
        </p:txBody>
      </p:sp>
      <p:pic>
        <p:nvPicPr>
          <p:cNvPr id="5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1450684" y="4285680"/>
            <a:ext cx="1246390" cy="1578873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547129" y="4995594"/>
            <a:ext cx="1053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сніг</a:t>
            </a:r>
            <a:endParaRPr lang="ru-RU" sz="3000" b="1" dirty="0"/>
          </a:p>
        </p:txBody>
      </p:sp>
      <p:pic>
        <p:nvPicPr>
          <p:cNvPr id="58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4351525" y="3268341"/>
            <a:ext cx="1560550" cy="1976837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447969" y="4268873"/>
            <a:ext cx="1367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мороз</a:t>
            </a:r>
            <a:endParaRPr lang="ru-RU" sz="3000" b="1" dirty="0"/>
          </a:p>
        </p:txBody>
      </p:sp>
      <p:pic>
        <p:nvPicPr>
          <p:cNvPr id="62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5719186" y="4392593"/>
            <a:ext cx="1246390" cy="1578873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5839922" y="5104801"/>
            <a:ext cx="10535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зима</a:t>
            </a:r>
            <a:endParaRPr lang="ru-RU" sz="3000" b="1" dirty="0"/>
          </a:p>
        </p:txBody>
      </p:sp>
      <p:pic>
        <p:nvPicPr>
          <p:cNvPr id="64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6466114" y="3191303"/>
            <a:ext cx="2068285" cy="223755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6613070" y="4305721"/>
            <a:ext cx="1774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ожеледь</a:t>
            </a:r>
            <a:endParaRPr lang="ru-RU" sz="3000" b="1" dirty="0"/>
          </a:p>
        </p:txBody>
      </p:sp>
      <p:pic>
        <p:nvPicPr>
          <p:cNvPr id="17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2811837" y="2644914"/>
            <a:ext cx="1539688" cy="195041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43599" y="3620119"/>
            <a:ext cx="1276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віхола</a:t>
            </a:r>
            <a:endParaRPr lang="ru-RU" sz="3000" b="1" dirty="0"/>
          </a:p>
        </p:txBody>
      </p:sp>
      <p:pic>
        <p:nvPicPr>
          <p:cNvPr id="19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3118263" y="4695613"/>
            <a:ext cx="1246390" cy="1578873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11152" y="541746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лід</a:t>
            </a:r>
            <a:endParaRPr lang="ru-RU" sz="3000" b="1" dirty="0"/>
          </a:p>
        </p:txBody>
      </p:sp>
      <p:pic>
        <p:nvPicPr>
          <p:cNvPr id="21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7229871" y="1844550"/>
            <a:ext cx="2010162" cy="2270301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39181" y="3050639"/>
            <a:ext cx="220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сніжинка</a:t>
            </a:r>
            <a:endParaRPr lang="ru-RU" sz="3000" b="1" dirty="0"/>
          </a:p>
        </p:txBody>
      </p:sp>
      <p:pic>
        <p:nvPicPr>
          <p:cNvPr id="23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296670" y="4091449"/>
            <a:ext cx="1484119" cy="1880018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534399" y="5114448"/>
            <a:ext cx="86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іній</a:t>
            </a:r>
            <a:endParaRPr lang="ru-RU" sz="3000" b="1" dirty="0"/>
          </a:p>
        </p:txBody>
      </p:sp>
      <p:pic>
        <p:nvPicPr>
          <p:cNvPr id="25" name="Picture 4" descr="НУШ. Матеріали-шаблон для лепбуку &quot;Краплинка води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8905708" y="1844551"/>
            <a:ext cx="2011469" cy="2548042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126605" y="3259187"/>
            <a:ext cx="1687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/>
              <a:t>заметіль</a:t>
            </a:r>
            <a:endParaRPr lang="ru-RU" sz="3000" b="1" dirty="0"/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801538" y="1225334"/>
            <a:ext cx="3720154" cy="15178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Хмарка випускає свої крапельки на землю. </a:t>
            </a:r>
          </a:p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Але вони швидко випаровуються.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Заголовок 3"/>
          <p:cNvSpPr txBox="1">
            <a:spLocks/>
          </p:cNvSpPr>
          <p:nvPr/>
        </p:nvSpPr>
        <p:spPr>
          <a:xfrm>
            <a:off x="8387442" y="1225335"/>
            <a:ext cx="3031672" cy="7511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Встигни прочитати зимові слова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6" grpId="0"/>
      <p:bldP spid="56" grpId="1"/>
      <p:bldP spid="59" grpId="0"/>
      <p:bldP spid="59" grpId="1"/>
      <p:bldP spid="63" grpId="0"/>
      <p:bldP spid="63" grpId="1"/>
      <p:bldP spid="65" grpId="0"/>
      <p:bldP spid="65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="" xmlns:a16="http://schemas.microsoft.com/office/drawing/2014/main" id="{0630FA39-C0A2-47C1-A490-7DEC9CF34013}"/>
              </a:ext>
            </a:extLst>
          </p:cNvPr>
          <p:cNvSpPr/>
          <p:nvPr/>
        </p:nvSpPr>
        <p:spPr>
          <a:xfrm>
            <a:off x="1186543" y="1308704"/>
            <a:ext cx="5377542" cy="181588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Святвечір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панує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казка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Та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всілякі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дива й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пригоди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Різдво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всі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погратися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хочуть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>
              <a:defRPr/>
            </a:pP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Добрі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чари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стають</a:t>
            </a:r>
            <a:r>
              <a:rPr lang="ru-RU" sz="2800" b="1" dirty="0">
                <a:ln w="11430"/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пригоді</a:t>
            </a:r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…                               </a:t>
            </a:r>
            <a:endParaRPr lang="ru-RU" sz="2800" b="1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838200" y="441514"/>
            <a:ext cx="10156303" cy="7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1370" y="3371572"/>
            <a:ext cx="6204857" cy="26776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Святи́й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вечір 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Святве́чір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Бага́та кутя́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 — одне з найурочистіших християнських свят, яке відзначається ввечері напередодні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Різдва Христового 24 грудня.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uk-UA" sz="24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стіл ставлять 12 страв, що символізує 12 апостолів Христа. Страви повинні бути пісними, а основною стравою є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кутя</a:t>
            </a: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Сьогодні — Святвечір перед Різдвом: які добрі традиції треба знати? - 20  хвилин Вінниц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1" y="1293899"/>
            <a:ext cx="3147028" cy="22467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Як наші предки відзначали Святий Вечір - Вечірній Киї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06" y="3633857"/>
            <a:ext cx="4483698" cy="230832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218323" y="4711819"/>
            <a:ext cx="5454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uk-UA" sz="24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19" y="2619369"/>
            <a:ext cx="5950471" cy="3803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7057" y="494529"/>
            <a:ext cx="10058400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Історія Різдва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056" y="1330926"/>
            <a:ext cx="10058401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Після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вечері, коли засяє у небі перша зірка, родина вітає один одного словами: “Христос народився” – “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Славімо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Його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!”. Настає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Різдво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—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велике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християнське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свято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Народження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Сина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Божого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Ісуса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Христа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2" y="582906"/>
            <a:ext cx="10035801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4" y="1579969"/>
            <a:ext cx="3948339" cy="39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87865" y="1576815"/>
            <a:ext cx="6252943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uk-UA" sz="3200" b="1" dirty="0">
                <a:solidFill>
                  <a:schemeClr val="bg1"/>
                </a:solidFill>
              </a:rPr>
              <a:t>Сьогодні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 читання ми </a:t>
            </a:r>
            <a:r>
              <a:rPr lang="ru-RU" sz="3200" b="1" dirty="0" err="1"/>
              <a:t>познайомимося</a:t>
            </a:r>
            <a:r>
              <a:rPr lang="ru-RU" sz="3200" b="1" dirty="0"/>
              <a:t> </a:t>
            </a:r>
            <a:r>
              <a:rPr lang="ru-RU" sz="3200" b="1" dirty="0" err="1"/>
              <a:t>із</a:t>
            </a:r>
            <a:r>
              <a:rPr lang="ru-RU" sz="3200" b="1" dirty="0"/>
              <a:t> </a:t>
            </a:r>
            <a:r>
              <a:rPr lang="ru-RU" sz="3200" b="1" dirty="0" err="1" smtClean="0"/>
              <a:t>сучасним</a:t>
            </a:r>
            <a:r>
              <a:rPr lang="ru-RU" sz="3200" b="1" dirty="0" smtClean="0"/>
              <a:t> </a:t>
            </a:r>
            <a:r>
              <a:rPr lang="ru-RU" sz="3200" b="1" dirty="0" smtClean="0"/>
              <a:t>автором </a:t>
            </a:r>
            <a:r>
              <a:rPr lang="ru-RU" sz="3200" b="1" dirty="0" err="1" smtClean="0"/>
              <a:t>Іваном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Малковичем</a:t>
            </a:r>
            <a:r>
              <a:rPr lang="ru-RU" sz="3200" b="1" dirty="0" smtClean="0"/>
              <a:t>, </a:t>
            </a:r>
            <a:r>
              <a:rPr lang="ru-RU" sz="3200" b="1" dirty="0" err="1"/>
              <a:t>прочитаємо</a:t>
            </a:r>
            <a:r>
              <a:rPr lang="ru-RU" sz="3200" b="1" dirty="0"/>
              <a:t> </a:t>
            </a:r>
            <a:r>
              <a:rPr lang="ru-RU" sz="3200" b="1" dirty="0" err="1" smtClean="0"/>
              <a:t>його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різдв</a:t>
            </a:r>
            <a:r>
              <a:rPr lang="ru-RU" sz="3200" b="1" dirty="0" err="1" smtClean="0">
                <a:solidFill>
                  <a:schemeClr val="bg1"/>
                </a:solidFill>
              </a:rPr>
              <a:t>я</a:t>
            </a:r>
            <a:r>
              <a:rPr lang="ru-RU" sz="3200" b="1" dirty="0" err="1" smtClean="0"/>
              <a:t>ну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історію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«</a:t>
            </a:r>
            <a:r>
              <a:rPr lang="ru-RU" sz="3200" b="1" dirty="0" err="1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Золотий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павучок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», </a:t>
            </a:r>
            <a:r>
              <a:rPr lang="ru-RU" sz="3200" b="1" dirty="0" err="1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побачимо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що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 на </a:t>
            </a:r>
            <a:r>
              <a:rPr lang="ru-RU" sz="3200" b="1" dirty="0" err="1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Різдво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трапляються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a typeface="Georgia"/>
                <a:cs typeface="Georgia"/>
                <a:sym typeface="Georgia"/>
              </a:rPr>
              <a:t>дива.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9316" y="494529"/>
            <a:ext cx="10538027" cy="6952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Познайомся</a:t>
            </a:r>
            <a:r>
              <a:rPr lang="ru-RU" sz="4000" b="1" dirty="0" smtClean="0"/>
              <a:t> з автором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9316" y="1284467"/>
            <a:ext cx="6315430" cy="504013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hangingPunct="0"/>
            <a:r>
              <a:rPr lang="uk-UA" altLang="ru-RU" sz="2800" b="1" dirty="0" smtClean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Іван Антонович Малкович –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український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поет і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видавець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uk-UA" altLang="ru-RU" sz="2800" b="1" dirty="0" smtClean="0">
              <a:solidFill>
                <a:schemeClr val="accent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lvl="0" algn="ctr" eaLnBrk="0" hangingPunct="0"/>
            <a:r>
              <a:rPr lang="uk-UA" altLang="ru-RU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Закінчив </a:t>
            </a:r>
            <a:r>
              <a:rPr lang="uk-UA" altLang="ru-RU" sz="2800" b="1" dirty="0">
                <a:solidFill>
                  <a:srgbClr val="0070C0"/>
                </a:solidFill>
                <a:cs typeface="Calibri" panose="020F0502020204030204" pitchFamily="34" charset="0"/>
              </a:rPr>
              <a:t>скрипкове </a:t>
            </a:r>
            <a:r>
              <a:rPr lang="uk-UA" altLang="ru-RU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відділення Івано-Франківського </a:t>
            </a:r>
            <a:r>
              <a:rPr lang="uk-UA" altLang="ru-RU" sz="2800" b="1" dirty="0">
                <a:solidFill>
                  <a:srgbClr val="0070C0"/>
                </a:solidFill>
                <a:cs typeface="Calibri" panose="020F0502020204030204" pitchFamily="34" charset="0"/>
              </a:rPr>
              <a:t>музичного училища імені Д. Січинського, філологічне </a:t>
            </a:r>
            <a:r>
              <a:rPr lang="uk-UA" altLang="ru-RU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відділення Київського </a:t>
            </a:r>
            <a:r>
              <a:rPr lang="uk-UA" altLang="ru-RU" sz="2800" b="1" dirty="0">
                <a:solidFill>
                  <a:srgbClr val="0070C0"/>
                </a:solidFill>
                <a:cs typeface="Calibri" panose="020F0502020204030204" pitchFamily="34" charset="0"/>
              </a:rPr>
              <a:t>державного </a:t>
            </a:r>
            <a:r>
              <a:rPr lang="uk-UA" altLang="ru-RU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університету імені </a:t>
            </a:r>
            <a:r>
              <a:rPr lang="uk-UA" altLang="ru-RU" sz="2800" b="1" dirty="0">
                <a:solidFill>
                  <a:srgbClr val="0070C0"/>
                </a:solidFill>
                <a:cs typeface="Calibri" panose="020F0502020204030204" pitchFamily="34" charset="0"/>
              </a:rPr>
              <a:t>Т. Г. </a:t>
            </a:r>
            <a:r>
              <a:rPr lang="uk-UA" altLang="ru-RU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Шевченка. </a:t>
            </a:r>
            <a:r>
              <a:rPr lang="uk-UA" altLang="uk-UA" sz="2800" b="1" kern="0" dirty="0" smtClean="0">
                <a:solidFill>
                  <a:schemeClr val="accent2">
                    <a:lumMod val="75000"/>
                  </a:schemeClr>
                </a:solidFill>
              </a:rPr>
              <a:t>Працював </a:t>
            </a:r>
            <a:r>
              <a:rPr lang="uk-UA" altLang="uk-UA" sz="2800" b="1" kern="0" dirty="0">
                <a:solidFill>
                  <a:schemeClr val="accent2">
                    <a:lumMod val="75000"/>
                  </a:schemeClr>
                </a:solidFill>
              </a:rPr>
              <a:t>у школі </a:t>
            </a:r>
            <a:r>
              <a:rPr lang="uk-UA" altLang="uk-UA" sz="2800" b="1" kern="0" dirty="0" smtClean="0">
                <a:solidFill>
                  <a:schemeClr val="accent2">
                    <a:lumMod val="75000"/>
                  </a:schemeClr>
                </a:solidFill>
              </a:rPr>
              <a:t>вчителем </a:t>
            </a:r>
            <a:r>
              <a:rPr lang="uk-UA" altLang="uk-UA" sz="2800" b="1" kern="0" dirty="0">
                <a:solidFill>
                  <a:schemeClr val="accent2">
                    <a:lumMod val="75000"/>
                  </a:schemeClr>
                </a:solidFill>
              </a:rPr>
              <a:t>української мови </a:t>
            </a:r>
            <a:r>
              <a:rPr lang="uk-UA" altLang="uk-UA" sz="2800" b="1" kern="0" dirty="0" smtClean="0">
                <a:solidFill>
                  <a:schemeClr val="accent2">
                    <a:lumMod val="75000"/>
                  </a:schemeClr>
                </a:solidFill>
              </a:rPr>
              <a:t>та літератури. </a:t>
            </a:r>
            <a:endParaRPr lang="uk-UA" altLang="uk-UA" sz="2800" b="1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algn="ctr" eaLnBrk="0" hangingPunct="0"/>
            <a:r>
              <a:rPr lang="uk-UA" altLang="uk-UA" sz="2800" b="1" kern="0" dirty="0" smtClean="0">
                <a:solidFill>
                  <a:srgbClr val="0070C0"/>
                </a:solidFill>
              </a:rPr>
              <a:t>Створив </a:t>
            </a:r>
            <a:r>
              <a:rPr lang="uk-UA" altLang="uk-UA" sz="2800" b="1" kern="0" dirty="0">
                <a:solidFill>
                  <a:srgbClr val="0070C0"/>
                </a:solidFill>
              </a:rPr>
              <a:t>власне видавництво </a:t>
            </a:r>
            <a:endParaRPr lang="uk-UA" altLang="uk-UA" sz="2800" b="1" kern="0" dirty="0" smtClean="0">
              <a:solidFill>
                <a:srgbClr val="0070C0"/>
              </a:solidFill>
            </a:endParaRPr>
          </a:p>
          <a:p>
            <a:pPr lvl="0" algn="ctr" eaLnBrk="0" hangingPunct="0"/>
            <a:r>
              <a:rPr lang="uk-UA" altLang="uk-UA" sz="2800" b="1" kern="0" dirty="0" smtClean="0">
                <a:solidFill>
                  <a:srgbClr val="0070C0"/>
                </a:solidFill>
              </a:rPr>
              <a:t>«</a:t>
            </a:r>
            <a:r>
              <a:rPr lang="uk-UA" altLang="uk-UA" sz="2800" b="1" kern="0" dirty="0">
                <a:solidFill>
                  <a:srgbClr val="0070C0"/>
                </a:solidFill>
              </a:rPr>
              <a:t>А-БА-БА-ГА-ЛА-МА-ГА</a:t>
            </a:r>
            <a:r>
              <a:rPr lang="uk-UA" altLang="uk-UA" sz="2800" b="1" kern="0" dirty="0" smtClean="0">
                <a:solidFill>
                  <a:srgbClr val="0070C0"/>
                </a:solidFill>
              </a:rPr>
              <a:t>».</a:t>
            </a:r>
            <a:endParaRPr lang="uk-UA" altLang="uk-UA" sz="2800" b="1" kern="0" dirty="0">
              <a:solidFill>
                <a:srgbClr val="0070C0"/>
              </a:solidFill>
            </a:endParaRPr>
          </a:p>
        </p:txBody>
      </p:sp>
      <p:sp>
        <p:nvSpPr>
          <p:cNvPr id="2" name="AutoShape 4" descr="Малетич Натал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74" y="1284467"/>
            <a:ext cx="2650193" cy="292830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29" y="3474453"/>
            <a:ext cx="2468563" cy="2627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2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Все поруч - Видавництво &quot;А-БА-БА-ГА-ЛА-МА-Г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2735" r="4758" b="3279"/>
          <a:stretch/>
        </p:blipFill>
        <p:spPr bwMode="auto">
          <a:xfrm>
            <a:off x="5095114" y="2493242"/>
            <a:ext cx="1980000" cy="2736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6285" y="312738"/>
            <a:ext cx="9557658" cy="12112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Виставка</a:t>
            </a:r>
            <a:r>
              <a:rPr lang="ru-RU" sz="3600" b="1" dirty="0" smtClean="0">
                <a:solidFill>
                  <a:schemeClr val="bg1"/>
                </a:solidFill>
              </a:rPr>
              <a:t> книг </a:t>
            </a:r>
            <a:r>
              <a:rPr lang="uk-UA" sz="36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Івана </a:t>
            </a:r>
            <a:r>
              <a:rPr lang="uk-UA" sz="36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Малковича і</a:t>
            </a:r>
          </a:p>
          <a:p>
            <a:pPr algn="ctr"/>
            <a:r>
              <a:rPr lang="uk-UA" altLang="uk-UA" sz="3600" b="1" kern="0" dirty="0" smtClean="0">
                <a:solidFill>
                  <a:schemeClr val="bg1"/>
                </a:solidFill>
              </a:rPr>
              <a:t>видавництва </a:t>
            </a:r>
            <a:r>
              <a:rPr lang="uk-UA" altLang="uk-UA" sz="3600" b="1" kern="0" dirty="0">
                <a:solidFill>
                  <a:schemeClr val="bg1"/>
                </a:solidFill>
              </a:rPr>
              <a:t>«А-БА-БА-ГА-ЛА-МА-ГА».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58774" y="1608199"/>
            <a:ext cx="4265725" cy="7648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обкладинки книжок. </a:t>
            </a:r>
          </a:p>
          <a:p>
            <a:pPr algn="ctr" fontAlgn="base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 ти думаєш, про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вони?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AutoShape 15" descr="Зоряна Живка “Добре вдома” (Уривок з Хрестоматії 1-2 класів) - Зоряна Живка  (Зоя Жук) » 1-ша Бібліотека Аудіокниг Українською Мовою Безкоштов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Наталка Малетич – купити книги автора, біографія та рецензії, купити книжку  автора «Наталка Малетич» на YAKABO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11" descr="180px-ABETKA-PERS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787">
            <a:off x="531301" y="1376396"/>
            <a:ext cx="1820045" cy="22336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1431" r="1467" b="2727"/>
          <a:stretch/>
        </p:blipFill>
        <p:spPr bwMode="auto">
          <a:xfrm>
            <a:off x="3028212" y="4500000"/>
            <a:ext cx="3312000" cy="1872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827" r="4217" b="2068"/>
          <a:stretch/>
        </p:blipFill>
        <p:spPr bwMode="auto">
          <a:xfrm>
            <a:off x="707571" y="3772349"/>
            <a:ext cx="2064429" cy="25996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12" y="3418115"/>
            <a:ext cx="2128621" cy="28493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94" y="1608199"/>
            <a:ext cx="2008775" cy="265752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926">
            <a:off x="7040105" y="2833544"/>
            <a:ext cx="2306733" cy="2788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17">
            <a:off x="9777477" y="1162848"/>
            <a:ext cx="1821601" cy="23061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2696</TotalTime>
  <Words>608</Words>
  <Application>Microsoft Office PowerPoint</Application>
  <PresentationFormat>Произвольный</PresentationFormat>
  <Paragraphs>113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Послухай різдвяну казку Івана Малковича «Золотий павучок»</vt:lpstr>
      <vt:lpstr>Словникова робота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624</cp:revision>
  <dcterms:created xsi:type="dcterms:W3CDTF">2018-01-05T16:38:53Z</dcterms:created>
  <dcterms:modified xsi:type="dcterms:W3CDTF">2024-12-12T12:29:05Z</dcterms:modified>
</cp:coreProperties>
</file>