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770" r:id="rId3"/>
    <p:sldId id="771" r:id="rId4"/>
    <p:sldId id="776" r:id="rId5"/>
    <p:sldId id="777" r:id="rId6"/>
    <p:sldId id="773" r:id="rId7"/>
    <p:sldId id="613" r:id="rId8"/>
    <p:sldId id="610" r:id="rId9"/>
    <p:sldId id="587" r:id="rId10"/>
    <p:sldId id="616" r:id="rId11"/>
    <p:sldId id="585" r:id="rId12"/>
    <p:sldId id="588" r:id="rId13"/>
    <p:sldId id="774" r:id="rId14"/>
    <p:sldId id="7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1694E9"/>
    <a:srgbClr val="00B050"/>
    <a:srgbClr val="C55A11"/>
    <a:srgbClr val="FFFF00"/>
    <a:srgbClr val="FF66FF"/>
    <a:srgbClr val="295FFF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9.png"/><Relationship Id="rId16" Type="http://schemas.openxmlformats.org/officeDocument/2006/relationships/image" Target="../media/image39.jpe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0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785" y="3991830"/>
            <a:ext cx="9604513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Пишу з великої букви </a:t>
            </a:r>
            <a:endParaRPr lang="uk-UA" sz="4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назви </a:t>
            </a:r>
            <a:r>
              <a:rPr lang="uk-UA" sz="4800" b="1" dirty="0">
                <a:solidFill>
                  <a:srgbClr val="0070C0"/>
                </a:solidFill>
              </a:rPr>
              <a:t>міст і сіл. </a:t>
            </a:r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8894"/>
          <a:stretch/>
        </p:blipFill>
        <p:spPr bwMode="auto">
          <a:xfrm>
            <a:off x="1289785" y="1074378"/>
            <a:ext cx="3935358" cy="26817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56910" y="1290430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іменники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4</a:t>
            </a:r>
            <a:r>
              <a:rPr lang="uk-UA" sz="2400" b="1" dirty="0" smtClean="0">
                <a:solidFill>
                  <a:srgbClr val="0070C0"/>
                </a:solidFill>
              </a:rPr>
              <a:t>9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542903"/>
            <a:ext cx="10145486" cy="7960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</a:t>
            </a:r>
            <a:r>
              <a:rPr lang="uk-UA" sz="4000" b="1" dirty="0">
                <a:solidFill>
                  <a:schemeClr val="bg1"/>
                </a:solidFill>
              </a:rPr>
              <a:t>ілюстрацію до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Картинки по запросу білокур картини ябл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57" y="1429754"/>
            <a:ext cx="5793329" cy="47322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03831" y="5515704"/>
            <a:ext cx="40933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 </a:t>
            </a:r>
            <a:r>
              <a:rPr lang="uk-UA" sz="3600" b="1" dirty="0">
                <a:solidFill>
                  <a:srgbClr val="FFFF00"/>
                </a:solidFill>
              </a:rPr>
              <a:t>Катерина Білокур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04766" y="5075221"/>
            <a:ext cx="3967042" cy="10790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Поміркуй</a:t>
            </a:r>
            <a:r>
              <a:rPr lang="uk-UA" sz="2000" b="1" dirty="0">
                <a:solidFill>
                  <a:srgbClr val="0070C0"/>
                </a:solidFill>
              </a:rPr>
              <a:t>, хто із зазначених у тексті людей створив цю картину. Поясни, чому ти так вважаєш. </a:t>
            </a:r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1429754"/>
            <a:ext cx="2548058" cy="33974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3" y="527185"/>
            <a:ext cx="9982198" cy="659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Спиши</a:t>
            </a:r>
            <a:r>
              <a:rPr lang="uk-UA" sz="4000" b="1" dirty="0" smtClean="0">
                <a:solidFill>
                  <a:schemeClr val="bg1"/>
                </a:solidFill>
              </a:rPr>
              <a:t> речення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185" r="55135" b="41916"/>
          <a:stretch/>
        </p:blipFill>
        <p:spPr>
          <a:xfrm>
            <a:off x="3152251" y="1225777"/>
            <a:ext cx="7199669" cy="493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4825" r="64570" b="68859"/>
          <a:stretch/>
        </p:blipFill>
        <p:spPr>
          <a:xfrm>
            <a:off x="3654131" y="1195933"/>
            <a:ext cx="1024706" cy="8286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8" t="14825" r="28845" b="68859"/>
          <a:stretch/>
        </p:blipFill>
        <p:spPr>
          <a:xfrm>
            <a:off x="5030747" y="1195931"/>
            <a:ext cx="958507" cy="82867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31141" r="23663" b="52543"/>
          <a:stretch/>
        </p:blipFill>
        <p:spPr>
          <a:xfrm>
            <a:off x="6178500" y="1202716"/>
            <a:ext cx="2498923" cy="82867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0" t="63598" r="27266" b="20086"/>
          <a:stretch/>
        </p:blipFill>
        <p:spPr>
          <a:xfrm>
            <a:off x="6972526" y="1884409"/>
            <a:ext cx="649897" cy="82867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67633" r="55269" b="19869"/>
          <a:stretch/>
        </p:blipFill>
        <p:spPr>
          <a:xfrm>
            <a:off x="5302501" y="2104609"/>
            <a:ext cx="1328149" cy="6347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1" t="52018" r="20926" b="35061"/>
          <a:stretch/>
        </p:blipFill>
        <p:spPr>
          <a:xfrm>
            <a:off x="3272647" y="2144059"/>
            <a:ext cx="1581516" cy="65626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t="47632" r="70950" b="36052"/>
          <a:stretch/>
        </p:blipFill>
        <p:spPr>
          <a:xfrm>
            <a:off x="8995710" y="1241909"/>
            <a:ext cx="729345" cy="8286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78686" r="79557" b="4998"/>
          <a:stretch/>
        </p:blipFill>
        <p:spPr>
          <a:xfrm>
            <a:off x="7840437" y="1865042"/>
            <a:ext cx="420157" cy="82867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t="84827" r="37258" b="3054"/>
          <a:stretch/>
        </p:blipFill>
        <p:spPr>
          <a:xfrm>
            <a:off x="8453977" y="2179607"/>
            <a:ext cx="1271078" cy="6155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20179" r="55920" b="71926"/>
          <a:stretch/>
        </p:blipFill>
        <p:spPr>
          <a:xfrm>
            <a:off x="3330320" y="2845556"/>
            <a:ext cx="1309840" cy="40097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0" t="14579" r="13001" b="73331"/>
          <a:stretch/>
        </p:blipFill>
        <p:spPr>
          <a:xfrm>
            <a:off x="4876316" y="2551581"/>
            <a:ext cx="1309841" cy="61404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30881" r="42140" b="52626"/>
          <a:stretch/>
        </p:blipFill>
        <p:spPr>
          <a:xfrm>
            <a:off x="6523170" y="2559532"/>
            <a:ext cx="1867160" cy="837638"/>
          </a:xfrm>
          <a:prstGeom prst="rect">
            <a:avLst/>
          </a:prstGeom>
        </p:spPr>
      </p:pic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79831" r="37252" b="3904"/>
          <a:stretch/>
        </p:blipFill>
        <p:spPr>
          <a:xfrm>
            <a:off x="7904038" y="3265191"/>
            <a:ext cx="1857389" cy="8037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63685" r="33778" b="19823"/>
          <a:stretch/>
        </p:blipFill>
        <p:spPr>
          <a:xfrm>
            <a:off x="5671966" y="3265191"/>
            <a:ext cx="2030777" cy="8149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47197" r="44779" b="36263"/>
          <a:stretch/>
        </p:blipFill>
        <p:spPr>
          <a:xfrm>
            <a:off x="3829637" y="3265191"/>
            <a:ext cx="1698400" cy="8172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19649" r="56119" b="72456"/>
          <a:stretch/>
        </p:blipFill>
        <p:spPr>
          <a:xfrm>
            <a:off x="3250746" y="4153667"/>
            <a:ext cx="1248386" cy="3901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63334" r="37530" b="19132"/>
          <a:stretch/>
        </p:blipFill>
        <p:spPr>
          <a:xfrm>
            <a:off x="8153315" y="3918827"/>
            <a:ext cx="1958659" cy="8664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t="52106" r="65984" b="39999"/>
          <a:stretch/>
        </p:blipFill>
        <p:spPr>
          <a:xfrm>
            <a:off x="6854958" y="4156617"/>
            <a:ext cx="981679" cy="390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31756" r="39573" b="52051"/>
          <a:stretch/>
        </p:blipFill>
        <p:spPr>
          <a:xfrm>
            <a:off x="4740320" y="3956447"/>
            <a:ext cx="1895948" cy="800161"/>
          </a:xfrm>
          <a:prstGeom prst="rect">
            <a:avLst/>
          </a:prstGeom>
        </p:spPr>
      </p:pic>
      <p:pic>
        <p:nvPicPr>
          <p:cNvPr id="26" name="Picture 2" descr="Картинки по запросу тарас шевченко фото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r="8919"/>
          <a:stretch/>
        </p:blipFill>
        <p:spPr bwMode="auto">
          <a:xfrm>
            <a:off x="1230086" y="3750135"/>
            <a:ext cx="1774372" cy="24083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6" t="61404" r="8716" b="21062"/>
          <a:stretch/>
        </p:blipFill>
        <p:spPr>
          <a:xfrm>
            <a:off x="3600969" y="4507385"/>
            <a:ext cx="662411" cy="9059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t="52106" r="65984" b="39999"/>
          <a:stretch/>
        </p:blipFill>
        <p:spPr>
          <a:xfrm>
            <a:off x="4150202" y="4848674"/>
            <a:ext cx="1026509" cy="4079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4562" r="26802" b="68070"/>
          <a:stretch/>
        </p:blipFill>
        <p:spPr>
          <a:xfrm>
            <a:off x="5255377" y="4565645"/>
            <a:ext cx="2438553" cy="8974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32281" r="25561" b="50351"/>
          <a:stretch/>
        </p:blipFill>
        <p:spPr>
          <a:xfrm>
            <a:off x="7913367" y="4665250"/>
            <a:ext cx="2438553" cy="89746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52325" r="24321" b="35965"/>
          <a:stretch/>
        </p:blipFill>
        <p:spPr>
          <a:xfrm>
            <a:off x="3266600" y="5562710"/>
            <a:ext cx="2438553" cy="60507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78947" r="42183" b="3685"/>
          <a:stretch/>
        </p:blipFill>
        <p:spPr>
          <a:xfrm>
            <a:off x="8180238" y="5256611"/>
            <a:ext cx="1876507" cy="8974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63859" r="31388" b="20432"/>
          <a:stretch/>
        </p:blipFill>
        <p:spPr>
          <a:xfrm>
            <a:off x="5728536" y="5342712"/>
            <a:ext cx="2252844" cy="811748"/>
          </a:xfrm>
          <a:prstGeom prst="rect">
            <a:avLst/>
          </a:prstGeom>
        </p:spPr>
      </p:pic>
      <p:pic>
        <p:nvPicPr>
          <p:cNvPr id="34" name="Picture 2" descr="Похожее изображение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22634" y="1296154"/>
            <a:ext cx="1840486" cy="24539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2" y="1308330"/>
            <a:ext cx="1706980" cy="24865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97" y="5096617"/>
            <a:ext cx="2122054" cy="14791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13" y="2511335"/>
            <a:ext cx="2073299" cy="14692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126186" y="3457326"/>
            <a:ext cx="129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Ковель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2299" y="3078208"/>
            <a:ext cx="6796063" cy="6828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назви міст окремо одну від одної.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000" b="1" dirty="0">
                <a:solidFill>
                  <a:srgbClr val="0070C0"/>
                </a:solidFill>
              </a:rPr>
              <a:t>букви, які позначають м'які приголосні звуки.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1192" r="57067" b="81581"/>
          <a:stretch/>
        </p:blipFill>
        <p:spPr>
          <a:xfrm>
            <a:off x="4841317" y="3860901"/>
            <a:ext cx="6229454" cy="154349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2" name="Picture 2" descr="Картинки по запросу луцький зам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6" y="1278510"/>
            <a:ext cx="2073300" cy="14477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92588" y="2302387"/>
            <a:ext cx="129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Луцьк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14782" r="48429" b="68551"/>
          <a:stretch/>
        </p:blipFill>
        <p:spPr>
          <a:xfrm>
            <a:off x="5026917" y="3849774"/>
            <a:ext cx="1658093" cy="8751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31273" r="45803" b="56027"/>
          <a:stretch/>
        </p:blipFill>
        <p:spPr>
          <a:xfrm>
            <a:off x="6757127" y="3871808"/>
            <a:ext cx="1746408" cy="6668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79520" r="48105" b="3813"/>
          <a:stretch/>
        </p:blipFill>
        <p:spPr>
          <a:xfrm>
            <a:off x="7402892" y="4539435"/>
            <a:ext cx="1697742" cy="8751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63555" r="31156" b="19778"/>
          <a:stretch/>
        </p:blipFill>
        <p:spPr>
          <a:xfrm>
            <a:off x="4845736" y="4555854"/>
            <a:ext cx="2299436" cy="8751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46186" r="49173" b="37147"/>
          <a:stretch/>
        </p:blipFill>
        <p:spPr>
          <a:xfrm>
            <a:off x="8701407" y="3783071"/>
            <a:ext cx="1658093" cy="8751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14386" r="56368" b="67719"/>
          <a:stretch/>
        </p:blipFill>
        <p:spPr>
          <a:xfrm>
            <a:off x="9362920" y="4535600"/>
            <a:ext cx="1326474" cy="93958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398507" y="6076573"/>
            <a:ext cx="129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Одеса</a:t>
            </a:r>
          </a:p>
        </p:txBody>
      </p:sp>
      <p:pic>
        <p:nvPicPr>
          <p:cNvPr id="10248" name="Picture 8" descr="Картинки по запросу город дніпр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0" y="4048076"/>
            <a:ext cx="2130204" cy="14201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43610" y="5005394"/>
            <a:ext cx="129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Дніпро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6442" y="2430255"/>
            <a:ext cx="67960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ЛУЦЬ</a:t>
            </a:r>
            <a:r>
              <a:rPr lang="uk-UA" sz="2800" b="1" dirty="0">
                <a:solidFill>
                  <a:srgbClr val="FFFF00"/>
                </a:solidFill>
              </a:rPr>
              <a:t>К</a:t>
            </a:r>
            <a:r>
              <a:rPr lang="uk-UA" sz="2800" b="1" dirty="0">
                <a:solidFill>
                  <a:schemeClr val="bg1"/>
                </a:solidFill>
              </a:rPr>
              <a:t>ОВЕ</a:t>
            </a:r>
            <a:r>
              <a:rPr lang="uk-UA" sz="2800" b="1" dirty="0">
                <a:solidFill>
                  <a:srgbClr val="FFFF00"/>
                </a:solidFill>
              </a:rPr>
              <a:t>ЛЬ</a:t>
            </a:r>
            <a:r>
              <a:rPr lang="uk-UA" sz="2800" b="1" dirty="0">
                <a:solidFill>
                  <a:schemeClr val="bg1"/>
                </a:solidFill>
              </a:rPr>
              <a:t>ВІ</a:t>
            </a:r>
            <a:r>
              <a:rPr lang="uk-UA" sz="2800" b="1" dirty="0">
                <a:solidFill>
                  <a:srgbClr val="FFFF00"/>
                </a:solidFill>
              </a:rPr>
              <a:t>В</a:t>
            </a:r>
            <a:r>
              <a:rPr lang="uk-UA" sz="2800" b="1" dirty="0">
                <a:solidFill>
                  <a:schemeClr val="bg1"/>
                </a:solidFill>
              </a:rPr>
              <a:t>ИШГОРО</a:t>
            </a:r>
            <a:r>
              <a:rPr lang="uk-UA" sz="2800" b="1" dirty="0">
                <a:solidFill>
                  <a:srgbClr val="FFFF00"/>
                </a:solidFill>
              </a:rPr>
              <a:t>Д</a:t>
            </a:r>
            <a:r>
              <a:rPr lang="uk-UA" sz="2800" b="1" dirty="0">
                <a:solidFill>
                  <a:schemeClr val="bg1"/>
                </a:solidFill>
              </a:rPr>
              <a:t>НІПР</a:t>
            </a:r>
            <a:r>
              <a:rPr lang="uk-UA" sz="2800" b="1" dirty="0">
                <a:solidFill>
                  <a:srgbClr val="FFFF00"/>
                </a:solidFill>
              </a:rPr>
              <a:t>О</a:t>
            </a:r>
            <a:r>
              <a:rPr lang="uk-UA" sz="2800" b="1" dirty="0">
                <a:solidFill>
                  <a:schemeClr val="bg1"/>
                </a:solidFill>
              </a:rPr>
              <a:t>ДЕСА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24978" y="1248321"/>
            <a:ext cx="7445793" cy="105406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Родзинка </a:t>
            </a:r>
            <a:r>
              <a:rPr lang="uk-UA" sz="2000" b="1" dirty="0">
                <a:solidFill>
                  <a:srgbClr val="0070C0"/>
                </a:solidFill>
              </a:rPr>
              <a:t>зі Щебетунчиком грали в «міста» – хтось називав місто, а хтось – на останню букву цього слова пригадував назву іншого міста. Прочитай ланцюжок слів, які утворили друзі.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88573" y="527185"/>
            <a:ext cx="9982198" cy="659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14103" y="5468212"/>
            <a:ext cx="6306494" cy="7921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Склади </a:t>
            </a:r>
            <a:r>
              <a:rPr lang="uk-UA" sz="2000" b="1" dirty="0">
                <a:solidFill>
                  <a:srgbClr val="0070C0"/>
                </a:solidFill>
              </a:rPr>
              <a:t>2-3 речення про те, як називається твоє рідне місто чи село. Чи відомо тобі, що означає ця назва</a:t>
            </a:r>
            <a:r>
              <a:rPr lang="uk-UA" sz="2000" b="1" dirty="0" smtClean="0">
                <a:solidFill>
                  <a:srgbClr val="0070C0"/>
                </a:solidFill>
              </a:rPr>
              <a:t>?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" name="Правая круглая скобка 1"/>
          <p:cNvSpPr/>
          <p:nvPr/>
        </p:nvSpPr>
        <p:spPr>
          <a:xfrm rot="5400000">
            <a:off x="5136083" y="2218869"/>
            <a:ext cx="168991" cy="1119467"/>
          </a:xfrm>
          <a:prstGeom prst="righ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5" name="Правая круглая скобка 34"/>
          <p:cNvSpPr/>
          <p:nvPr/>
        </p:nvSpPr>
        <p:spPr>
          <a:xfrm rot="5400000">
            <a:off x="6054036" y="2207012"/>
            <a:ext cx="168991" cy="1237189"/>
          </a:xfrm>
          <a:prstGeom prst="righ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Правая круглая скобка 35"/>
          <p:cNvSpPr/>
          <p:nvPr/>
        </p:nvSpPr>
        <p:spPr>
          <a:xfrm rot="5400000">
            <a:off x="6682321" y="2375026"/>
            <a:ext cx="201324" cy="955577"/>
          </a:xfrm>
          <a:prstGeom prst="righ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8" name="Правая круглая скобка 37"/>
          <p:cNvSpPr/>
          <p:nvPr/>
        </p:nvSpPr>
        <p:spPr>
          <a:xfrm rot="5400000">
            <a:off x="7877478" y="1959270"/>
            <a:ext cx="148093" cy="1753575"/>
          </a:xfrm>
          <a:prstGeom prst="righ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авая круглая скобка 39"/>
          <p:cNvSpPr/>
          <p:nvPr/>
        </p:nvSpPr>
        <p:spPr>
          <a:xfrm rot="5400000">
            <a:off x="9132434" y="2252821"/>
            <a:ext cx="101087" cy="1119467"/>
          </a:xfrm>
          <a:prstGeom prst="righ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авая круглая скобка 40"/>
          <p:cNvSpPr/>
          <p:nvPr/>
        </p:nvSpPr>
        <p:spPr>
          <a:xfrm rot="5400000">
            <a:off x="10067867" y="2251023"/>
            <a:ext cx="168991" cy="1119467"/>
          </a:xfrm>
          <a:prstGeom prst="righ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96094" y="4531857"/>
            <a:ext cx="2993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904903" y="4488313"/>
            <a:ext cx="2993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828312" y="4488313"/>
            <a:ext cx="3546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380773" y="4488313"/>
            <a:ext cx="2993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806509" y="5154447"/>
            <a:ext cx="2993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3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28" grpId="0"/>
      <p:bldP spid="37" grpId="0"/>
      <p:bldP spid="39" grpId="0"/>
      <p:bldP spid="30" grpId="0" animBg="1"/>
      <p:bldP spid="2" grpId="0" animBg="1"/>
      <p:bldP spid="35" grpId="0" animBg="1"/>
      <p:bldP spid="36" grpId="0" animBg="1"/>
      <p:bldP spid="38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1194" r="51830" b="91115"/>
          <a:stretch/>
        </p:blipFill>
        <p:spPr>
          <a:xfrm>
            <a:off x="856529" y="2584626"/>
            <a:ext cx="5243194" cy="65876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>
            <a:off x="802099" y="3305094"/>
            <a:ext cx="4923788" cy="7325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2. Прочитай розповідь. Напиши на схемі описаного маршруту назви міст.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D:\2 клас\1 Українська мова\1 Пономарьова\3 Іменник\№049 - Пишу з великої букви назви міст і сіл\2024-12-05_2229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14132" r="1993" b="4412"/>
          <a:stretch/>
        </p:blipFill>
        <p:spPr bwMode="auto">
          <a:xfrm>
            <a:off x="6914915" y="4104384"/>
            <a:ext cx="4428000" cy="180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 клас\1 Українська мова\1 Пономарьова\3 Іменник\№049 - Пишу з великої букви назви міст і сіл\2024-12-05_2228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322"/>
          <a:stretch/>
        </p:blipFill>
        <p:spPr bwMode="auto">
          <a:xfrm>
            <a:off x="856529" y="4095431"/>
            <a:ext cx="5919435" cy="23858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9" y="494529"/>
            <a:ext cx="10486386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528" y="1169045"/>
            <a:ext cx="4869358" cy="7468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1. Утвори назви сіл від поданих слів.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утворені слова.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6529" y="1981315"/>
            <a:ext cx="160028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калина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29869" y="1947541"/>
            <a:ext cx="149650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вишня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6473" y="1180145"/>
            <a:ext cx="4956442" cy="73574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3. Прочитай і відгадай </a:t>
            </a:r>
            <a:r>
              <a:rPr lang="uk-UA" sz="2000" b="1" dirty="0" err="1" smtClean="0">
                <a:solidFill>
                  <a:srgbClr val="0070C0"/>
                </a:solidFill>
              </a:rPr>
              <a:t>мовну</a:t>
            </a:r>
            <a:r>
              <a:rPr lang="uk-UA" sz="2000" b="1" dirty="0" smtClean="0">
                <a:solidFill>
                  <a:srgbClr val="0070C0"/>
                </a:solidFill>
              </a:rPr>
              <a:t> загадку. Виправ у ній помилки.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57160" y="3407380"/>
            <a:ext cx="5015068" cy="52793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4.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назви міст, «заховані» в ребусах.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8998" y="1981315"/>
            <a:ext cx="106688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дуб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6583" y="5288379"/>
            <a:ext cx="113517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Суми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38866" y="5283638"/>
            <a:ext cx="1783013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Вінниця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6473" y="1981315"/>
            <a:ext cx="4956442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Чим закінчується </a:t>
            </a:r>
            <a:r>
              <a:rPr lang="uk-UA" sz="2800" b="1" dirty="0" err="1" smtClean="0">
                <a:solidFill>
                  <a:schemeClr val="bg1"/>
                </a:solidFill>
              </a:rPr>
              <a:t>київ</a:t>
            </a:r>
            <a:r>
              <a:rPr lang="uk-UA" sz="2800" b="1" dirty="0" smtClean="0">
                <a:solidFill>
                  <a:schemeClr val="bg1"/>
                </a:solidFill>
              </a:rPr>
              <a:t>, починається </a:t>
            </a:r>
            <a:r>
              <a:rPr lang="uk-UA" sz="2800" b="1" dirty="0" err="1" smtClean="0">
                <a:solidFill>
                  <a:schemeClr val="bg1"/>
                </a:solidFill>
              </a:rPr>
              <a:t>вінниця</a:t>
            </a:r>
            <a:r>
              <a:rPr lang="uk-UA" sz="2800" b="1" dirty="0" smtClean="0">
                <a:solidFill>
                  <a:schemeClr val="bg1"/>
                </a:solidFill>
              </a:rPr>
              <a:t>, а рівне має його всередині?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3443" y="2695940"/>
            <a:ext cx="4869358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Калинівка, Вишневе, Дубове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9888687" y="2057753"/>
            <a:ext cx="186922" cy="413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8582401" y="2489436"/>
            <a:ext cx="186922" cy="413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0228009" y="2496280"/>
            <a:ext cx="186922" cy="413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/>
      <p:bldP spid="24" grpId="0"/>
      <p:bldP spid="22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298827" y="610662"/>
            <a:ext cx="951973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151223" y="5081793"/>
            <a:ext cx="2263353" cy="10267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Очікував/ла </a:t>
            </a:r>
          </a:p>
          <a:p>
            <a:r>
              <a:rPr lang="uk-UA" sz="2400" b="1" dirty="0" smtClean="0"/>
              <a:t>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770657" y="5144132"/>
            <a:ext cx="2337088" cy="9644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487278" y="5144132"/>
            <a:ext cx="2867008" cy="10164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2" name="Picture 2" descr="Для тех, кто хочет знать...: Имя сборника описаний осенних пейзаж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0100"/>
          <a:stretch/>
        </p:blipFill>
        <p:spPr bwMode="auto">
          <a:xfrm>
            <a:off x="4763907" y="3147265"/>
            <a:ext cx="2414869" cy="187050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26" y="3147265"/>
            <a:ext cx="2256590" cy="18814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4" y="3147264"/>
            <a:ext cx="2263353" cy="185039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92946" y="1401050"/>
            <a:ext cx="7892509" cy="163121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Що називають іменники? На які питання вони відповідають?</a:t>
            </a:r>
            <a:endParaRPr lang="uk-UA" sz="20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 розпізнати слова, що відповідають на питання ХТО? і ЩО?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Про </a:t>
            </a:r>
            <a:r>
              <a:rPr lang="ru-RU" sz="2000" b="1" dirty="0" err="1">
                <a:solidFill>
                  <a:srgbClr val="0070C0"/>
                </a:solidFill>
              </a:rPr>
              <a:t>що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дізналися</a:t>
            </a:r>
            <a:r>
              <a:rPr lang="ru-RU" sz="2000" b="1" dirty="0">
                <a:solidFill>
                  <a:srgbClr val="0070C0"/>
                </a:solidFill>
              </a:rPr>
              <a:t> на </a:t>
            </a:r>
            <a:r>
              <a:rPr lang="ru-RU" sz="2000" b="1" dirty="0" err="1">
                <a:solidFill>
                  <a:srgbClr val="0070C0"/>
                </a:solidFill>
              </a:rPr>
              <a:t>уроці</a:t>
            </a:r>
            <a:r>
              <a:rPr lang="ru-RU" sz="2000" b="1" dirty="0">
                <a:solidFill>
                  <a:srgbClr val="0070C0"/>
                </a:solidFill>
              </a:rPr>
              <a:t>? </a:t>
            </a: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Які іменники пишемо з великої букви?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Яка 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</a:t>
            </a:r>
            <a:r>
              <a:rPr lang="uk-UA" sz="20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уроці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була для тебе найцікавішою? </a:t>
            </a: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000" b="1" dirty="0">
              <a:solidFill>
                <a:srgbClr val="0070C0"/>
              </a:solidFill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 err="1" smtClean="0">
                <a:solidFill>
                  <a:srgbClr val="0070C0"/>
                </a:solidFill>
              </a:rPr>
              <a:t>Обери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 err="1">
                <a:solidFill>
                  <a:srgbClr val="0070C0"/>
                </a:solidFill>
              </a:rPr>
              <a:t>смайл</a:t>
            </a:r>
            <a:r>
              <a:rPr lang="uk-UA" sz="2000" b="1" dirty="0">
                <a:solidFill>
                  <a:srgbClr val="0070C0"/>
                </a:solidFill>
              </a:rPr>
              <a:t>, яким визначиш свої емоції в кінці уроку</a:t>
            </a:r>
          </a:p>
        </p:txBody>
      </p:sp>
    </p:spTree>
    <p:extLst>
      <p:ext uri="{BB962C8B-B14F-4D97-AF65-F5344CB8AC3E}">
        <p14:creationId xmlns:p14="http://schemas.microsoft.com/office/powerpoint/2010/main" val="26190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742" y="508459"/>
            <a:ext cx="9622761" cy="7216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86007" y="1766900"/>
            <a:ext cx="5520736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Сьогодні</a:t>
            </a:r>
            <a:r>
              <a:rPr lang="ru-RU" sz="3200" b="1" dirty="0">
                <a:solidFill>
                  <a:srgbClr val="0070C0"/>
                </a:solidFill>
              </a:rPr>
              <a:t> в нас урок </a:t>
            </a:r>
            <a:r>
              <a:rPr lang="ru-RU" sz="3200" b="1" dirty="0" err="1">
                <a:solidFill>
                  <a:srgbClr val="0070C0"/>
                </a:solidFill>
              </a:rPr>
              <a:t>звичайний</a:t>
            </a:r>
            <a:r>
              <a:rPr lang="ru-RU" sz="3200" b="1" dirty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Та </a:t>
            </a:r>
            <a:r>
              <a:rPr lang="ru-RU" sz="3200" b="1" dirty="0" err="1">
                <a:solidFill>
                  <a:srgbClr val="0070C0"/>
                </a:solidFill>
              </a:rPr>
              <a:t>вчить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багато</a:t>
            </a:r>
            <a:r>
              <a:rPr lang="ru-RU" sz="3200" b="1" dirty="0">
                <a:solidFill>
                  <a:srgbClr val="0070C0"/>
                </a:solidFill>
              </a:rPr>
              <a:t> нас </a:t>
            </a:r>
            <a:r>
              <a:rPr lang="ru-RU" sz="3200" b="1" dirty="0" err="1">
                <a:solidFill>
                  <a:srgbClr val="0070C0"/>
                </a:solidFill>
              </a:rPr>
              <a:t>чому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Хай буде </a:t>
            </a:r>
            <a:r>
              <a:rPr lang="ru-RU" sz="3200" b="1" dirty="0" err="1">
                <a:solidFill>
                  <a:srgbClr val="0070C0"/>
                </a:solidFill>
              </a:rPr>
              <a:t>він</a:t>
            </a:r>
            <a:r>
              <a:rPr lang="ru-RU" sz="3200" b="1" dirty="0">
                <a:solidFill>
                  <a:srgbClr val="0070C0"/>
                </a:solidFill>
              </a:rPr>
              <a:t> для нас </a:t>
            </a:r>
            <a:r>
              <a:rPr lang="ru-RU" sz="3200" b="1" dirty="0" err="1">
                <a:solidFill>
                  <a:srgbClr val="0070C0"/>
                </a:solidFill>
              </a:rPr>
              <a:t>повчальний</a:t>
            </a:r>
            <a:r>
              <a:rPr lang="ru-RU" sz="3200" b="1" dirty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За </a:t>
            </a:r>
            <a:r>
              <a:rPr lang="ru-RU" sz="3200" b="1" dirty="0" err="1">
                <a:solidFill>
                  <a:srgbClr val="0070C0"/>
                </a:solidFill>
              </a:rPr>
              <a:t>це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подякуєм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йому</a:t>
            </a:r>
            <a:r>
              <a:rPr lang="ru-RU" sz="3200" b="1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3" name="Picture 2" descr="D:\Картинки до тестів\!!!!_ЭСМИРА_Супергерой\_free_2024-01-08-11-32-44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89" y="1743098"/>
            <a:ext cx="3080657" cy="30806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8054" y="494528"/>
            <a:ext cx="8732066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Подарунки цього 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2704714" y="1273629"/>
            <a:ext cx="6898746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Щодня ти отримуєш подарунки від життя.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Якому з них ти хочеш подякувати </a:t>
            </a:r>
            <a:r>
              <a:rPr lang="uk-UA" sz="2400" b="1" dirty="0">
                <a:solidFill>
                  <a:srgbClr val="0070C0"/>
                </a:solidFill>
              </a:rPr>
              <a:t>сьогодні? 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оє ліж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50" y="2260413"/>
            <a:ext cx="2460289" cy="142984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ами грають з дітьми - Заклад дошкільної освіти (ясла-садок) №69 &quot;Росин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14" y="2260413"/>
            <a:ext cx="1791637" cy="19271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4-23-51-4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92" y="2290042"/>
            <a:ext cx="2002168" cy="20021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810" y="4187553"/>
            <a:ext cx="2217300" cy="22173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Картинки до тестів\!!!_Эсмира Настрій\Успешный\_free_2024-01-13-18-31-04_00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86" y="4380476"/>
            <a:ext cx="1943692" cy="19436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Смачні та корисні сніданки для дітей і школярів: дитяче меню на сніданок,  ідеї, кращі рецепти. Що приготувати на сніданок дитині просто, швидко,  смачно і корисно, крім каші, без молочних продуктів? Що 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58" y="4490109"/>
            <a:ext cx="2299236" cy="17244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Як намалювати сел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72" y="2290042"/>
            <a:ext cx="2619375" cy="17430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Діти читають: векторна графіка, зображення, Діти читають малюнки | Скачати 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32" y="3902702"/>
            <a:ext cx="1384524" cy="250215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кутник: округлені кути 13">
            <a:extLst>
              <a:ext uri="{FF2B5EF4-FFF2-40B4-BE49-F238E27FC236}">
                <a16:creationId xmlns="" xmlns:a16="http://schemas.microsoft.com/office/drawing/2014/main" id="{543484D9-B490-4DC2-8B32-97EBA947E78F}"/>
              </a:ext>
            </a:extLst>
          </p:cNvPr>
          <p:cNvSpPr/>
          <p:nvPr/>
        </p:nvSpPr>
        <p:spPr>
          <a:xfrm>
            <a:off x="985344" y="5315945"/>
            <a:ext cx="58508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по 5 іменників, які відповідають на питання хто? і що?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5344" y="494529"/>
            <a:ext cx="10120918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83952FF5-0322-4E43-AFBD-B2C681966A53}"/>
              </a:ext>
            </a:extLst>
          </p:cNvPr>
          <p:cNvSpPr/>
          <p:nvPr/>
        </p:nvSpPr>
        <p:spPr>
          <a:xfrm>
            <a:off x="992695" y="1347351"/>
            <a:ext cx="451194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іменник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називає</a:t>
            </a:r>
            <a:r>
              <a:rPr lang="ru-RU" sz="2800" b="1" dirty="0" smtClean="0">
                <a:solidFill>
                  <a:schemeClr val="bg1"/>
                </a:solidFill>
              </a:rPr>
              <a:t> і на </a:t>
            </a:r>
            <a:r>
              <a:rPr lang="ru-RU" sz="2800" b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питання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відповідає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543484D9-B490-4DC2-8B32-97EBA947E78F}"/>
              </a:ext>
            </a:extLst>
          </p:cNvPr>
          <p:cNvSpPr/>
          <p:nvPr/>
        </p:nvSpPr>
        <p:spPr>
          <a:xfrm>
            <a:off x="5767075" y="1347351"/>
            <a:ext cx="5297596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Іменник </a:t>
            </a:r>
            <a:r>
              <a:rPr lang="uk-UA" sz="2800" b="1" dirty="0" smtClean="0">
                <a:solidFill>
                  <a:schemeClr val="bg1"/>
                </a:solidFill>
              </a:rPr>
              <a:t>називає предмети і відповідає </a:t>
            </a:r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</a:rPr>
              <a:t>питання хто</a:t>
            </a:r>
            <a:r>
              <a:rPr lang="uk-UA" sz="2800" b="1" dirty="0">
                <a:solidFill>
                  <a:schemeClr val="bg1"/>
                </a:solidFill>
              </a:rPr>
              <a:t>? Що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3">
            <a:extLst>
              <a:ext uri="{FF2B5EF4-FFF2-40B4-BE49-F238E27FC236}">
                <a16:creationId xmlns="" xmlns:a16="http://schemas.microsoft.com/office/drawing/2014/main" id="{543484D9-B490-4DC2-8B32-97EBA947E78F}"/>
              </a:ext>
            </a:extLst>
          </p:cNvPr>
          <p:cNvSpPr/>
          <p:nvPr/>
        </p:nvSpPr>
        <p:spPr>
          <a:xfrm>
            <a:off x="985344" y="2464785"/>
            <a:ext cx="4715225" cy="153233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іменники відповідають на </a:t>
            </a:r>
            <a:r>
              <a:rPr lang="uk-UA" sz="2800" b="1" dirty="0" smtClean="0">
                <a:solidFill>
                  <a:schemeClr val="bg1"/>
                </a:solidFill>
              </a:rPr>
              <a:t>питання хто</a:t>
            </a:r>
            <a:r>
              <a:rPr lang="uk-UA" sz="2800" b="1" dirty="0" smtClean="0">
                <a:solidFill>
                  <a:schemeClr val="bg1"/>
                </a:solidFill>
              </a:rPr>
              <a:t>?, а які на питання що?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3">
            <a:extLst>
              <a:ext uri="{FF2B5EF4-FFF2-40B4-BE49-F238E27FC236}">
                <a16:creationId xmlns="" xmlns:a16="http://schemas.microsoft.com/office/drawing/2014/main" id="{543484D9-B490-4DC2-8B32-97EBA947E78F}"/>
              </a:ext>
            </a:extLst>
          </p:cNvPr>
          <p:cNvSpPr/>
          <p:nvPr/>
        </p:nvSpPr>
        <p:spPr>
          <a:xfrm>
            <a:off x="5767075" y="2461654"/>
            <a:ext cx="5297596" cy="153233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</a:t>
            </a:r>
            <a:r>
              <a:rPr lang="uk-UA" sz="2800" b="1" dirty="0" smtClean="0">
                <a:solidFill>
                  <a:schemeClr val="bg1"/>
                </a:solidFill>
              </a:rPr>
              <a:t>людей і </a:t>
            </a:r>
            <a:r>
              <a:rPr lang="uk-UA" sz="2800" b="1" dirty="0" smtClean="0">
                <a:solidFill>
                  <a:schemeClr val="bg1"/>
                </a:solidFill>
              </a:rPr>
              <a:t>тварин – на питання </a:t>
            </a:r>
            <a:r>
              <a:rPr lang="uk-UA" sz="2800" b="1" dirty="0">
                <a:solidFill>
                  <a:schemeClr val="bg1"/>
                </a:solidFill>
              </a:rPr>
              <a:t>хто? </a:t>
            </a:r>
            <a:r>
              <a:rPr lang="uk-UA" sz="2800" b="1" dirty="0" smtClean="0">
                <a:solidFill>
                  <a:schemeClr val="bg1"/>
                </a:solidFill>
              </a:rPr>
              <a:t>Назви всіх </a:t>
            </a:r>
            <a:r>
              <a:rPr lang="uk-UA" sz="2800" b="1" dirty="0">
                <a:solidFill>
                  <a:schemeClr val="bg1"/>
                </a:solidFill>
              </a:rPr>
              <a:t>інших </a:t>
            </a:r>
            <a:r>
              <a:rPr lang="uk-UA" sz="2800" b="1" dirty="0" smtClean="0">
                <a:solidFill>
                  <a:schemeClr val="bg1"/>
                </a:solidFill>
              </a:rPr>
              <a:t>предметів – на </a:t>
            </a:r>
            <a:r>
              <a:rPr lang="uk-UA" sz="2800" b="1" dirty="0">
                <a:solidFill>
                  <a:schemeClr val="bg1"/>
                </a:solidFill>
              </a:rPr>
              <a:t>питання </a:t>
            </a:r>
            <a:r>
              <a:rPr lang="uk-UA" sz="2800" b="1" dirty="0" smtClean="0">
                <a:solidFill>
                  <a:schemeClr val="bg1"/>
                </a:solidFill>
              </a:rPr>
              <a:t>що</a:t>
            </a:r>
            <a:r>
              <a:rPr lang="uk-UA" sz="2800" b="1" dirty="0">
                <a:solidFill>
                  <a:schemeClr val="bg1"/>
                </a:solidFill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3">
            <a:extLst>
              <a:ext uri="{FF2B5EF4-FFF2-40B4-BE49-F238E27FC236}">
                <a16:creationId xmlns="" xmlns:a16="http://schemas.microsoft.com/office/drawing/2014/main" id="{543484D9-B490-4DC2-8B32-97EBA947E78F}"/>
              </a:ext>
            </a:extLst>
          </p:cNvPr>
          <p:cNvSpPr/>
          <p:nvPr/>
        </p:nvSpPr>
        <p:spPr>
          <a:xfrm>
            <a:off x="5767077" y="4034231"/>
            <a:ext cx="3453124" cy="15323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Імена, по батькові, </a:t>
            </a:r>
            <a:r>
              <a:rPr lang="uk-UA" sz="2800" b="1" dirty="0" smtClean="0">
                <a:solidFill>
                  <a:schemeClr val="bg1"/>
                </a:solidFill>
              </a:rPr>
              <a:t>прізвища</a:t>
            </a:r>
            <a:r>
              <a:rPr lang="uk-UA" sz="2800" b="1" dirty="0" smtClean="0">
                <a:solidFill>
                  <a:schemeClr val="bg1"/>
                </a:solidFill>
              </a:rPr>
              <a:t>, клички тварин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3">
            <a:extLst>
              <a:ext uri="{FF2B5EF4-FFF2-40B4-BE49-F238E27FC236}">
                <a16:creationId xmlns="" xmlns:a16="http://schemas.microsoft.com/office/drawing/2014/main" id="{543484D9-B490-4DC2-8B32-97EBA947E78F}"/>
              </a:ext>
            </a:extLst>
          </p:cNvPr>
          <p:cNvSpPr/>
          <p:nvPr/>
        </p:nvSpPr>
        <p:spPr>
          <a:xfrm>
            <a:off x="992695" y="4034231"/>
            <a:ext cx="4707874" cy="1055608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іменники пишемо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</a:t>
            </a:r>
            <a:r>
              <a:rPr lang="uk-UA" sz="2800" b="1" dirty="0" smtClean="0">
                <a:solidFill>
                  <a:schemeClr val="bg1"/>
                </a:solidFill>
              </a:rPr>
              <a:t>великої </a:t>
            </a:r>
            <a:r>
              <a:rPr lang="uk-UA" sz="2800" b="1" dirty="0" smtClean="0">
                <a:solidFill>
                  <a:schemeClr val="bg1"/>
                </a:solidFill>
              </a:rPr>
              <a:t>літери?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Картинки до тестів\!!!!!!Эсмира\OIG.H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11" y="4054627"/>
            <a:ext cx="2226430" cy="222643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8571" y="428604"/>
            <a:ext cx="9949543" cy="79850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err="1" smtClean="0">
                <a:solidFill>
                  <a:schemeClr val="bg1"/>
                </a:solidFill>
              </a:rPr>
              <a:t>Цікавинки</a:t>
            </a:r>
            <a:r>
              <a:rPr lang="uk-UA" sz="4000" b="1" dirty="0" smtClean="0">
                <a:solidFill>
                  <a:schemeClr val="bg1"/>
                </a:solidFill>
              </a:rPr>
              <a:t> мови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71114" y="4418259"/>
            <a:ext cx="2663533" cy="4963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800" b="1" dirty="0" smtClean="0">
                <a:solidFill>
                  <a:srgbClr val="0070C0"/>
                </a:solidFill>
              </a:rPr>
              <a:t>дівчинка </a:t>
            </a:r>
            <a:r>
              <a:rPr lang="uk-UA" sz="2800" b="1" dirty="0" err="1" smtClean="0">
                <a:solidFill>
                  <a:srgbClr val="0070C0"/>
                </a:solidFill>
              </a:rPr>
              <a:t>По</a:t>
            </a:r>
            <a:r>
              <a:rPr lang="uk-UA" sz="2800" b="1" dirty="0" err="1" smtClean="0">
                <a:solidFill>
                  <a:srgbClr val="0070C0"/>
                </a:solidFill>
                <a:latin typeface="Cambria"/>
                <a:ea typeface="Cambria"/>
              </a:rPr>
              <a:t>ˊ</a:t>
            </a:r>
            <a:r>
              <a:rPr lang="uk-UA" sz="2800" b="1" dirty="0" err="1" smtClean="0">
                <a:solidFill>
                  <a:srgbClr val="0070C0"/>
                </a:solidFill>
              </a:rPr>
              <a:t>ля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33360" y="4368097"/>
            <a:ext cx="3058920" cy="5261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поля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/>
                <a:ea typeface="Cambria"/>
              </a:rPr>
              <a:t>ˊ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пшениці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6" name="Picture 2" descr="http://learnteach.ru/img/2015/120700/30399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987" y="2040273"/>
            <a:ext cx="2049646" cy="2286582"/>
          </a:xfrm>
          <a:prstGeom prst="rect">
            <a:avLst/>
          </a:prstGeom>
          <a:noFill/>
        </p:spPr>
      </p:pic>
      <p:pic>
        <p:nvPicPr>
          <p:cNvPr id="57348" name="Picture 4" descr="http://www.sanliurfaolay.com/images/tn/thumb_c99058efb2a21b23770c79620c5ee3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066" y="2042096"/>
            <a:ext cx="3954750" cy="2284759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605877" y="4359359"/>
            <a:ext cx="2333642" cy="534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поля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/>
                <a:ea typeface="Cambria"/>
              </a:rPr>
              <a:t>ˊ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зошита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49824" y="5040082"/>
            <a:ext cx="4769642" cy="938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Поле, при письмі не виходь за поля зошита.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529534" y="5026276"/>
            <a:ext cx="2924693" cy="9526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Поля пшениці милують очі.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Картинки до тестів\Учні\Дівча з олівц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55" y="2040274"/>
            <a:ext cx="2580092" cy="22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138066" y="1292793"/>
            <a:ext cx="9896581" cy="666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Розглянь ілюстрації</a:t>
            </a:r>
            <a:r>
              <a:rPr lang="uk-UA" sz="2000" b="1" dirty="0" smtClean="0">
                <a:solidFill>
                  <a:srgbClr val="0070C0"/>
                </a:solidFill>
              </a:rPr>
              <a:t>, прочитай підписи. Це – омоніми – слова, що</a:t>
            </a:r>
            <a:r>
              <a:rPr lang="ru-RU" sz="2000" b="1" dirty="0" smtClean="0"/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однаково</a:t>
            </a:r>
            <a:r>
              <a:rPr lang="ru-RU" sz="2000" b="1" dirty="0">
                <a:solidFill>
                  <a:srgbClr val="0070C0"/>
                </a:solidFill>
              </a:rPr>
              <a:t> звучать та </a:t>
            </a:r>
            <a:r>
              <a:rPr lang="ru-RU" sz="2000" b="1" dirty="0" err="1">
                <a:solidFill>
                  <a:srgbClr val="0070C0"/>
                </a:solidFill>
              </a:rPr>
              <a:t>пишуться</a:t>
            </a:r>
            <a:r>
              <a:rPr lang="ru-RU" sz="2000" b="1" dirty="0">
                <a:solidFill>
                  <a:srgbClr val="0070C0"/>
                </a:solidFill>
              </a:rPr>
              <a:t>, але </a:t>
            </a:r>
            <a:r>
              <a:rPr lang="ru-RU" sz="2000" b="1" dirty="0" err="1">
                <a:solidFill>
                  <a:srgbClr val="0070C0"/>
                </a:solidFill>
              </a:rPr>
              <a:t>мають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різне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значення</a:t>
            </a:r>
            <a:r>
              <a:rPr lang="uk-UA" sz="2000" b="1" dirty="0" smtClean="0">
                <a:solidFill>
                  <a:srgbClr val="0070C0"/>
                </a:solidFill>
              </a:rPr>
              <a:t>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99800" y="5026276"/>
            <a:ext cx="2622574" cy="952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Склади речення з різними значеннями слова ПОЛЯ.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77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34144" y="599721"/>
            <a:ext cx="9982200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595257" y="1600892"/>
            <a:ext cx="5421085" cy="29625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dirty="0" err="1">
                <a:solidFill>
                  <a:srgbClr val="0070C0"/>
                </a:solidFill>
              </a:rPr>
              <a:t>Сьогодні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уроці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мови</a:t>
            </a:r>
            <a:r>
              <a:rPr lang="ru-RU" sz="2800" b="1" dirty="0" smtClean="0">
                <a:solidFill>
                  <a:srgbClr val="0070C0"/>
                </a:solidFill>
              </a:rPr>
              <a:t> ми </a:t>
            </a:r>
            <a:r>
              <a:rPr lang="ru-RU" sz="2800" b="1" dirty="0" err="1" smtClean="0">
                <a:solidFill>
                  <a:srgbClr val="0070C0"/>
                </a:solidFill>
              </a:rPr>
              <a:t>проведемо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віртуальну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подорож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Україною</a:t>
            </a:r>
            <a:r>
              <a:rPr lang="ru-RU" sz="2800" b="1" dirty="0" smtClean="0">
                <a:solidFill>
                  <a:srgbClr val="0070C0"/>
                </a:solidFill>
              </a:rPr>
              <a:t>. Б</a:t>
            </a:r>
            <a:r>
              <a:rPr lang="uk-UA" sz="2800" b="1" dirty="0" err="1" smtClean="0">
                <a:solidFill>
                  <a:srgbClr val="0070C0"/>
                </a:solidFill>
              </a:rPr>
              <a:t>удемо</a:t>
            </a: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вчитися </a:t>
            </a:r>
            <a:r>
              <a:rPr lang="ru-RU" sz="2800" b="1" dirty="0" err="1" smtClean="0">
                <a:solidFill>
                  <a:srgbClr val="0070C0"/>
                </a:solidFill>
              </a:rPr>
              <a:t>записувати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назви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міст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сіл</a:t>
            </a:r>
            <a:r>
              <a:rPr lang="ru-RU" sz="2800" b="1" dirty="0" smtClean="0">
                <a:solidFill>
                  <a:srgbClr val="0070C0"/>
                </a:solidFill>
              </a:rPr>
              <a:t> з </a:t>
            </a:r>
            <a:r>
              <a:rPr lang="ru-RU" sz="2800" b="1" dirty="0" err="1">
                <a:solidFill>
                  <a:srgbClr val="0070C0"/>
                </a:solidFill>
              </a:rPr>
              <a:t>великої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літери</a:t>
            </a:r>
            <a:r>
              <a:rPr lang="ru-RU" sz="2800" b="1" dirty="0" smtClean="0">
                <a:solidFill>
                  <a:srgbClr val="0070C0"/>
                </a:solidFill>
              </a:rPr>
              <a:t>; </a:t>
            </a: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вчитимемось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списувати</a:t>
            </a:r>
            <a:r>
              <a:rPr lang="ru-RU" sz="2800" b="1" dirty="0" smtClean="0">
                <a:solidFill>
                  <a:srgbClr val="0070C0"/>
                </a:solidFill>
              </a:rPr>
              <a:t> текст.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926669" y="1600892"/>
            <a:ext cx="4246326" cy="40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6429" y="440099"/>
            <a:ext cx="10515600" cy="992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Ґаджик дізнався в Інтернеті, як утворилися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назви </a:t>
            </a:r>
            <a:r>
              <a:rPr lang="uk-UA" sz="3200" b="1" dirty="0">
                <a:solidFill>
                  <a:schemeClr val="bg1"/>
                </a:solidFill>
              </a:rPr>
              <a:t>деяких міст і сіл. Прочитай про </a:t>
            </a:r>
            <a:r>
              <a:rPr lang="uk-UA" sz="3200" b="1" dirty="0" smtClean="0">
                <a:solidFill>
                  <a:schemeClr val="bg1"/>
                </a:solidFill>
              </a:rPr>
              <a:t>це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5666" y="1464455"/>
            <a:ext cx="828027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/>
              <a:t>       Брати </a:t>
            </a:r>
            <a:r>
              <a:rPr lang="uk-UA" sz="2800" b="1" dirty="0"/>
              <a:t>Кий, Щек, Хорив і сестра їх Либідь збудували на березі Дніпра місто. </a:t>
            </a:r>
            <a:r>
              <a:rPr lang="uk-UA" sz="2800" b="1" dirty="0" smtClean="0"/>
              <a:t>І </a:t>
            </a:r>
            <a:r>
              <a:rPr lang="uk-UA" sz="2800" b="1" dirty="0"/>
              <a:t>назвали його </a:t>
            </a:r>
            <a:r>
              <a:rPr lang="uk-UA" sz="2800" b="1" dirty="0" smtClean="0"/>
              <a:t>на честь </a:t>
            </a:r>
            <a:r>
              <a:rPr lang="uk-UA" sz="2800" b="1" dirty="0"/>
              <a:t>старшого </a:t>
            </a:r>
            <a:r>
              <a:rPr lang="uk-UA" sz="2800" b="1" dirty="0" smtClean="0"/>
              <a:t>брата </a:t>
            </a:r>
            <a:r>
              <a:rPr lang="uk-UA" sz="2800" b="1" dirty="0">
                <a:solidFill>
                  <a:srgbClr val="FFFF00"/>
                </a:solidFill>
              </a:rPr>
              <a:t>Київ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uk-UA" sz="2800" b="1" dirty="0" smtClean="0"/>
              <a:t>       Місто </a:t>
            </a:r>
            <a:r>
              <a:rPr lang="uk-UA" sz="2800" b="1" dirty="0">
                <a:solidFill>
                  <a:srgbClr val="FFFF00"/>
                </a:solidFill>
              </a:rPr>
              <a:t>Львів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800" b="1" dirty="0"/>
              <a:t>збудував князь </a:t>
            </a:r>
            <a:r>
              <a:rPr lang="uk-UA" sz="2800" b="1" dirty="0" smtClean="0"/>
              <a:t>Данило Галицький. Назву </a:t>
            </a:r>
            <a:r>
              <a:rPr lang="uk-UA" sz="2800" b="1" dirty="0"/>
              <a:t>йому </a:t>
            </a:r>
            <a:r>
              <a:rPr lang="uk-UA" sz="2800" b="1" dirty="0" smtClean="0"/>
              <a:t>дав </a:t>
            </a:r>
            <a:r>
              <a:rPr lang="uk-UA" sz="2800" b="1" dirty="0"/>
              <a:t>на </a:t>
            </a:r>
            <a:r>
              <a:rPr lang="uk-UA" sz="2800" b="1" dirty="0" smtClean="0"/>
              <a:t>честь свого старшого сина </a:t>
            </a:r>
            <a:r>
              <a:rPr lang="uk-UA" sz="2800" b="1" dirty="0"/>
              <a:t>Лева.</a:t>
            </a:r>
          </a:p>
          <a:p>
            <a:pPr algn="just"/>
            <a:r>
              <a:rPr lang="uk-UA" sz="2800" b="1" dirty="0" smtClean="0"/>
              <a:t>       В </a:t>
            </a:r>
            <a:r>
              <a:rPr lang="uk-UA" sz="2800" b="1" dirty="0"/>
              <a:t>одному селі жив відомий на всю округу </a:t>
            </a:r>
            <a:r>
              <a:rPr lang="uk-UA" sz="2800" b="1" dirty="0" smtClean="0"/>
              <a:t>коваль. Завдяки </a:t>
            </a:r>
            <a:r>
              <a:rPr lang="uk-UA" sz="2800" b="1" dirty="0"/>
              <a:t>славному </a:t>
            </a:r>
            <a:r>
              <a:rPr lang="uk-UA" sz="2800" b="1" dirty="0" smtClean="0"/>
              <a:t>майстрові </a:t>
            </a:r>
            <a:r>
              <a:rPr lang="uk-UA" sz="2800" b="1" dirty="0"/>
              <a:t>це </a:t>
            </a:r>
            <a:r>
              <a:rPr lang="uk-UA" sz="2800" b="1" dirty="0" smtClean="0"/>
              <a:t>село дістало назву </a:t>
            </a:r>
            <a:r>
              <a:rPr lang="uk-UA" sz="2800" b="1" dirty="0" smtClean="0">
                <a:solidFill>
                  <a:srgbClr val="FFFF00"/>
                </a:solidFill>
              </a:rPr>
              <a:t>Ковалівка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pic>
        <p:nvPicPr>
          <p:cNvPr id="12" name="Picture 2" descr="Картинки по запросу киев клипарт ладья кий щ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1486227"/>
            <a:ext cx="2416628" cy="18124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7328"/>
            <a:ext cx="1203117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65-66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1" y="4593770"/>
            <a:ext cx="2612573" cy="19594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76261" y="5002641"/>
            <a:ext cx="281939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Назви </a:t>
            </a:r>
            <a:r>
              <a:rPr lang="uk-UA" sz="2800" b="1" dirty="0"/>
              <a:t>міст і сіл пишемо з </a:t>
            </a:r>
            <a:r>
              <a:rPr lang="uk-UA" sz="2800" b="1" dirty="0" smtClean="0"/>
              <a:t>великої букви.</a:t>
            </a:r>
            <a:endParaRPr lang="uk-UA" sz="2800" b="1" dirty="0"/>
          </a:p>
        </p:txBody>
      </p:sp>
      <p:pic>
        <p:nvPicPr>
          <p:cNvPr id="20" name="Picture 6" descr="Пам'ятник королю Данилові Галицькому, Львів — фото, опис, адрес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2" b="23194"/>
          <a:stretch/>
        </p:blipFill>
        <p:spPr bwMode="auto">
          <a:xfrm>
            <a:off x="960219" y="3298698"/>
            <a:ext cx="2129048" cy="19728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03117" y="5074683"/>
            <a:ext cx="4653397" cy="13234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Проведи дослідження!</a:t>
            </a:r>
            <a:endParaRPr lang="ru-RU" sz="2000" b="1" dirty="0">
              <a:solidFill>
                <a:srgbClr val="FF0000"/>
              </a:solidFill>
            </a:endParaRPr>
          </a:p>
          <a:p>
            <a:pPr marL="271463" indent="-271463">
              <a:buAutoNum type="arabicPeriod"/>
            </a:pPr>
            <a:r>
              <a:rPr lang="uk-UA" sz="2000" b="1" dirty="0">
                <a:solidFill>
                  <a:srgbClr val="0070C0"/>
                </a:solidFill>
              </a:rPr>
              <a:t>З якої букви написані виділені слова?</a:t>
            </a:r>
          </a:p>
          <a:p>
            <a:pPr marL="271463" indent="-271463">
              <a:buAutoNum type="arabicPeriod"/>
            </a:pPr>
            <a:r>
              <a:rPr lang="uk-UA" sz="2000" b="1" dirty="0">
                <a:solidFill>
                  <a:srgbClr val="0070C0"/>
                </a:solidFill>
              </a:rPr>
              <a:t>Що вони називають?</a:t>
            </a:r>
          </a:p>
          <a:p>
            <a:pPr marL="271463" indent="-271463">
              <a:buAutoNum type="arabicPeriod"/>
            </a:pPr>
            <a:r>
              <a:rPr lang="uk-UA" sz="2000" b="1" dirty="0">
                <a:solidFill>
                  <a:srgbClr val="0070C0"/>
                </a:solidFill>
              </a:rPr>
              <a:t>Який висновок можеш зробити? </a:t>
            </a:r>
            <a:endParaRPr lang="uk-U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285" y="592500"/>
            <a:ext cx="10221685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Спиши</a:t>
            </a:r>
            <a:r>
              <a:rPr lang="uk-UA" sz="3600" b="1" dirty="0" smtClean="0">
                <a:solidFill>
                  <a:schemeClr val="bg1"/>
                </a:solidFill>
              </a:rPr>
              <a:t> назви міст і села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1194" r="51830" b="91115"/>
          <a:stretch/>
        </p:blipFill>
        <p:spPr>
          <a:xfrm>
            <a:off x="1609500" y="1506316"/>
            <a:ext cx="8993186" cy="900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Picture 2" descr="Картинки по запросу киев клипарт ладья кий щ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3" y="2490274"/>
            <a:ext cx="3939681" cy="29547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5" y="2490274"/>
            <a:ext cx="3939680" cy="29547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47544" r="56451" b="37895"/>
          <a:stretch/>
        </p:blipFill>
        <p:spPr>
          <a:xfrm>
            <a:off x="2169300" y="1489763"/>
            <a:ext cx="1780674" cy="99862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62105" r="54714" b="23334"/>
          <a:stretch/>
        </p:blipFill>
        <p:spPr>
          <a:xfrm>
            <a:off x="4715859" y="1380968"/>
            <a:ext cx="1780674" cy="9986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78947" r="27098" b="6492"/>
          <a:stretch/>
        </p:blipFill>
        <p:spPr>
          <a:xfrm>
            <a:off x="7186216" y="1427405"/>
            <a:ext cx="3300444" cy="998621"/>
          </a:xfrm>
          <a:prstGeom prst="rect">
            <a:avLst/>
          </a:prstGeom>
        </p:spPr>
      </p:pic>
      <p:pic>
        <p:nvPicPr>
          <p:cNvPr id="1030" name="Picture 6" descr="Пам'ятник королю Данилові Галицькому, Львів — фото, опис, адрес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4895"/>
          <a:stretch/>
        </p:blipFill>
        <p:spPr bwMode="auto">
          <a:xfrm>
            <a:off x="4745205" y="2490273"/>
            <a:ext cx="2678851" cy="30809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1334" y="5643638"/>
            <a:ext cx="4691384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записані назви міст і </a:t>
            </a:r>
            <a:r>
              <a:rPr lang="uk-UA" sz="2400" b="1" dirty="0" smtClean="0">
                <a:solidFill>
                  <a:srgbClr val="0070C0"/>
                </a:solidFill>
              </a:rPr>
              <a:t>села?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6070" y="566057"/>
            <a:ext cx="10255329" cy="7511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Родзинка </a:t>
            </a:r>
            <a:r>
              <a:rPr lang="uk-UA" sz="4000" b="1" dirty="0">
                <a:solidFill>
                  <a:schemeClr val="bg1"/>
                </a:solidFill>
              </a:rPr>
              <a:t>знайшла текст про відомі </a:t>
            </a:r>
            <a:r>
              <a:rPr lang="uk-UA" sz="4000" b="1" dirty="0" smtClean="0">
                <a:solidFill>
                  <a:schemeClr val="bg1"/>
                </a:solidFill>
              </a:rPr>
              <a:t>села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1165" y="1862520"/>
            <a:ext cx="8206178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   </a:t>
            </a:r>
            <a:r>
              <a:rPr lang="uk-UA" sz="2800" dirty="0">
                <a:solidFill>
                  <a:schemeClr val="bg1"/>
                </a:solidFill>
              </a:rPr>
              <a:t>Назви міст і сіл стають відомими, якщо в них народжуються чи живуть знамениті люди.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     Про (С, с) </a:t>
            </a:r>
            <a:r>
              <a:rPr lang="uk-UA" sz="2800" b="1" dirty="0" err="1" smtClean="0">
                <a:solidFill>
                  <a:schemeClr val="bg1"/>
                </a:solidFill>
              </a:rPr>
              <a:t>ело</a:t>
            </a:r>
            <a:r>
              <a:rPr lang="uk-UA" sz="2800" b="1" dirty="0" smtClean="0">
                <a:solidFill>
                  <a:schemeClr val="bg1"/>
                </a:solidFill>
              </a:rPr>
              <a:t> (К, к) </a:t>
            </a:r>
            <a:r>
              <a:rPr lang="uk-UA" sz="2800" b="1" dirty="0" err="1" smtClean="0">
                <a:solidFill>
                  <a:schemeClr val="bg1"/>
                </a:solidFill>
              </a:rPr>
              <a:t>олодяжне</a:t>
            </a:r>
            <a:r>
              <a:rPr lang="uk-UA" sz="2800" b="1" dirty="0" smtClean="0">
                <a:solidFill>
                  <a:schemeClr val="bg1"/>
                </a:solidFill>
              </a:rPr>
              <a:t> ми </a:t>
            </a:r>
            <a:r>
              <a:rPr lang="uk-UA" sz="2800" b="1" dirty="0">
                <a:solidFill>
                  <a:schemeClr val="bg1"/>
                </a:solidFill>
              </a:rPr>
              <a:t>знаємо тому, що в ньому жила Леся Українка</a:t>
            </a:r>
            <a:r>
              <a:rPr lang="uk-UA" sz="2800" b="1" dirty="0" smtClean="0">
                <a:solidFill>
                  <a:schemeClr val="bg1"/>
                </a:solidFill>
              </a:rPr>
              <a:t>. Завдяки </a:t>
            </a:r>
            <a:r>
              <a:rPr lang="uk-UA" sz="2800" b="1" dirty="0">
                <a:solidFill>
                  <a:schemeClr val="bg1"/>
                </a:solidFill>
              </a:rPr>
              <a:t>Тарасові Шевченку стало відомим (</a:t>
            </a:r>
            <a:r>
              <a:rPr lang="uk-UA" sz="2800" b="1" dirty="0" err="1" smtClean="0">
                <a:solidFill>
                  <a:schemeClr val="bg1"/>
                </a:solidFill>
              </a:rPr>
              <a:t>С,с</a:t>
            </a:r>
            <a:r>
              <a:rPr lang="uk-UA" sz="2800" b="1" dirty="0" smtClean="0">
                <a:solidFill>
                  <a:schemeClr val="bg1"/>
                </a:solidFill>
              </a:rPr>
              <a:t>)</a:t>
            </a:r>
            <a:r>
              <a:rPr lang="uk-UA" sz="2800" b="1" dirty="0" err="1" smtClean="0">
                <a:solidFill>
                  <a:schemeClr val="bg1"/>
                </a:solidFill>
              </a:rPr>
              <a:t>ело</a:t>
            </a:r>
            <a:r>
              <a:rPr lang="uk-UA" sz="2800" b="1" dirty="0" smtClean="0">
                <a:solidFill>
                  <a:schemeClr val="bg1"/>
                </a:solidFill>
              </a:rPr>
              <a:t> (М, м) </a:t>
            </a:r>
            <a:r>
              <a:rPr lang="uk-UA" sz="2800" b="1" dirty="0" err="1" smtClean="0">
                <a:solidFill>
                  <a:schemeClr val="bg1"/>
                </a:solidFill>
              </a:rPr>
              <a:t>оринці</a:t>
            </a:r>
            <a:r>
              <a:rPr lang="uk-UA" sz="2800" b="1" dirty="0" smtClean="0">
                <a:solidFill>
                  <a:schemeClr val="bg1"/>
                </a:solidFill>
              </a:rPr>
              <a:t> . А (С, с) </a:t>
            </a:r>
            <a:r>
              <a:rPr lang="uk-UA" sz="2800" b="1" dirty="0" err="1" smtClean="0">
                <a:solidFill>
                  <a:schemeClr val="bg1"/>
                </a:solidFill>
              </a:rPr>
              <a:t>ело</a:t>
            </a:r>
            <a:r>
              <a:rPr lang="uk-UA" sz="2800" b="1" dirty="0" smtClean="0">
                <a:solidFill>
                  <a:schemeClr val="bg1"/>
                </a:solidFill>
              </a:rPr>
              <a:t> (Б, б) </a:t>
            </a:r>
            <a:r>
              <a:rPr lang="uk-UA" sz="2800" b="1" dirty="0" err="1" smtClean="0">
                <a:solidFill>
                  <a:schemeClr val="bg1"/>
                </a:solidFill>
              </a:rPr>
              <a:t>огданівка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прославила </a:t>
            </a:r>
            <a:r>
              <a:rPr lang="uk-UA" sz="2800" b="1" dirty="0">
                <a:solidFill>
                  <a:schemeClr val="bg1"/>
                </a:solidFill>
              </a:rPr>
              <a:t>художниця Катерина Білокур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446261"/>
            <a:ext cx="2646879" cy="20028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25680" y="2693889"/>
            <a:ext cx="1432862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село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8542" y="2718200"/>
            <a:ext cx="2492829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>
                <a:solidFill>
                  <a:srgbClr val="FFFF00"/>
                </a:solidFill>
              </a:rPr>
              <a:t>Колодяжне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6713" y="1384988"/>
            <a:ext cx="5810391" cy="3980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000" b="1" dirty="0">
                <a:solidFill>
                  <a:srgbClr val="0070C0"/>
                </a:solidFill>
              </a:rPr>
              <a:t>його. </a:t>
            </a:r>
            <a:r>
              <a:rPr lang="uk-UA" sz="2000" b="1" dirty="0" smtClean="0">
                <a:solidFill>
                  <a:srgbClr val="0070C0"/>
                </a:solidFill>
              </a:rPr>
              <a:t>Вибери </a:t>
            </a:r>
            <a:r>
              <a:rPr lang="uk-UA" sz="2000" b="1" dirty="0">
                <a:solidFill>
                  <a:srgbClr val="0070C0"/>
                </a:solidFill>
              </a:rPr>
              <a:t>з дужок потрібну букву.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6026" y="3595383"/>
            <a:ext cx="1196603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село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45003" y="3595383"/>
            <a:ext cx="2220968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Моринці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3595383"/>
            <a:ext cx="2646879" cy="18421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Картинки по запросу село богданівка білоку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70" y="4557501"/>
            <a:ext cx="3036427" cy="19521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98370" y="4034282"/>
            <a:ext cx="1328057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село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26426" y="4034282"/>
            <a:ext cx="2449287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Богданівка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0743" y="5034830"/>
            <a:ext cx="376774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записані назви сіл?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3" grpId="0" animBg="1"/>
      <p:bldP spid="29" grpId="0" animBg="1"/>
      <p:bldP spid="30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19301</TotalTime>
  <Words>736</Words>
  <Application>Microsoft Office PowerPoint</Application>
  <PresentationFormat>Произвольный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Цікавинки мови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1270</cp:revision>
  <dcterms:created xsi:type="dcterms:W3CDTF">2018-01-05T16:38:53Z</dcterms:created>
  <dcterms:modified xsi:type="dcterms:W3CDTF">2024-12-08T11:54:24Z</dcterms:modified>
</cp:coreProperties>
</file>