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727" r:id="rId3"/>
    <p:sldId id="881" r:id="rId4"/>
    <p:sldId id="882" r:id="rId5"/>
    <p:sldId id="884" r:id="rId6"/>
    <p:sldId id="335" r:id="rId7"/>
    <p:sldId id="333" r:id="rId8"/>
    <p:sldId id="325" r:id="rId9"/>
    <p:sldId id="332" r:id="rId10"/>
    <p:sldId id="347" r:id="rId11"/>
    <p:sldId id="342" r:id="rId12"/>
    <p:sldId id="343" r:id="rId13"/>
    <p:sldId id="348" r:id="rId14"/>
    <p:sldId id="883" r:id="rId15"/>
    <p:sldId id="88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FFFF00"/>
    <a:srgbClr val="1694E9"/>
    <a:srgbClr val="295FFF"/>
    <a:srgbClr val="FFB441"/>
    <a:srgbClr val="709E32"/>
    <a:srgbClr val="00B050"/>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6"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15.12.2024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15.12.2024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15.12.2024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15.12.2024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15.12.2024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15.12.2024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15.12.2024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15.12.2024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15.12.2024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15.12.2024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15.12.2024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15.12.2024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15.12.2024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164770" y="3875954"/>
            <a:ext cx="9620741" cy="214526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000" b="1" dirty="0" smtClean="0">
                <a:solidFill>
                  <a:schemeClr val="accent2">
                    <a:lumMod val="75000"/>
                  </a:schemeClr>
                </a:solidFill>
              </a:rPr>
              <a:t>В</a:t>
            </a:r>
            <a:r>
              <a:rPr lang="uk-UA" sz="4000" b="1" dirty="0">
                <a:solidFill>
                  <a:schemeClr val="accent2">
                    <a:lumMod val="75000"/>
                  </a:schemeClr>
                </a:solidFill>
              </a:rPr>
              <a:t>. Багірова «Лист до Чудотвор­ця». </a:t>
            </a:r>
          </a:p>
          <a:p>
            <a:pPr algn="ctr"/>
            <a:r>
              <a:rPr lang="uk-UA" sz="4000" b="1" dirty="0">
                <a:solidFill>
                  <a:schemeClr val="accent2">
                    <a:lumMod val="75000"/>
                  </a:schemeClr>
                </a:solidFill>
              </a:rPr>
              <a:t>І. Малкович «Молитва Ангелу». </a:t>
            </a:r>
          </a:p>
          <a:p>
            <a:pPr algn="ctr"/>
            <a:r>
              <a:rPr lang="uk-UA" sz="4000" b="1" dirty="0">
                <a:solidFill>
                  <a:schemeClr val="accent2">
                    <a:lumMod val="75000"/>
                  </a:schemeClr>
                </a:solidFill>
              </a:rPr>
              <a:t>О. Наконечна «Свято Миколая» </a:t>
            </a:r>
            <a:endParaRPr lang="ru-RU" sz="4000" b="1" dirty="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2" y="893487"/>
            <a:ext cx="3058883" cy="2861373"/>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09114" y="1328718"/>
            <a:ext cx="3176398" cy="214526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a:t>
            </a:r>
          </a:p>
          <a:p>
            <a:pPr algn="ctr"/>
            <a:r>
              <a:rPr lang="uk-UA" sz="2400" b="1" i="1" dirty="0" smtClean="0">
                <a:solidFill>
                  <a:schemeClr val="accent2">
                    <a:lumMod val="75000"/>
                  </a:schemeClr>
                </a:solidFill>
              </a:rPr>
              <a:t>Розділ 5</a:t>
            </a:r>
            <a:r>
              <a:rPr lang="uk-UA" sz="2400" b="1" dirty="0" smtClean="0">
                <a:solidFill>
                  <a:schemeClr val="accent2">
                    <a:lumMod val="75000"/>
                  </a:schemeClr>
                </a:solidFill>
              </a:rPr>
              <a:t>. </a:t>
            </a:r>
          </a:p>
          <a:p>
            <a:pPr algn="ctr"/>
            <a:r>
              <a:rPr lang="uk-UA" sz="2400" b="1" dirty="0">
                <a:solidFill>
                  <a:schemeClr val="accent2">
                    <a:lumMod val="75000"/>
                  </a:schemeClr>
                </a:solidFill>
              </a:rPr>
              <a:t>Зачарувала все зима</a:t>
            </a:r>
            <a:endParaRPr lang="ru-RU" sz="2400" b="1" dirty="0">
              <a:solidFill>
                <a:schemeClr val="accent2">
                  <a:lumMod val="75000"/>
                </a:schemeClr>
              </a:solidFill>
            </a:endParaRPr>
          </a:p>
          <a:p>
            <a:pPr algn="ctr"/>
            <a:r>
              <a:rPr lang="uk-UA" sz="2400" b="1" dirty="0" smtClean="0">
                <a:solidFill>
                  <a:schemeClr val="accent2">
                    <a:lumMod val="75000"/>
                  </a:schemeClr>
                </a:solidFill>
              </a:rPr>
              <a:t>Урок </a:t>
            </a:r>
            <a:r>
              <a:rPr lang="en-US" sz="2400" b="1" dirty="0" smtClean="0">
                <a:solidFill>
                  <a:schemeClr val="accent2">
                    <a:lumMod val="75000"/>
                  </a:schemeClr>
                </a:solidFill>
              </a:rPr>
              <a:t>50</a:t>
            </a:r>
            <a:endParaRPr lang="uk-UA" sz="2400" b="1" dirty="0" smtClean="0">
              <a:solidFill>
                <a:schemeClr val="accent2">
                  <a:lumMod val="75000"/>
                </a:schemeClr>
              </a:solidFill>
            </a:endParaRPr>
          </a:p>
        </p:txBody>
      </p:sp>
    </p:spTree>
    <p:extLst>
      <p:ext uri="{BB962C8B-B14F-4D97-AF65-F5344CB8AC3E}">
        <p14:creationId xmlns:p14="http://schemas.microsoft.com/office/powerpoint/2010/main" val="3028570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1352891" y="1511168"/>
            <a:ext cx="4848571"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4800" b="1" dirty="0">
                <a:solidFill>
                  <a:srgbClr val="FFFF00"/>
                </a:solidFill>
              </a:rPr>
              <a:t>Іван Антонович Малкович – </a:t>
            </a:r>
          </a:p>
          <a:p>
            <a:pPr algn="ctr"/>
            <a:r>
              <a:rPr lang="ru-RU" sz="3600" dirty="0"/>
              <a:t> </a:t>
            </a:r>
            <a:r>
              <a:rPr lang="uk-UA" sz="3600" b="1" dirty="0">
                <a:solidFill>
                  <a:schemeClr val="bg1"/>
                </a:solidFill>
              </a:rPr>
              <a:t>редактор, упорядник, автор та перекладач кількох десятків книжок для дітей. </a:t>
            </a:r>
          </a:p>
        </p:txBody>
      </p:sp>
      <p:pic>
        <p:nvPicPr>
          <p:cNvPr id="5122" name="Picture 2" descr="Похожее изображ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l="13599"/>
          <a:stretch/>
        </p:blipFill>
        <p:spPr bwMode="auto">
          <a:xfrm flipH="1">
            <a:off x="6276048" y="1535026"/>
            <a:ext cx="4446380" cy="386801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352891" y="625157"/>
            <a:ext cx="9369537" cy="61937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Пригадай автора</a:t>
            </a:r>
            <a:endParaRPr lang="uk-UA" sz="4000" b="1" dirty="0">
              <a:solidFill>
                <a:schemeClr val="bg1"/>
              </a:solidFill>
            </a:endParaRPr>
          </a:p>
        </p:txBody>
      </p:sp>
    </p:spTree>
    <p:extLst>
      <p:ext uri="{BB962C8B-B14F-4D97-AF65-F5344CB8AC3E}">
        <p14:creationId xmlns:p14="http://schemas.microsoft.com/office/powerpoint/2010/main" val="2824218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89338" y="646929"/>
            <a:ext cx="9794348"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Іван Малкович. Молитва ангелу</a:t>
            </a:r>
            <a:endParaRPr lang="uk-UA" sz="4000" b="1" dirty="0">
              <a:solidFill>
                <a:schemeClr val="bg1"/>
              </a:solidFill>
            </a:endParaRPr>
          </a:p>
        </p:txBody>
      </p:sp>
      <p:sp>
        <p:nvSpPr>
          <p:cNvPr id="10" name="TextBox 9"/>
          <p:cNvSpPr txBox="1"/>
          <p:nvPr/>
        </p:nvSpPr>
        <p:spPr>
          <a:xfrm>
            <a:off x="5911530" y="1677075"/>
            <a:ext cx="5072156" cy="3539430"/>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3200" b="1" u="sng" dirty="0">
                <a:solidFill>
                  <a:srgbClr val="0070C0"/>
                </a:solidFill>
              </a:rPr>
              <a:t>МОЛИТВА </a:t>
            </a:r>
            <a:r>
              <a:rPr lang="ru-RU" sz="3200" b="1" u="sng" dirty="0" smtClean="0">
                <a:solidFill>
                  <a:srgbClr val="0070C0"/>
                </a:solidFill>
              </a:rPr>
              <a:t>АНГЕЛУ</a:t>
            </a:r>
            <a:endParaRPr lang="ru-RU" b="1" dirty="0">
              <a:solidFill>
                <a:srgbClr val="0070C0"/>
              </a:solidFill>
            </a:endParaRPr>
          </a:p>
          <a:p>
            <a:r>
              <a:rPr lang="ru-RU" sz="3200" b="1" dirty="0" err="1">
                <a:solidFill>
                  <a:srgbClr val="0070C0"/>
                </a:solidFill>
              </a:rPr>
              <a:t>Ангелику</a:t>
            </a:r>
            <a:r>
              <a:rPr lang="ru-RU" sz="3200" b="1" dirty="0">
                <a:solidFill>
                  <a:srgbClr val="0070C0"/>
                </a:solidFill>
              </a:rPr>
              <a:t> </a:t>
            </a:r>
            <a:r>
              <a:rPr lang="ru-RU" sz="3200" b="1" dirty="0" err="1">
                <a:solidFill>
                  <a:srgbClr val="0070C0"/>
                </a:solidFill>
              </a:rPr>
              <a:t>мій</a:t>
            </a:r>
            <a:r>
              <a:rPr lang="ru-RU" sz="3200" b="1" dirty="0">
                <a:solidFill>
                  <a:srgbClr val="0070C0"/>
                </a:solidFill>
              </a:rPr>
              <a:t>,</a:t>
            </a:r>
          </a:p>
          <a:p>
            <a:r>
              <a:rPr lang="ru-RU" sz="3200" b="1" dirty="0" err="1">
                <a:solidFill>
                  <a:srgbClr val="0070C0"/>
                </a:solidFill>
              </a:rPr>
              <a:t>охоронцю</a:t>
            </a:r>
            <a:r>
              <a:rPr lang="ru-RU" sz="3200" b="1" dirty="0">
                <a:solidFill>
                  <a:srgbClr val="0070C0"/>
                </a:solidFill>
              </a:rPr>
              <a:t> </a:t>
            </a:r>
            <a:r>
              <a:rPr lang="ru-RU" sz="3200" b="1" dirty="0" err="1">
                <a:solidFill>
                  <a:srgbClr val="0070C0"/>
                </a:solidFill>
              </a:rPr>
              <a:t>мій</a:t>
            </a:r>
            <a:r>
              <a:rPr lang="ru-RU" sz="3200" b="1" dirty="0">
                <a:solidFill>
                  <a:srgbClr val="0070C0"/>
                </a:solidFill>
              </a:rPr>
              <a:t>!</a:t>
            </a:r>
          </a:p>
          <a:p>
            <a:r>
              <a:rPr lang="ru-RU" sz="3200" b="1" dirty="0">
                <a:solidFill>
                  <a:srgbClr val="0070C0"/>
                </a:solidFill>
              </a:rPr>
              <a:t>Рано, </a:t>
            </a:r>
            <a:r>
              <a:rPr lang="ru-RU" sz="3200" b="1" dirty="0" err="1">
                <a:solidFill>
                  <a:srgbClr val="0070C0"/>
                </a:solidFill>
              </a:rPr>
              <a:t>ввечері</a:t>
            </a:r>
            <a:r>
              <a:rPr lang="ru-RU" sz="3200" b="1" dirty="0">
                <a:solidFill>
                  <a:srgbClr val="0070C0"/>
                </a:solidFill>
              </a:rPr>
              <a:t>, вдень, </a:t>
            </a:r>
            <a:r>
              <a:rPr lang="ru-RU" sz="3200" b="1" dirty="0" err="1">
                <a:solidFill>
                  <a:srgbClr val="0070C0"/>
                </a:solidFill>
              </a:rPr>
              <a:t>вночі</a:t>
            </a:r>
            <a:endParaRPr lang="ru-RU" sz="3200" b="1" dirty="0">
              <a:solidFill>
                <a:srgbClr val="0070C0"/>
              </a:solidFill>
            </a:endParaRPr>
          </a:p>
          <a:p>
            <a:r>
              <a:rPr lang="ru-RU" sz="3200" b="1" dirty="0">
                <a:solidFill>
                  <a:srgbClr val="0070C0"/>
                </a:solidFill>
              </a:rPr>
              <a:t>будь </a:t>
            </a:r>
            <a:r>
              <a:rPr lang="ru-RU" sz="3200" b="1" dirty="0" err="1">
                <a:solidFill>
                  <a:srgbClr val="0070C0"/>
                </a:solidFill>
              </a:rPr>
              <a:t>мені</a:t>
            </a:r>
            <a:r>
              <a:rPr lang="ru-RU" sz="3200" b="1" dirty="0">
                <a:solidFill>
                  <a:srgbClr val="0070C0"/>
                </a:solidFill>
              </a:rPr>
              <a:t> до </a:t>
            </a:r>
            <a:r>
              <a:rPr lang="ru-RU" sz="3200" b="1" dirty="0" err="1">
                <a:solidFill>
                  <a:srgbClr val="0070C0"/>
                </a:solidFill>
              </a:rPr>
              <a:t>помочі</a:t>
            </a:r>
            <a:r>
              <a:rPr lang="ru-RU" sz="3200" b="1" dirty="0">
                <a:solidFill>
                  <a:srgbClr val="0070C0"/>
                </a:solidFill>
              </a:rPr>
              <a:t>.</a:t>
            </a:r>
          </a:p>
          <a:p>
            <a:r>
              <a:rPr lang="ru-RU" sz="3200" b="1" dirty="0" err="1">
                <a:solidFill>
                  <a:srgbClr val="0070C0"/>
                </a:solidFill>
              </a:rPr>
              <a:t>Свічечкою</a:t>
            </a:r>
            <a:r>
              <a:rPr lang="ru-RU" sz="3200" b="1" dirty="0">
                <a:solidFill>
                  <a:srgbClr val="0070C0"/>
                </a:solidFill>
              </a:rPr>
              <a:t> </a:t>
            </a:r>
            <a:r>
              <a:rPr lang="ru-RU" sz="3200" b="1" dirty="0" err="1">
                <a:solidFill>
                  <a:srgbClr val="0070C0"/>
                </a:solidFill>
              </a:rPr>
              <a:t>присвяти</a:t>
            </a:r>
            <a:r>
              <a:rPr lang="ru-RU" sz="3200" b="1" dirty="0">
                <a:solidFill>
                  <a:srgbClr val="0070C0"/>
                </a:solidFill>
              </a:rPr>
              <a:t>,</a:t>
            </a:r>
          </a:p>
          <a:p>
            <a:r>
              <a:rPr lang="ru-RU" sz="3200" b="1" dirty="0">
                <a:solidFill>
                  <a:srgbClr val="0070C0"/>
                </a:solidFill>
              </a:rPr>
              <a:t>а </a:t>
            </a:r>
            <a:r>
              <a:rPr lang="ru-RU" sz="3200" b="1" dirty="0" err="1">
                <a:solidFill>
                  <a:srgbClr val="0070C0"/>
                </a:solidFill>
              </a:rPr>
              <a:t>крилами</a:t>
            </a:r>
            <a:r>
              <a:rPr lang="ru-RU" sz="3200" b="1" dirty="0">
                <a:solidFill>
                  <a:srgbClr val="0070C0"/>
                </a:solidFill>
              </a:rPr>
              <a:t> </a:t>
            </a:r>
            <a:r>
              <a:rPr lang="ru-RU" sz="3200" b="1" dirty="0" err="1">
                <a:solidFill>
                  <a:srgbClr val="0070C0"/>
                </a:solidFill>
              </a:rPr>
              <a:t>захисти</a:t>
            </a:r>
            <a:r>
              <a:rPr lang="ru-RU" sz="3200" b="1" dirty="0">
                <a:solidFill>
                  <a:srgbClr val="0070C0"/>
                </a:solidFill>
              </a:rPr>
              <a:t>.</a:t>
            </a:r>
            <a:endParaRPr lang="uk-UA" sz="3200" b="1" dirty="0">
              <a:solidFill>
                <a:srgbClr val="0070C0"/>
              </a:solidFill>
            </a:endParaRPr>
          </a:p>
        </p:txBody>
      </p:sp>
      <p:pic>
        <p:nvPicPr>
          <p:cNvPr id="6154" name="Picture 10"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339" y="1692397"/>
            <a:ext cx="4068462" cy="380110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76536" y="5260808"/>
            <a:ext cx="5542144"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smtClean="0">
                <a:solidFill>
                  <a:srgbClr val="FFFF00"/>
                </a:solidFill>
              </a:rPr>
              <a:t>Які </a:t>
            </a:r>
            <a:r>
              <a:rPr lang="uk-UA" sz="2400" b="1" dirty="0">
                <a:solidFill>
                  <a:srgbClr val="FFFF00"/>
                </a:solidFill>
              </a:rPr>
              <a:t>почуття у тебе </a:t>
            </a:r>
            <a:r>
              <a:rPr lang="uk-UA" sz="2400" b="1" dirty="0" smtClean="0">
                <a:solidFill>
                  <a:srgbClr val="FFFF00"/>
                </a:solidFill>
              </a:rPr>
              <a:t>викликає вірш?</a:t>
            </a:r>
          </a:p>
          <a:p>
            <a:pPr marL="457200" indent="-457200">
              <a:buFont typeface="Wingdings" panose="05000000000000000000" pitchFamily="2" charset="2"/>
              <a:buChar char="v"/>
            </a:pPr>
            <a:r>
              <a:rPr lang="uk-UA" sz="2400" b="1" dirty="0" smtClean="0">
                <a:solidFill>
                  <a:srgbClr val="FFFF00"/>
                </a:solidFill>
              </a:rPr>
              <a:t>Чи з’явилось бажання звернутися до свого ангела? </a:t>
            </a:r>
            <a:endParaRPr lang="uk-UA" sz="2400" b="1" dirty="0">
              <a:solidFill>
                <a:srgbClr val="FFFF00"/>
              </a:solidFill>
            </a:endParaRPr>
          </a:p>
        </p:txBody>
      </p:sp>
      <p:sp>
        <p:nvSpPr>
          <p:cNvPr id="12"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4</a:t>
            </a:r>
            <a:endParaRPr lang="ru-RU" sz="2800" b="1" dirty="0">
              <a:solidFill>
                <a:schemeClr val="bg1"/>
              </a:solidFill>
            </a:endParaRPr>
          </a:p>
        </p:txBody>
      </p:sp>
    </p:spTree>
    <p:extLst>
      <p:ext uri="{BB962C8B-B14F-4D97-AF65-F5344CB8AC3E}">
        <p14:creationId xmlns:p14="http://schemas.microsoft.com/office/powerpoint/2010/main" val="23242037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27050" y="558196"/>
            <a:ext cx="3626757" cy="9750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chemeClr val="bg1"/>
                </a:solidFill>
              </a:rPr>
              <a:t>Ольга Наконечна. Свято Миколая</a:t>
            </a:r>
            <a:endParaRPr lang="uk-UA" sz="3200" b="1" dirty="0">
              <a:solidFill>
                <a:schemeClr val="bg1"/>
              </a:solidFill>
            </a:endParaRPr>
          </a:p>
        </p:txBody>
      </p:sp>
      <p:sp>
        <p:nvSpPr>
          <p:cNvPr id="10" name="TextBox 9"/>
          <p:cNvSpPr txBox="1"/>
          <p:nvPr/>
        </p:nvSpPr>
        <p:spPr>
          <a:xfrm>
            <a:off x="4278086" y="536425"/>
            <a:ext cx="7640534" cy="569386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800" b="1" dirty="0">
                <a:solidFill>
                  <a:schemeClr val="accent2">
                    <a:lumMod val="75000"/>
                  </a:schemeClr>
                </a:solidFill>
              </a:rPr>
              <a:t>СВЯТО МИКОЛАЯ</a:t>
            </a:r>
          </a:p>
          <a:p>
            <a:pPr algn="just"/>
            <a:r>
              <a:rPr lang="ru-RU" sz="2800" b="1" dirty="0">
                <a:solidFill>
                  <a:schemeClr val="accent2">
                    <a:lumMod val="75000"/>
                  </a:schemeClr>
                </a:solidFill>
              </a:rPr>
              <a:t>       </a:t>
            </a:r>
            <a:r>
              <a:rPr lang="uk-UA" sz="2800" b="1" dirty="0">
                <a:solidFill>
                  <a:schemeClr val="accent2">
                    <a:lumMod val="75000"/>
                  </a:schemeClr>
                </a:solidFill>
              </a:rPr>
              <a:t>Надходило свято Миколая. Цього року воно було дуже холодним. В одній бідній родині жили батько, мати та маленький Івась. У їхній хаті економили дорогий газ, тому в кімнатах було зимно. Вночі Івась змерз у своєму ліжку. Сонний перейшов до батьків і заснув біля них.</a:t>
            </a:r>
          </a:p>
          <a:p>
            <a:pPr algn="just"/>
            <a:r>
              <a:rPr lang="uk-UA" sz="2800" b="1" dirty="0">
                <a:solidFill>
                  <a:schemeClr val="accent2">
                    <a:lumMod val="75000"/>
                  </a:schemeClr>
                </a:solidFill>
              </a:rPr>
              <a:t>      Коли Івась прокинувся, батька з матір’ю вже не було вдома, вони подались заробити трохи грошей. Він швиденько одягнувся і гайнув на вулицю, де гралися інші саме діти. Вони хвалилися подарунками святого Миколая, знайденими вранці під своїми подушками</a:t>
            </a:r>
            <a:r>
              <a:rPr lang="uk-UA" sz="2800" b="1" dirty="0" smtClean="0">
                <a:solidFill>
                  <a:schemeClr val="accent2">
                    <a:lumMod val="75000"/>
                  </a:schemeClr>
                </a:solidFill>
              </a:rPr>
              <a:t>.</a:t>
            </a:r>
            <a:endParaRPr lang="uk-UA" sz="2800" b="1" dirty="0">
              <a:solidFill>
                <a:schemeClr val="accent2">
                  <a:lumMod val="75000"/>
                </a:schemeClr>
              </a:solidFill>
            </a:endParaRPr>
          </a:p>
        </p:txBody>
      </p:sp>
      <p:pic>
        <p:nvPicPr>
          <p:cNvPr id="7170" name="Picture 2" descr="Картинки по запросу клипарт свято миколая"/>
          <p:cNvPicPr>
            <a:picLocks noChangeAspect="1" noChangeArrowheads="1"/>
          </p:cNvPicPr>
          <p:nvPr/>
        </p:nvPicPr>
        <p:blipFill rotWithShape="1">
          <a:blip r:embed="rId2">
            <a:extLst>
              <a:ext uri="{28A0092B-C50C-407E-A947-70E740481C1C}">
                <a14:useLocalDpi xmlns:a14="http://schemas.microsoft.com/office/drawing/2010/main" val="0"/>
              </a:ext>
            </a:extLst>
          </a:blip>
          <a:srcRect t="17824" r="29860" b="12446"/>
          <a:stretch/>
        </p:blipFill>
        <p:spPr bwMode="auto">
          <a:xfrm>
            <a:off x="993316" y="1644935"/>
            <a:ext cx="2569038" cy="347684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132114"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4-65</a:t>
            </a:r>
            <a:endParaRPr lang="ru-RU" sz="2800" b="1" dirty="0">
              <a:solidFill>
                <a:schemeClr val="bg1"/>
              </a:solidFill>
            </a:endParaRPr>
          </a:p>
        </p:txBody>
      </p:sp>
    </p:spTree>
    <p:extLst>
      <p:ext uri="{BB962C8B-B14F-4D97-AF65-F5344CB8AC3E}">
        <p14:creationId xmlns:p14="http://schemas.microsoft.com/office/powerpoint/2010/main" val="33900364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376056" y="102507"/>
            <a:ext cx="7413171" cy="65556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uk-UA" sz="2800" b="1" dirty="0">
                <a:solidFill>
                  <a:schemeClr val="accent2">
                    <a:lumMod val="75000"/>
                  </a:schemeClr>
                </a:solidFill>
              </a:rPr>
              <a:t>— А що тобі подарували? — спитали вони в Івася.</a:t>
            </a:r>
          </a:p>
          <a:p>
            <a:pPr algn="just"/>
            <a:r>
              <a:rPr lang="uk-UA" sz="2800" b="1" dirty="0">
                <a:solidFill>
                  <a:schemeClr val="accent2">
                    <a:lumMod val="75000"/>
                  </a:schemeClr>
                </a:solidFill>
              </a:rPr>
              <a:t>Він задумався, зітнув </a:t>
            </a:r>
            <a:r>
              <a:rPr lang="uk-UA" sz="2800" b="1" dirty="0" err="1">
                <a:solidFill>
                  <a:schemeClr val="accent2">
                    <a:lumMod val="75000"/>
                  </a:schemeClr>
                </a:solidFill>
              </a:rPr>
              <a:t>плечима</a:t>
            </a:r>
            <a:r>
              <a:rPr lang="uk-UA" sz="2800" b="1" dirty="0">
                <a:solidFill>
                  <a:schemeClr val="accent2">
                    <a:lumMod val="75000"/>
                  </a:schemeClr>
                </a:solidFill>
              </a:rPr>
              <a:t> й щиро сказав:</a:t>
            </a:r>
          </a:p>
          <a:p>
            <a:pPr algn="just"/>
            <a:r>
              <a:rPr lang="uk-UA" sz="2800" b="1" dirty="0">
                <a:solidFill>
                  <a:schemeClr val="accent2">
                    <a:lumMod val="75000"/>
                  </a:schemeClr>
                </a:solidFill>
              </a:rPr>
              <a:t>— А мені мама з татом подарували тепло…</a:t>
            </a:r>
          </a:p>
          <a:p>
            <a:pPr algn="just"/>
            <a:r>
              <a:rPr lang="uk-UA" sz="2800" b="1" dirty="0">
                <a:solidFill>
                  <a:schemeClr val="accent2">
                    <a:lumMod val="75000"/>
                  </a:schemeClr>
                </a:solidFill>
              </a:rPr>
              <a:t>— Тепло? — зареготали діти. — Хіба можна ним поласувати чи побавитися?</a:t>
            </a:r>
          </a:p>
          <a:p>
            <a:pPr algn="just"/>
            <a:r>
              <a:rPr lang="uk-UA" sz="2800" b="1" dirty="0">
                <a:solidFill>
                  <a:schemeClr val="accent2">
                    <a:lumMod val="75000"/>
                  </a:schemeClr>
                </a:solidFill>
              </a:rPr>
              <a:t>— Мені було дуже холодно, і батьки мене зігріли…</a:t>
            </a:r>
          </a:p>
          <a:p>
            <a:pPr algn="just"/>
            <a:r>
              <a:rPr lang="uk-UA" sz="2800" b="1" dirty="0">
                <a:solidFill>
                  <a:schemeClr val="accent2">
                    <a:lumMod val="75000"/>
                  </a:schemeClr>
                </a:solidFill>
              </a:rPr>
              <a:t>Діти аж за животи схопилися від сміху… Івась гірко заплакав, а потім підвів голову і крізь сльози проказав: </a:t>
            </a:r>
            <a:endParaRPr lang="uk-UA" sz="2800" b="1" dirty="0" smtClean="0">
              <a:solidFill>
                <a:schemeClr val="accent2">
                  <a:lumMod val="75000"/>
                </a:schemeClr>
              </a:solidFill>
            </a:endParaRPr>
          </a:p>
          <a:p>
            <a:pPr algn="just"/>
            <a:r>
              <a:rPr lang="uk-UA" sz="2800" b="1" dirty="0" smtClean="0">
                <a:solidFill>
                  <a:schemeClr val="accent2">
                    <a:lumMod val="75000"/>
                  </a:schemeClr>
                </a:solidFill>
              </a:rPr>
              <a:t>— </a:t>
            </a:r>
            <a:r>
              <a:rPr lang="uk-UA" sz="2800" b="1" dirty="0">
                <a:solidFill>
                  <a:schemeClr val="accent2">
                    <a:lumMod val="75000"/>
                  </a:schemeClr>
                </a:solidFill>
              </a:rPr>
              <a:t>А кому з вас цієї ночі батьки подарували тепло, га?... — Нікому, от! То в мене — найкращий подарунок!</a:t>
            </a:r>
          </a:p>
          <a:p>
            <a:pPr algn="just"/>
            <a:r>
              <a:rPr lang="uk-UA" sz="2800" b="1" dirty="0">
                <a:solidFill>
                  <a:schemeClr val="accent2">
                    <a:lumMod val="75000"/>
                  </a:schemeClr>
                </a:solidFill>
              </a:rPr>
              <a:t>      І мерщій гайнув до хати…</a:t>
            </a:r>
          </a:p>
        </p:txBody>
      </p:sp>
      <p:pic>
        <p:nvPicPr>
          <p:cNvPr id="8196"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099" y="1533899"/>
            <a:ext cx="2581729" cy="363006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4</a:t>
            </a:r>
            <a:endParaRPr lang="ru-RU" sz="2800" b="1" dirty="0">
              <a:solidFill>
                <a:schemeClr val="bg1"/>
              </a:solidFill>
            </a:endParaRPr>
          </a:p>
        </p:txBody>
      </p:sp>
      <p:sp>
        <p:nvSpPr>
          <p:cNvPr id="6" name="Прямоугольник 5"/>
          <p:cNvSpPr/>
          <p:nvPr/>
        </p:nvSpPr>
        <p:spPr>
          <a:xfrm>
            <a:off x="527050" y="361766"/>
            <a:ext cx="3626757" cy="9750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smtClean="0">
                <a:solidFill>
                  <a:schemeClr val="bg1"/>
                </a:solidFill>
              </a:rPr>
              <a:t>Ольга Наконечна. Свято Миколая</a:t>
            </a:r>
            <a:endParaRPr lang="uk-UA" sz="3200" b="1" dirty="0">
              <a:solidFill>
                <a:schemeClr val="bg1"/>
              </a:solidFill>
            </a:endParaRPr>
          </a:p>
        </p:txBody>
      </p:sp>
      <p:sp>
        <p:nvSpPr>
          <p:cNvPr id="7" name="TextBox 6"/>
          <p:cNvSpPr txBox="1"/>
          <p:nvPr/>
        </p:nvSpPr>
        <p:spPr>
          <a:xfrm>
            <a:off x="527050" y="1533899"/>
            <a:ext cx="3626757"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a:solidFill>
                  <a:srgbClr val="FFFF00"/>
                </a:solidFill>
              </a:rPr>
              <a:t>Про кого ти прочитав/ прочитала?</a:t>
            </a:r>
          </a:p>
          <a:p>
            <a:pPr marL="457200" indent="-457200">
              <a:buFont typeface="Wingdings" panose="05000000000000000000" pitchFamily="2" charset="2"/>
              <a:buChar char="v"/>
            </a:pPr>
            <a:r>
              <a:rPr lang="uk-UA" sz="2400" b="1" dirty="0">
                <a:solidFill>
                  <a:srgbClr val="FFFF00"/>
                </a:solidFill>
              </a:rPr>
              <a:t>У якій родині жив хлопчик?</a:t>
            </a:r>
          </a:p>
          <a:p>
            <a:pPr marL="457200" indent="-457200">
              <a:buFont typeface="Wingdings" panose="05000000000000000000" pitchFamily="2" charset="2"/>
              <a:buChar char="v"/>
            </a:pPr>
            <a:r>
              <a:rPr lang="uk-UA" sz="2400" b="1" dirty="0">
                <a:solidFill>
                  <a:srgbClr val="FFFF00"/>
                </a:solidFill>
              </a:rPr>
              <a:t>Як до слів Івася поставилися діти?</a:t>
            </a:r>
          </a:p>
          <a:p>
            <a:pPr marL="457200" indent="-457200">
              <a:buFont typeface="Wingdings" panose="05000000000000000000" pitchFamily="2" charset="2"/>
              <a:buChar char="v"/>
            </a:pPr>
            <a:r>
              <a:rPr lang="uk-UA" sz="2400" b="1" dirty="0">
                <a:solidFill>
                  <a:srgbClr val="FFFF00"/>
                </a:solidFill>
              </a:rPr>
              <a:t>З яким почуттям він їм відповів</a:t>
            </a:r>
            <a:r>
              <a:rPr lang="uk-UA" sz="2400" b="1" dirty="0" smtClean="0">
                <a:solidFill>
                  <a:srgbClr val="FFFF00"/>
                </a:solidFill>
              </a:rPr>
              <a:t>?</a:t>
            </a:r>
          </a:p>
          <a:p>
            <a:pPr marL="457200" indent="-457200">
              <a:buFont typeface="Wingdings" panose="05000000000000000000" pitchFamily="2" charset="2"/>
              <a:buChar char="v"/>
            </a:pPr>
            <a:r>
              <a:rPr lang="uk-UA" sz="2400" b="1" dirty="0" smtClean="0">
                <a:solidFill>
                  <a:srgbClr val="FFFF00"/>
                </a:solidFill>
              </a:rPr>
              <a:t>Як ти розумієш вислів «невидимі дари»?</a:t>
            </a:r>
            <a:endParaRPr lang="uk-UA" sz="2400" b="1" dirty="0">
              <a:solidFill>
                <a:srgbClr val="FFFF00"/>
              </a:solidFill>
            </a:endParaRPr>
          </a:p>
        </p:txBody>
      </p:sp>
    </p:spTree>
    <p:extLst>
      <p:ext uri="{BB962C8B-B14F-4D97-AF65-F5344CB8AC3E}">
        <p14:creationId xmlns:p14="http://schemas.microsoft.com/office/powerpoint/2010/main" val="38642053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xit" presetSubtype="32" fill="hold" nodeType="withEffect">
                                  <p:stCondLst>
                                    <p:cond delay="0"/>
                                  </p:stCondLst>
                                  <p:childTnLst>
                                    <p:anim calcmode="lin" valueType="num">
                                      <p:cBhvr>
                                        <p:cTn id="11" dur="500"/>
                                        <p:tgtEl>
                                          <p:spTgt spid="8196"/>
                                        </p:tgtEl>
                                        <p:attrNameLst>
                                          <p:attrName>ppt_w</p:attrName>
                                        </p:attrNameLst>
                                      </p:cBhvr>
                                      <p:tavLst>
                                        <p:tav tm="0">
                                          <p:val>
                                            <p:strVal val="ppt_w"/>
                                          </p:val>
                                        </p:tav>
                                        <p:tav tm="100000">
                                          <p:val>
                                            <p:fltVal val="0"/>
                                          </p:val>
                                        </p:tav>
                                      </p:tavLst>
                                    </p:anim>
                                    <p:anim calcmode="lin" valueType="num">
                                      <p:cBhvr>
                                        <p:cTn id="12" dur="500"/>
                                        <p:tgtEl>
                                          <p:spTgt spid="8196"/>
                                        </p:tgtEl>
                                        <p:attrNameLst>
                                          <p:attrName>ppt_h</p:attrName>
                                        </p:attrNameLst>
                                      </p:cBhvr>
                                      <p:tavLst>
                                        <p:tav tm="0">
                                          <p:val>
                                            <p:strVal val="ppt_h"/>
                                          </p:val>
                                        </p:tav>
                                        <p:tav tm="100000">
                                          <p:val>
                                            <p:fltVal val="0"/>
                                          </p:val>
                                        </p:tav>
                                      </p:tavLst>
                                    </p:anim>
                                    <p:animEffect transition="out" filter="fade">
                                      <p:cBhvr>
                                        <p:cTn id="13" dur="500"/>
                                        <p:tgtEl>
                                          <p:spTgt spid="8196"/>
                                        </p:tgtEl>
                                      </p:cBhvr>
                                    </p:animEffect>
                                    <p:set>
                                      <p:cBhvr>
                                        <p:cTn id="14" dur="1" fill="hold">
                                          <p:stCondLst>
                                            <p:cond delay="499"/>
                                          </p:stCondLst>
                                        </p:cTn>
                                        <p:tgtEl>
                                          <p:spTgt spid="8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38943" y="494529"/>
            <a:ext cx="9318171" cy="77909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Підсумок</a:t>
            </a:r>
            <a:endParaRPr lang="uk-UA" sz="4000" b="1" dirty="0">
              <a:solidFill>
                <a:schemeClr val="bg1"/>
              </a:solidFill>
            </a:endParaRPr>
          </a:p>
        </p:txBody>
      </p:sp>
      <p:sp>
        <p:nvSpPr>
          <p:cNvPr id="24" name="TextBox 23"/>
          <p:cNvSpPr txBox="1"/>
          <p:nvPr/>
        </p:nvSpPr>
        <p:spPr>
          <a:xfrm>
            <a:off x="2049857" y="3201766"/>
            <a:ext cx="4514227" cy="1815882"/>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a:solidFill>
                  <a:schemeClr val="accent2">
                    <a:lumMod val="75000"/>
                  </a:schemeClr>
                </a:solidFill>
              </a:rPr>
              <a:t>Прочитай </a:t>
            </a:r>
            <a:r>
              <a:rPr lang="uk-UA" sz="2800" b="1" dirty="0" smtClean="0">
                <a:solidFill>
                  <a:schemeClr val="accent2">
                    <a:lumMod val="75000"/>
                  </a:schemeClr>
                </a:solidFill>
              </a:rPr>
              <a:t>вірші та оповідання вдома.</a:t>
            </a:r>
            <a:endParaRPr lang="uk-UA" sz="2800" b="1" dirty="0">
              <a:solidFill>
                <a:schemeClr val="accent2">
                  <a:lumMod val="75000"/>
                </a:schemeClr>
              </a:solidFill>
            </a:endParaRPr>
          </a:p>
          <a:p>
            <a:pPr algn="ctr"/>
            <a:r>
              <a:rPr lang="uk-UA" sz="2800" b="1" dirty="0">
                <a:solidFill>
                  <a:schemeClr val="accent2">
                    <a:lumMod val="75000"/>
                  </a:schemeClr>
                </a:solidFill>
              </a:rPr>
              <a:t>Визнач головну думку </a:t>
            </a:r>
            <a:r>
              <a:rPr lang="uk-UA" sz="2800" b="1" dirty="0" smtClean="0">
                <a:solidFill>
                  <a:schemeClr val="accent2">
                    <a:lumMod val="75000"/>
                  </a:schemeClr>
                </a:solidFill>
              </a:rPr>
              <a:t>кожного твору. </a:t>
            </a:r>
            <a:endParaRPr lang="uk-UA" sz="2800" b="1" dirty="0">
              <a:solidFill>
                <a:schemeClr val="accent2">
                  <a:lumMod val="75000"/>
                </a:schemeClr>
              </a:solidFill>
            </a:endParaRPr>
          </a:p>
        </p:txBody>
      </p:sp>
      <p:pic>
        <p:nvPicPr>
          <p:cNvPr id="8198" name="Picture 6" descr="ÐÐ°ÑÑÐ¸Ð½ÐºÐ¸ Ð¿Ð¾ Ð·Ð°Ð¿ÑÐ¾ÑÑ ÐºÐ»Ð¸Ð¿Ð°ÑÑ Ð´ÐµÑÐ¸ ÑÐ¸ÑÐ°ÑÑ ÐºÐ½Ð¸Ð³Ñ Ñ ÑÐ¾Ð´Ð¸ÑÐµÐ»ÑÐ¼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714" y="2935864"/>
            <a:ext cx="3962400" cy="3249168"/>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7573" y="1462412"/>
            <a:ext cx="9169541" cy="138499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800" b="1" dirty="0">
                <a:solidFill>
                  <a:schemeClr val="accent2">
                    <a:lumMod val="75000"/>
                  </a:schemeClr>
                </a:solidFill>
              </a:rPr>
              <a:t>Чи одержав Івась для себе найкращий </a:t>
            </a:r>
            <a:r>
              <a:rPr lang="uk-UA" sz="2800" b="1" dirty="0" smtClean="0">
                <a:solidFill>
                  <a:schemeClr val="accent2">
                    <a:lumMod val="75000"/>
                  </a:schemeClr>
                </a:solidFill>
              </a:rPr>
              <a:t>подарунок</a:t>
            </a:r>
            <a:r>
              <a:rPr lang="uk-UA" sz="2800" b="1" dirty="0" smtClean="0">
                <a:solidFill>
                  <a:schemeClr val="accent2">
                    <a:lumMod val="75000"/>
                  </a:schemeClr>
                </a:solidFill>
              </a:rPr>
              <a:t>?</a:t>
            </a:r>
            <a:endParaRPr lang="uk-UA" sz="2800" b="1" dirty="0" smtClean="0">
              <a:solidFill>
                <a:schemeClr val="accent2">
                  <a:lumMod val="75000"/>
                </a:schemeClr>
              </a:solidFill>
            </a:endParaRPr>
          </a:p>
          <a:p>
            <a:pPr marL="457200" indent="-457200">
              <a:buFont typeface="Wingdings" panose="05000000000000000000" pitchFamily="2" charset="2"/>
              <a:buChar char="v"/>
            </a:pPr>
            <a:r>
              <a:rPr lang="uk-UA" sz="2800" b="1" dirty="0" smtClean="0">
                <a:solidFill>
                  <a:schemeClr val="accent2">
                    <a:lumMod val="75000"/>
                  </a:schemeClr>
                </a:solidFill>
              </a:rPr>
              <a:t>Чого навчає </a:t>
            </a:r>
            <a:r>
              <a:rPr lang="uk-UA" sz="2800" b="1" dirty="0" smtClean="0">
                <a:solidFill>
                  <a:schemeClr val="accent2">
                    <a:lumMod val="75000"/>
                  </a:schemeClr>
                </a:solidFill>
              </a:rPr>
              <a:t>оповідання Ольги Наконечної?</a:t>
            </a:r>
            <a:endParaRPr lang="uk-UA" sz="2800" b="1" dirty="0" smtClean="0">
              <a:solidFill>
                <a:schemeClr val="accent2">
                  <a:lumMod val="75000"/>
                </a:schemeClr>
              </a:solidFill>
            </a:endParaRPr>
          </a:p>
          <a:p>
            <a:pPr marL="457200" indent="-457200">
              <a:buFont typeface="Wingdings" panose="05000000000000000000" pitchFamily="2" charset="2"/>
              <a:buChar char="v"/>
            </a:pPr>
            <a:r>
              <a:rPr lang="uk-UA" sz="2800" b="1" dirty="0" smtClean="0">
                <a:solidFill>
                  <a:schemeClr val="accent2">
                    <a:lumMod val="75000"/>
                  </a:schemeClr>
                </a:solidFill>
              </a:rPr>
              <a:t>Що нового взяв/взяла для себе з уроку?</a:t>
            </a:r>
            <a:endParaRPr lang="uk-UA" sz="2800" b="1" dirty="0">
              <a:solidFill>
                <a:schemeClr val="accent2">
                  <a:lumMod val="75000"/>
                </a:schemeClr>
              </a:solidFill>
            </a:endParaRPr>
          </a:p>
        </p:txBody>
      </p:sp>
    </p:spTree>
    <p:extLst>
      <p:ext uri="{BB962C8B-B14F-4D97-AF65-F5344CB8AC3E}">
        <p14:creationId xmlns:p14="http://schemas.microsoft.com/office/powerpoint/2010/main" val="32210878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5873928"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Пофантазуй, що твій вибраний </a:t>
            </a:r>
            <a:r>
              <a:rPr lang="uk-UA" sz="2400" b="1" dirty="0" err="1" smtClean="0">
                <a:solidFill>
                  <a:schemeClr val="accent2">
                    <a:lumMod val="75000"/>
                  </a:schemeClr>
                </a:solidFill>
              </a:rPr>
              <a:t>сніговичок</a:t>
            </a:r>
            <a:r>
              <a:rPr lang="uk-UA" sz="2400" b="1" dirty="0" smtClean="0">
                <a:solidFill>
                  <a:schemeClr val="accent2">
                    <a:lumMod val="75000"/>
                  </a:schemeClr>
                </a:solidFill>
              </a:rPr>
              <a:t> скаже тобі в кінці уроку.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99" y="2397668"/>
            <a:ext cx="2381989" cy="2771353"/>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55286" y="2397667"/>
            <a:ext cx="2232000" cy="2771353"/>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395685" y="3698934"/>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6" y="3698933"/>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1981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12" name="Прямокутник: округлені кути 11">
            <a:extLst>
              <a:ext uri="{FF2B5EF4-FFF2-40B4-BE49-F238E27FC236}">
                <a16:creationId xmlns:a16="http://schemas.microsoft.com/office/drawing/2014/main" xmlns="" id="{69B8F106-52D3-4E2F-A595-3B4F8D378452}"/>
              </a:ext>
            </a:extLst>
          </p:cNvPr>
          <p:cNvSpPr/>
          <p:nvPr/>
        </p:nvSpPr>
        <p:spPr>
          <a:xfrm>
            <a:off x="3040564" y="1354618"/>
            <a:ext cx="6181271" cy="172236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Сьогодні будемо спостерігати, висновки робити і працювати.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А щоб урок пішов на користь </a:t>
            </a:r>
            <a:r>
              <a:rPr lang="uk-UA" sz="2800" b="1" dirty="0" smtClean="0">
                <a:solidFill>
                  <a:schemeClr val="accent2">
                    <a:lumMod val="75000"/>
                  </a:schemeClr>
                </a:solidFill>
                <a:ea typeface="Times New Roman" panose="02020603050405020304" pitchFamily="18" charset="0"/>
                <a:cs typeface="Times New Roman" panose="02020603050405020304" pitchFamily="18" charset="0"/>
              </a:rPr>
              <a:t>нам</a:t>
            </a:r>
            <a:r>
              <a:rPr lang="uk-UA" sz="2800" b="1" dirty="0">
                <a:solidFill>
                  <a:schemeClr val="accent2">
                    <a:lumMod val="75000"/>
                  </a:schemeClr>
                </a:solidFill>
                <a:ea typeface="Times New Roman" panose="02020603050405020304" pitchFamily="18" charset="0"/>
                <a:cs typeface="Times New Roman" panose="02020603050405020304" pitchFamily="18" charset="0"/>
              </a:rPr>
              <a:t>, фантазувати кожен буде сам.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06" y="3274658"/>
            <a:ext cx="5578155" cy="3081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6027600"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Розглянь сніговичків. Пофантазуй і вибери, з яким із них ти хочеш провести урок.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199" y="2636160"/>
            <a:ext cx="2342599" cy="2725524"/>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8985" r="10477"/>
          <a:stretch/>
        </p:blipFill>
        <p:spPr bwMode="auto">
          <a:xfrm>
            <a:off x="3611743" y="2639155"/>
            <a:ext cx="2192678" cy="272252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16480" t="4100" r="10753" b="6238"/>
          <a:stretch/>
        </p:blipFill>
        <p:spPr bwMode="auto">
          <a:xfrm>
            <a:off x="1282442" y="3667932"/>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337" y="3667932"/>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84600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par>
                                <p:cTn id="25" presetID="53" presetClass="entr" presetSubtype="16"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500" fill="hold"/>
                                        <p:tgtEl>
                                          <p:spTgt spid="2062"/>
                                        </p:tgtEl>
                                        <p:attrNameLst>
                                          <p:attrName>ppt_w</p:attrName>
                                        </p:attrNameLst>
                                      </p:cBhvr>
                                      <p:tavLst>
                                        <p:tav tm="0">
                                          <p:val>
                                            <p:fltVal val="0"/>
                                          </p:val>
                                        </p:tav>
                                        <p:tav tm="100000">
                                          <p:val>
                                            <p:strVal val="#ppt_w"/>
                                          </p:val>
                                        </p:tav>
                                      </p:tavLst>
                                    </p:anim>
                                    <p:anim calcmode="lin" valueType="num">
                                      <p:cBhvr>
                                        <p:cTn id="28" dur="500" fill="hold"/>
                                        <p:tgtEl>
                                          <p:spTgt spid="2062"/>
                                        </p:tgtEl>
                                        <p:attrNameLst>
                                          <p:attrName>ppt_h</p:attrName>
                                        </p:attrNameLst>
                                      </p:cBhvr>
                                      <p:tavLst>
                                        <p:tav tm="0">
                                          <p:val>
                                            <p:fltVal val="0"/>
                                          </p:val>
                                        </p:tav>
                                        <p:tav tm="100000">
                                          <p:val>
                                            <p:strVal val="#ppt_h"/>
                                          </p:val>
                                        </p:tav>
                                      </p:tavLst>
                                    </p:anim>
                                    <p:animEffect transition="in" filter="fade">
                                      <p:cBhvr>
                                        <p:cTn id="29" dur="500"/>
                                        <p:tgtEl>
                                          <p:spTgt spid="2062"/>
                                        </p:tgtEl>
                                      </p:cBhvr>
                                    </p:animEffect>
                                  </p:childTnLst>
                                </p:cTn>
                              </p:par>
                              <p:par>
                                <p:cTn id="30" presetID="53" presetClass="entr" presetSubtype="16" fill="hold" nodeType="withEffect">
                                  <p:stCondLst>
                                    <p:cond delay="0"/>
                                  </p:stCondLst>
                                  <p:childTnLst>
                                    <p:set>
                                      <p:cBhvr>
                                        <p:cTn id="31" dur="1" fill="hold">
                                          <p:stCondLst>
                                            <p:cond delay="0"/>
                                          </p:stCondLst>
                                        </p:cTn>
                                        <p:tgtEl>
                                          <p:spTgt spid="2061"/>
                                        </p:tgtEl>
                                        <p:attrNameLst>
                                          <p:attrName>style.visibility</p:attrName>
                                        </p:attrNameLst>
                                      </p:cBhvr>
                                      <p:to>
                                        <p:strVal val="visible"/>
                                      </p:to>
                                    </p:set>
                                    <p:anim calcmode="lin" valueType="num">
                                      <p:cBhvr>
                                        <p:cTn id="32" dur="500" fill="hold"/>
                                        <p:tgtEl>
                                          <p:spTgt spid="2061"/>
                                        </p:tgtEl>
                                        <p:attrNameLst>
                                          <p:attrName>ppt_w</p:attrName>
                                        </p:attrNameLst>
                                      </p:cBhvr>
                                      <p:tavLst>
                                        <p:tav tm="0">
                                          <p:val>
                                            <p:fltVal val="0"/>
                                          </p:val>
                                        </p:tav>
                                        <p:tav tm="100000">
                                          <p:val>
                                            <p:strVal val="#ppt_w"/>
                                          </p:val>
                                        </p:tav>
                                      </p:tavLst>
                                    </p:anim>
                                    <p:anim calcmode="lin" valueType="num">
                                      <p:cBhvr>
                                        <p:cTn id="33" dur="500" fill="hold"/>
                                        <p:tgtEl>
                                          <p:spTgt spid="2061"/>
                                        </p:tgtEl>
                                        <p:attrNameLst>
                                          <p:attrName>ppt_h</p:attrName>
                                        </p:attrNameLst>
                                      </p:cBhvr>
                                      <p:tavLst>
                                        <p:tav tm="0">
                                          <p:val>
                                            <p:fltVal val="0"/>
                                          </p:val>
                                        </p:tav>
                                        <p:tav tm="100000">
                                          <p:val>
                                            <p:strVal val="#ppt_h"/>
                                          </p:val>
                                        </p:tav>
                                      </p:tavLst>
                                    </p:anim>
                                    <p:animEffect transition="in" filter="fade">
                                      <p:cBhvr>
                                        <p:cTn id="34" dur="500"/>
                                        <p:tgtEl>
                                          <p:spTgt spid="2061"/>
                                        </p:tgtEl>
                                      </p:cBhvr>
                                    </p:animEffect>
                                  </p:childTnLst>
                                </p:cTn>
                              </p:par>
                              <p:par>
                                <p:cTn id="35" presetID="53" presetClass="entr" presetSubtype="16"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p:cTn id="37" dur="500" fill="hold"/>
                                        <p:tgtEl>
                                          <p:spTgt spid="2058"/>
                                        </p:tgtEl>
                                        <p:attrNameLst>
                                          <p:attrName>ppt_w</p:attrName>
                                        </p:attrNameLst>
                                      </p:cBhvr>
                                      <p:tavLst>
                                        <p:tav tm="0">
                                          <p:val>
                                            <p:fltVal val="0"/>
                                          </p:val>
                                        </p:tav>
                                        <p:tav tm="100000">
                                          <p:val>
                                            <p:strVal val="#ppt_w"/>
                                          </p:val>
                                        </p:tav>
                                      </p:tavLst>
                                    </p:anim>
                                    <p:anim calcmode="lin" valueType="num">
                                      <p:cBhvr>
                                        <p:cTn id="38" dur="500" fill="hold"/>
                                        <p:tgtEl>
                                          <p:spTgt spid="2058"/>
                                        </p:tgtEl>
                                        <p:attrNameLst>
                                          <p:attrName>ppt_h</p:attrName>
                                        </p:attrNameLst>
                                      </p:cBhvr>
                                      <p:tavLst>
                                        <p:tav tm="0">
                                          <p:val>
                                            <p:fltVal val="0"/>
                                          </p:val>
                                        </p:tav>
                                        <p:tav tm="100000">
                                          <p:val>
                                            <p:strVal val="#ppt_h"/>
                                          </p:val>
                                        </p:tav>
                                      </p:tavLst>
                                    </p:anim>
                                    <p:animEffect transition="in" filter="fade">
                                      <p:cBhvr>
                                        <p:cTn id="39" dur="500"/>
                                        <p:tgtEl>
                                          <p:spTgt spid="2058"/>
                                        </p:tgtEl>
                                      </p:cBhvr>
                                    </p:animEffect>
                                  </p:childTnLst>
                                </p:cTn>
                              </p:par>
                              <p:par>
                                <p:cTn id="40" presetID="53" presetClass="entr" presetSubtype="16" fill="hold" nodeType="withEffect">
                                  <p:stCondLst>
                                    <p:cond delay="0"/>
                                  </p:stCondLst>
                                  <p:childTnLst>
                                    <p:set>
                                      <p:cBhvr>
                                        <p:cTn id="41" dur="1" fill="hold">
                                          <p:stCondLst>
                                            <p:cond delay="0"/>
                                          </p:stCondLst>
                                        </p:cTn>
                                        <p:tgtEl>
                                          <p:spTgt spid="2066"/>
                                        </p:tgtEl>
                                        <p:attrNameLst>
                                          <p:attrName>style.visibility</p:attrName>
                                        </p:attrNameLst>
                                      </p:cBhvr>
                                      <p:to>
                                        <p:strVal val="visible"/>
                                      </p:to>
                                    </p:set>
                                    <p:anim calcmode="lin" valueType="num">
                                      <p:cBhvr>
                                        <p:cTn id="42" dur="500" fill="hold"/>
                                        <p:tgtEl>
                                          <p:spTgt spid="2066"/>
                                        </p:tgtEl>
                                        <p:attrNameLst>
                                          <p:attrName>ppt_w</p:attrName>
                                        </p:attrNameLst>
                                      </p:cBhvr>
                                      <p:tavLst>
                                        <p:tav tm="0">
                                          <p:val>
                                            <p:fltVal val="0"/>
                                          </p:val>
                                        </p:tav>
                                        <p:tav tm="100000">
                                          <p:val>
                                            <p:strVal val="#ppt_w"/>
                                          </p:val>
                                        </p:tav>
                                      </p:tavLst>
                                    </p:anim>
                                    <p:anim calcmode="lin" valueType="num">
                                      <p:cBhvr>
                                        <p:cTn id="43" dur="500" fill="hold"/>
                                        <p:tgtEl>
                                          <p:spTgt spid="2066"/>
                                        </p:tgtEl>
                                        <p:attrNameLst>
                                          <p:attrName>ppt_h</p:attrName>
                                        </p:attrNameLst>
                                      </p:cBhvr>
                                      <p:tavLst>
                                        <p:tav tm="0">
                                          <p:val>
                                            <p:fltVal val="0"/>
                                          </p:val>
                                        </p:tav>
                                        <p:tav tm="100000">
                                          <p:val>
                                            <p:strVal val="#ppt_h"/>
                                          </p:val>
                                        </p:tav>
                                      </p:tavLst>
                                    </p:anim>
                                    <p:animEffect transition="in" filter="fade">
                                      <p:cBhvr>
                                        <p:cTn id="44" dur="500"/>
                                        <p:tgtEl>
                                          <p:spTgt spid="2066"/>
                                        </p:tgtEl>
                                      </p:cBhvr>
                                    </p:animEffect>
                                  </p:childTnLst>
                                </p:cTn>
                              </p:par>
                              <p:par>
                                <p:cTn id="45" presetID="53" presetClass="entr" presetSubtype="16" fill="hold" nodeType="withEffect">
                                  <p:stCondLst>
                                    <p:cond delay="0"/>
                                  </p:stCondLst>
                                  <p:childTnLst>
                                    <p:set>
                                      <p:cBhvr>
                                        <p:cTn id="46" dur="1" fill="hold">
                                          <p:stCondLst>
                                            <p:cond delay="0"/>
                                          </p:stCondLst>
                                        </p:cTn>
                                        <p:tgtEl>
                                          <p:spTgt spid="2065"/>
                                        </p:tgtEl>
                                        <p:attrNameLst>
                                          <p:attrName>style.visibility</p:attrName>
                                        </p:attrNameLst>
                                      </p:cBhvr>
                                      <p:to>
                                        <p:strVal val="visible"/>
                                      </p:to>
                                    </p:set>
                                    <p:anim calcmode="lin" valueType="num">
                                      <p:cBhvr>
                                        <p:cTn id="47" dur="500" fill="hold"/>
                                        <p:tgtEl>
                                          <p:spTgt spid="2065"/>
                                        </p:tgtEl>
                                        <p:attrNameLst>
                                          <p:attrName>ppt_w</p:attrName>
                                        </p:attrNameLst>
                                      </p:cBhvr>
                                      <p:tavLst>
                                        <p:tav tm="0">
                                          <p:val>
                                            <p:fltVal val="0"/>
                                          </p:val>
                                        </p:tav>
                                        <p:tav tm="100000">
                                          <p:val>
                                            <p:strVal val="#ppt_w"/>
                                          </p:val>
                                        </p:tav>
                                      </p:tavLst>
                                    </p:anim>
                                    <p:anim calcmode="lin" valueType="num">
                                      <p:cBhvr>
                                        <p:cTn id="48" dur="500" fill="hold"/>
                                        <p:tgtEl>
                                          <p:spTgt spid="2065"/>
                                        </p:tgtEl>
                                        <p:attrNameLst>
                                          <p:attrName>ppt_h</p:attrName>
                                        </p:attrNameLst>
                                      </p:cBhvr>
                                      <p:tavLst>
                                        <p:tav tm="0">
                                          <p:val>
                                            <p:fltVal val="0"/>
                                          </p:val>
                                        </p:tav>
                                        <p:tav tm="100000">
                                          <p:val>
                                            <p:strVal val="#ppt_h"/>
                                          </p:val>
                                        </p:tav>
                                      </p:tavLst>
                                    </p:anim>
                                    <p:animEffect transition="in" filter="fade">
                                      <p:cBhvr>
                                        <p:cTn id="49"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64772" y="592500"/>
            <a:ext cx="9818914" cy="82421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Вгадай предмет за ознаками</a:t>
            </a:r>
            <a:endParaRPr lang="uk-UA" sz="4000" b="1" dirty="0">
              <a:solidFill>
                <a:schemeClr val="bg1"/>
              </a:solidFill>
            </a:endParaRPr>
          </a:p>
        </p:txBody>
      </p:sp>
      <p:sp>
        <p:nvSpPr>
          <p:cNvPr id="10" name="TextBox 9"/>
          <p:cNvSpPr txBox="1"/>
          <p:nvPr/>
        </p:nvSpPr>
        <p:spPr>
          <a:xfrm>
            <a:off x="1164772" y="1550746"/>
            <a:ext cx="573677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3200" b="1" dirty="0" smtClean="0">
                <a:solidFill>
                  <a:schemeClr val="bg1"/>
                </a:solidFill>
              </a:rPr>
              <a:t>Білий, </a:t>
            </a:r>
            <a:r>
              <a:rPr lang="uk-UA" sz="3200" b="1" dirty="0" smtClean="0">
                <a:solidFill>
                  <a:schemeClr val="bg1"/>
                </a:solidFill>
              </a:rPr>
              <a:t>пухнастий, </a:t>
            </a:r>
            <a:r>
              <a:rPr lang="uk-UA" sz="3200" b="1" dirty="0" smtClean="0">
                <a:solidFill>
                  <a:schemeClr val="bg1"/>
                </a:solidFill>
              </a:rPr>
              <a:t>м’який …</a:t>
            </a:r>
            <a:endParaRPr lang="uk-UA" sz="3200" b="1" i="1" dirty="0">
              <a:solidFill>
                <a:schemeClr val="bg1"/>
              </a:solidFill>
            </a:endParaRPr>
          </a:p>
        </p:txBody>
      </p:sp>
      <p:sp>
        <p:nvSpPr>
          <p:cNvPr id="11" name="TextBox 10"/>
          <p:cNvSpPr txBox="1"/>
          <p:nvPr/>
        </p:nvSpPr>
        <p:spPr>
          <a:xfrm>
            <a:off x="7057767" y="1524394"/>
            <a:ext cx="1506146"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chemeClr val="bg1"/>
                </a:solidFill>
              </a:rPr>
              <a:t>Сніг</a:t>
            </a:r>
            <a:endParaRPr lang="ru-RU" sz="3200" b="1" dirty="0">
              <a:solidFill>
                <a:schemeClr val="bg1"/>
              </a:solidFill>
            </a:endParaRPr>
          </a:p>
        </p:txBody>
      </p:sp>
      <p:sp>
        <p:nvSpPr>
          <p:cNvPr id="6" name="TextBox 5"/>
          <p:cNvSpPr txBox="1"/>
          <p:nvPr/>
        </p:nvSpPr>
        <p:spPr>
          <a:xfrm>
            <a:off x="1164772" y="2262602"/>
            <a:ext cx="573677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3200" b="1" dirty="0" smtClean="0">
                <a:solidFill>
                  <a:schemeClr val="bg1"/>
                </a:solidFill>
              </a:rPr>
              <a:t>Холодна, люта, морозна …</a:t>
            </a:r>
            <a:endParaRPr lang="uk-UA" sz="3200" b="1" i="1" dirty="0">
              <a:solidFill>
                <a:schemeClr val="bg1"/>
              </a:solidFill>
            </a:endParaRPr>
          </a:p>
        </p:txBody>
      </p:sp>
      <p:sp>
        <p:nvSpPr>
          <p:cNvPr id="7" name="TextBox 6"/>
          <p:cNvSpPr txBox="1"/>
          <p:nvPr/>
        </p:nvSpPr>
        <p:spPr>
          <a:xfrm>
            <a:off x="1164772" y="2939241"/>
            <a:ext cx="573677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3200" b="1" dirty="0" smtClean="0">
                <a:solidFill>
                  <a:schemeClr val="bg1"/>
                </a:solidFill>
              </a:rPr>
              <a:t>Злий, тріскучий, лютий …</a:t>
            </a:r>
            <a:endParaRPr lang="uk-UA" sz="3200" b="1" i="1" dirty="0">
              <a:solidFill>
                <a:schemeClr val="bg1"/>
              </a:solidFill>
            </a:endParaRPr>
          </a:p>
        </p:txBody>
      </p:sp>
      <p:pic>
        <p:nvPicPr>
          <p:cNvPr id="8" name="Picture 4" descr="Похожее изображение"/>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3257" y="3674526"/>
            <a:ext cx="4035340" cy="2666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57767" y="2245510"/>
            <a:ext cx="1506146"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chemeClr val="bg1"/>
                </a:solidFill>
              </a:rPr>
              <a:t>Зима</a:t>
            </a:r>
            <a:endParaRPr lang="ru-RU" sz="3200" b="1" dirty="0">
              <a:solidFill>
                <a:schemeClr val="bg1"/>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202" y="3701013"/>
            <a:ext cx="3520683" cy="2640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885" y="1524393"/>
            <a:ext cx="2397573" cy="3196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057767" y="2939240"/>
            <a:ext cx="1506146" cy="58477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smtClean="0">
                <a:solidFill>
                  <a:schemeClr val="bg1"/>
                </a:solidFill>
              </a:rPr>
              <a:t>Мороз</a:t>
            </a:r>
            <a:endParaRPr lang="ru-RU" sz="3200" b="1" dirty="0">
              <a:solidFill>
                <a:schemeClr val="bg1"/>
              </a:solidFill>
            </a:endParaRPr>
          </a:p>
        </p:txBody>
      </p:sp>
    </p:spTree>
    <p:extLst>
      <p:ext uri="{BB962C8B-B14F-4D97-AF65-F5344CB8AC3E}">
        <p14:creationId xmlns:p14="http://schemas.microsoft.com/office/powerpoint/2010/main" val="32216110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88571" y="592500"/>
            <a:ext cx="10156372" cy="82421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Читацька </a:t>
            </a:r>
            <a:r>
              <a:rPr lang="uk-UA" sz="4000" b="1" dirty="0" smtClean="0">
                <a:solidFill>
                  <a:schemeClr val="bg1"/>
                </a:solidFill>
              </a:rPr>
              <a:t>розминка</a:t>
            </a:r>
            <a:endParaRPr lang="uk-UA" sz="4000" b="1" dirty="0">
              <a:solidFill>
                <a:schemeClr val="bg1"/>
              </a:solidFill>
            </a:endParaRPr>
          </a:p>
        </p:txBody>
      </p:sp>
      <p:sp>
        <p:nvSpPr>
          <p:cNvPr id="10" name="TextBox 9"/>
          <p:cNvSpPr txBox="1"/>
          <p:nvPr/>
        </p:nvSpPr>
        <p:spPr>
          <a:xfrm>
            <a:off x="5622469" y="1516504"/>
            <a:ext cx="5785758" cy="3539430"/>
          </a:xfrm>
          <a:prstGeom prst="rect">
            <a:avLst/>
          </a:prstGeom>
          <a:ln w="3810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Бачила Зіна, як зірка упала,</a:t>
            </a:r>
          </a:p>
          <a:p>
            <a:pPr algn="ctr"/>
            <a:r>
              <a:rPr lang="uk-UA" sz="2800" b="1" dirty="0">
                <a:solidFill>
                  <a:schemeClr val="bg1"/>
                </a:solidFill>
              </a:rPr>
              <a:t>Зразу бажання вона загадала:</a:t>
            </a:r>
          </a:p>
          <a:p>
            <a:pPr algn="ctr"/>
            <a:r>
              <a:rPr lang="uk-UA" sz="2800" b="1" dirty="0">
                <a:solidFill>
                  <a:schemeClr val="bg1"/>
                </a:solidFill>
              </a:rPr>
              <a:t>«Взимку на землю </a:t>
            </a:r>
            <a:r>
              <a:rPr lang="uk-UA" sz="2800" b="1" dirty="0" smtClean="0">
                <a:solidFill>
                  <a:schemeClr val="bg1"/>
                </a:solidFill>
              </a:rPr>
              <a:t>хай </a:t>
            </a:r>
            <a:r>
              <a:rPr lang="uk-UA" sz="2800" b="1" dirty="0">
                <a:solidFill>
                  <a:schemeClr val="bg1"/>
                </a:solidFill>
              </a:rPr>
              <a:t>випаде сніг,</a:t>
            </a:r>
          </a:p>
          <a:p>
            <a:pPr algn="ctr"/>
            <a:r>
              <a:rPr lang="uk-UA" sz="2800" b="1" dirty="0">
                <a:solidFill>
                  <a:schemeClr val="bg1"/>
                </a:solidFill>
              </a:rPr>
              <a:t>Зіна хай буде завзятіша всіх,</a:t>
            </a:r>
          </a:p>
          <a:p>
            <a:pPr algn="ctr"/>
            <a:r>
              <a:rPr lang="uk-UA" sz="2800" b="1" dirty="0">
                <a:solidFill>
                  <a:schemeClr val="bg1"/>
                </a:solidFill>
              </a:rPr>
              <a:t>Хай її до зоосаду </a:t>
            </a:r>
            <a:endParaRPr lang="uk-UA" sz="2800" b="1" dirty="0" smtClean="0">
              <a:solidFill>
                <a:schemeClr val="bg1"/>
              </a:solidFill>
            </a:endParaRPr>
          </a:p>
          <a:p>
            <a:pPr algn="ctr"/>
            <a:r>
              <a:rPr lang="uk-UA" sz="2800" b="1" dirty="0" smtClean="0">
                <a:solidFill>
                  <a:schemeClr val="bg1"/>
                </a:solidFill>
              </a:rPr>
              <a:t>залюбки </a:t>
            </a:r>
            <a:r>
              <a:rPr lang="uk-UA" sz="2800" b="1" dirty="0">
                <a:solidFill>
                  <a:schemeClr val="bg1"/>
                </a:solidFill>
              </a:rPr>
              <a:t>батьки ведуть,</a:t>
            </a:r>
          </a:p>
          <a:p>
            <a:pPr algn="ctr"/>
            <a:r>
              <a:rPr lang="uk-UA" sz="2800" b="1" dirty="0">
                <a:solidFill>
                  <a:schemeClr val="bg1"/>
                </a:solidFill>
              </a:rPr>
              <a:t>Хай зефіру й мармеладу </a:t>
            </a:r>
            <a:endParaRPr lang="uk-UA" sz="2800" b="1" dirty="0" smtClean="0">
              <a:solidFill>
                <a:schemeClr val="bg1"/>
              </a:solidFill>
            </a:endParaRPr>
          </a:p>
          <a:p>
            <a:pPr algn="ctr"/>
            <a:r>
              <a:rPr lang="uk-UA" sz="2800" b="1" dirty="0" smtClean="0">
                <a:solidFill>
                  <a:schemeClr val="bg1"/>
                </a:solidFill>
              </a:rPr>
              <a:t>завтра </a:t>
            </a:r>
            <a:r>
              <a:rPr lang="uk-UA" sz="2800" b="1" dirty="0">
                <a:solidFill>
                  <a:schemeClr val="bg1"/>
                </a:solidFill>
              </a:rPr>
              <a:t>зранку їй дадуть».</a:t>
            </a:r>
          </a:p>
        </p:txBody>
      </p:sp>
      <p:sp>
        <p:nvSpPr>
          <p:cNvPr id="11" name="TextBox 10"/>
          <p:cNvSpPr txBox="1"/>
          <p:nvPr/>
        </p:nvSpPr>
        <p:spPr>
          <a:xfrm>
            <a:off x="879249" y="1508580"/>
            <a:ext cx="4615543"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400" b="1" dirty="0" smtClean="0">
                <a:solidFill>
                  <a:schemeClr val="accent2">
                    <a:lumMod val="75000"/>
                  </a:schemeClr>
                </a:solidFill>
              </a:rPr>
              <a:t>Прочитай </a:t>
            </a:r>
            <a:r>
              <a:rPr lang="ru-RU" sz="2400" b="1" dirty="0" err="1" smtClean="0">
                <a:solidFill>
                  <a:schemeClr val="accent2">
                    <a:lumMod val="75000"/>
                  </a:schemeClr>
                </a:solidFill>
              </a:rPr>
              <a:t>вірш</a:t>
            </a:r>
            <a:r>
              <a:rPr lang="ru-RU" sz="2400" b="1" dirty="0" smtClean="0">
                <a:solidFill>
                  <a:schemeClr val="accent2">
                    <a:lumMod val="75000"/>
                  </a:schemeClr>
                </a:solidFill>
              </a:rPr>
              <a:t>. </a:t>
            </a:r>
          </a:p>
          <a:p>
            <a:pPr marL="342900" indent="-342900">
              <a:buFont typeface="Wingdings" panose="05000000000000000000" pitchFamily="2" charset="2"/>
              <a:buChar char="§"/>
            </a:pPr>
            <a:r>
              <a:rPr lang="uk-UA" sz="2400" b="1" dirty="0" smtClean="0">
                <a:solidFill>
                  <a:schemeClr val="accent2">
                    <a:lumMod val="75000"/>
                  </a:schemeClr>
                </a:solidFill>
              </a:rPr>
              <a:t>Яке побажання були для всіх людей? А яке тільки для себе?</a:t>
            </a:r>
          </a:p>
          <a:p>
            <a:pPr marL="342900" indent="-342900">
              <a:buFont typeface="Wingdings" panose="05000000000000000000" pitchFamily="2" charset="2"/>
              <a:buChar char="§"/>
            </a:pPr>
            <a:r>
              <a:rPr lang="uk-UA" sz="2400" b="1" dirty="0">
                <a:solidFill>
                  <a:schemeClr val="accent2">
                    <a:lumMod val="75000"/>
                  </a:schemeClr>
                </a:solidFill>
              </a:rPr>
              <a:t>Коли Зіна загадала бажання</a:t>
            </a:r>
            <a:r>
              <a:rPr lang="uk-UA" sz="2400" b="1" dirty="0" smtClean="0">
                <a:solidFill>
                  <a:schemeClr val="accent2">
                    <a:lumMod val="75000"/>
                  </a:schemeClr>
                </a:solidFill>
              </a:rPr>
              <a:t>?</a:t>
            </a:r>
            <a:endParaRPr lang="uk-UA" sz="2400" b="1" dirty="0">
              <a:solidFill>
                <a:schemeClr val="accent2">
                  <a:lumMod val="75000"/>
                </a:schemeClr>
              </a:solidFill>
            </a:endParaRPr>
          </a:p>
        </p:txBody>
      </p:sp>
      <p:pic>
        <p:nvPicPr>
          <p:cNvPr id="1028" name="Picture 4" descr="Народні прикмети на 25 жовтня - День Прова, День Андр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330" y="3286219"/>
            <a:ext cx="4041094" cy="2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094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36171" y="582906"/>
            <a:ext cx="10178143"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1612549"/>
            <a:ext cx="3677194" cy="3677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6797" y="1612549"/>
            <a:ext cx="6183087" cy="391596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Сьогодні на уроці читання </a:t>
            </a:r>
            <a:r>
              <a:rPr lang="uk-UA" sz="2800" b="1" dirty="0" smtClean="0">
                <a:solidFill>
                  <a:schemeClr val="bg1"/>
                </a:solidFill>
              </a:rPr>
              <a:t>ми будемо досліджувати </a:t>
            </a:r>
            <a:r>
              <a:rPr lang="uk-UA" sz="2800" b="1" dirty="0" smtClean="0">
                <a:solidFill>
                  <a:schemeClr val="bg1"/>
                </a:solidFill>
              </a:rPr>
              <a:t>твори, присвячені Миколі Чудотворцю:</a:t>
            </a:r>
            <a:endParaRPr lang="uk-UA" sz="2800" b="1" dirty="0" smtClean="0">
              <a:solidFill>
                <a:schemeClr val="bg1"/>
              </a:solidFill>
            </a:endParaRPr>
          </a:p>
          <a:p>
            <a:pPr algn="ctr"/>
            <a:r>
              <a:rPr lang="uk-UA" sz="2800" b="1" dirty="0">
                <a:solidFill>
                  <a:schemeClr val="bg1"/>
                </a:solidFill>
              </a:rPr>
              <a:t>В. Багірова «Лист до Чудотвор­ця». </a:t>
            </a:r>
          </a:p>
          <a:p>
            <a:pPr algn="ctr"/>
            <a:r>
              <a:rPr lang="uk-UA" sz="2800" b="1" dirty="0">
                <a:solidFill>
                  <a:schemeClr val="bg1"/>
                </a:solidFill>
              </a:rPr>
              <a:t>І. Малкович «Молитва Ангелу». </a:t>
            </a:r>
          </a:p>
          <a:p>
            <a:pPr algn="ctr"/>
            <a:r>
              <a:rPr lang="uk-UA" sz="2800" b="1" dirty="0">
                <a:solidFill>
                  <a:schemeClr val="bg1"/>
                </a:solidFill>
              </a:rPr>
              <a:t>О. Наконечна «Свято Миколая</a:t>
            </a:r>
            <a:r>
              <a:rPr lang="uk-UA" sz="2800" b="1" dirty="0" smtClean="0">
                <a:solidFill>
                  <a:schemeClr val="bg1"/>
                </a:solidFill>
              </a:rPr>
              <a:t>».</a:t>
            </a:r>
            <a:endParaRPr lang="uk-UA" sz="2800" b="1" dirty="0" smtClean="0">
              <a:solidFill>
                <a:schemeClr val="bg1"/>
              </a:solidFill>
            </a:endParaRPr>
          </a:p>
          <a:p>
            <a:pPr algn="ctr"/>
            <a:r>
              <a:rPr lang="uk-UA" sz="2800" b="1" dirty="0" smtClean="0"/>
              <a:t>Дізнаємось, </a:t>
            </a:r>
            <a:r>
              <a:rPr lang="uk-UA" sz="2800" b="1" dirty="0"/>
              <a:t>що бувають </a:t>
            </a:r>
            <a:endParaRPr lang="uk-UA" sz="2800" b="1" dirty="0" smtClean="0"/>
          </a:p>
          <a:p>
            <a:pPr algn="ctr"/>
            <a:r>
              <a:rPr lang="uk-UA" sz="2800" b="1" dirty="0" smtClean="0"/>
              <a:t>невидимі </a:t>
            </a:r>
            <a:r>
              <a:rPr lang="uk-UA" sz="2800" b="1" dirty="0"/>
              <a:t>подарунки</a:t>
            </a:r>
            <a:r>
              <a:rPr lang="uk-UA" sz="2800" dirty="0" smtClean="0"/>
              <a:t>.</a:t>
            </a:r>
            <a:endParaRPr lang="uk-UA" sz="2800" b="1" dirty="0" smtClean="0"/>
          </a:p>
        </p:txBody>
      </p:sp>
    </p:spTree>
    <p:extLst>
      <p:ext uri="{BB962C8B-B14F-4D97-AF65-F5344CB8AC3E}">
        <p14:creationId xmlns:p14="http://schemas.microsoft.com/office/powerpoint/2010/main" val="41543541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15166" y="625158"/>
            <a:ext cx="10110034" cy="6702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День </a:t>
            </a:r>
            <a:r>
              <a:rPr lang="uk-UA" sz="4000" b="1" dirty="0">
                <a:solidFill>
                  <a:schemeClr val="bg1"/>
                </a:solidFill>
              </a:rPr>
              <a:t>Святого Миколая</a:t>
            </a:r>
          </a:p>
        </p:txBody>
      </p:sp>
      <p:sp>
        <p:nvSpPr>
          <p:cNvPr id="8" name="TextBox 7"/>
          <p:cNvSpPr txBox="1"/>
          <p:nvPr/>
        </p:nvSpPr>
        <p:spPr>
          <a:xfrm>
            <a:off x="5978962" y="1518280"/>
            <a:ext cx="5146238" cy="440120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rgbClr val="0070C0"/>
                </a:solidFill>
              </a:rPr>
              <a:t>6 </a:t>
            </a:r>
            <a:r>
              <a:rPr lang="uk-UA" sz="2800" b="1" dirty="0">
                <a:solidFill>
                  <a:srgbClr val="0070C0"/>
                </a:solidFill>
              </a:rPr>
              <a:t>грудня – День святого Миколая Чудотворця.</a:t>
            </a:r>
          </a:p>
          <a:p>
            <a:pPr algn="ctr"/>
            <a:r>
              <a:rPr lang="ru-RU" sz="2800" b="1" dirty="0">
                <a:solidFill>
                  <a:schemeClr val="accent2">
                    <a:lumMod val="75000"/>
                  </a:schemeClr>
                </a:solidFill>
              </a:rPr>
              <a:t>      </a:t>
            </a:r>
            <a:r>
              <a:rPr lang="uk-UA" sz="2800" b="1" dirty="0">
                <a:solidFill>
                  <a:schemeClr val="accent2">
                    <a:lumMod val="75000"/>
                  </a:schemeClr>
                </a:solidFill>
              </a:rPr>
              <a:t>Мандруючи світом, святий Миколай обдаровує чемних і</a:t>
            </a:r>
          </a:p>
          <a:p>
            <a:pPr algn="ctr"/>
            <a:r>
              <a:rPr lang="uk-UA" sz="2800" b="1" dirty="0">
                <a:solidFill>
                  <a:schemeClr val="accent2">
                    <a:lumMod val="75000"/>
                  </a:schemeClr>
                </a:solidFill>
              </a:rPr>
              <a:t>слухняних дітей. Це не тільки подарунки, які можна взяти в руки, а й невидимі дари — побажання кожному радості, миру, здоров’я, надії на краще життя.</a:t>
            </a:r>
          </a:p>
        </p:txBody>
      </p:sp>
      <p:pic>
        <p:nvPicPr>
          <p:cNvPr id="2050" name="Picture 2" descr="Картинки по запросу святий миколай клипарт"/>
          <p:cNvPicPr>
            <a:picLocks noChangeAspect="1" noChangeArrowheads="1"/>
          </p:cNvPicPr>
          <p:nvPr/>
        </p:nvPicPr>
        <p:blipFill rotWithShape="1">
          <a:blip r:embed="rId2">
            <a:extLst>
              <a:ext uri="{28A0092B-C50C-407E-A947-70E740481C1C}">
                <a14:useLocalDpi xmlns:a14="http://schemas.microsoft.com/office/drawing/2010/main" val="0"/>
              </a:ext>
            </a:extLst>
          </a:blip>
          <a:srcRect t="2907"/>
          <a:stretch/>
        </p:blipFill>
        <p:spPr bwMode="auto">
          <a:xfrm>
            <a:off x="1015166" y="1518280"/>
            <a:ext cx="4558320" cy="44258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6124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Заголовок 1"/>
          <p:cNvSpPr txBox="1">
            <a:spLocks/>
          </p:cNvSpPr>
          <p:nvPr>
            <p:custDataLst>
              <p:tags r:id="rId1"/>
            </p:custDataLst>
          </p:nvPr>
        </p:nvSpPr>
        <p:spPr bwMode="auto">
          <a:xfrm>
            <a:off x="4355880" y="1826967"/>
            <a:ext cx="3085412" cy="413044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0" hangingPunct="0">
              <a:defRPr/>
            </a:pPr>
            <a:r>
              <a:rPr lang="uk-UA" sz="3600" b="1" dirty="0">
                <a:solidFill>
                  <a:schemeClr val="bg1"/>
                </a:solidFill>
                <a:ea typeface="+mj-ea"/>
                <a:cs typeface="+mj-cs"/>
              </a:rPr>
              <a:t>мандруючи</a:t>
            </a:r>
          </a:p>
          <a:p>
            <a:pPr eaLnBrk="0" hangingPunct="0">
              <a:defRPr/>
            </a:pPr>
            <a:r>
              <a:rPr lang="uk-UA" sz="3600" b="1" dirty="0">
                <a:solidFill>
                  <a:schemeClr val="bg1"/>
                </a:solidFill>
                <a:ea typeface="+mj-ea"/>
                <a:cs typeface="+mj-cs"/>
              </a:rPr>
              <a:t>чудотворець</a:t>
            </a:r>
          </a:p>
          <a:p>
            <a:pPr eaLnBrk="0" hangingPunct="0">
              <a:defRPr/>
            </a:pPr>
            <a:r>
              <a:rPr lang="uk-UA" sz="3600" b="1" dirty="0">
                <a:solidFill>
                  <a:schemeClr val="bg1"/>
                </a:solidFill>
                <a:ea typeface="+mj-ea"/>
                <a:cs typeface="+mj-cs"/>
              </a:rPr>
              <a:t>невидимі</a:t>
            </a:r>
          </a:p>
          <a:p>
            <a:pPr eaLnBrk="0" hangingPunct="0">
              <a:defRPr/>
            </a:pPr>
            <a:r>
              <a:rPr lang="uk-UA" sz="3600" b="1" dirty="0" err="1">
                <a:solidFill>
                  <a:schemeClr val="bg1"/>
                </a:solidFill>
                <a:ea typeface="+mj-ea"/>
                <a:cs typeface="+mj-cs"/>
              </a:rPr>
              <a:t>ангелику</a:t>
            </a:r>
            <a:endParaRPr lang="uk-UA" sz="3600" b="1" dirty="0">
              <a:solidFill>
                <a:schemeClr val="bg1"/>
              </a:solidFill>
              <a:ea typeface="+mj-ea"/>
              <a:cs typeface="+mj-cs"/>
            </a:endParaRPr>
          </a:p>
          <a:p>
            <a:pPr eaLnBrk="0" hangingPunct="0">
              <a:defRPr/>
            </a:pPr>
            <a:r>
              <a:rPr lang="uk-UA" sz="3600" b="1" dirty="0">
                <a:solidFill>
                  <a:schemeClr val="bg1"/>
                </a:solidFill>
                <a:ea typeface="+mj-ea"/>
                <a:cs typeface="+mj-cs"/>
              </a:rPr>
              <a:t>помочі</a:t>
            </a:r>
          </a:p>
          <a:p>
            <a:pPr eaLnBrk="0" hangingPunct="0">
              <a:defRPr/>
            </a:pPr>
            <a:r>
              <a:rPr lang="uk-UA" sz="3600" b="1" dirty="0">
                <a:solidFill>
                  <a:schemeClr val="bg1"/>
                </a:solidFill>
                <a:ea typeface="+mj-ea"/>
                <a:cs typeface="+mj-cs"/>
              </a:rPr>
              <a:t>свічечкою</a:t>
            </a:r>
          </a:p>
          <a:p>
            <a:pPr eaLnBrk="0" hangingPunct="0">
              <a:defRPr/>
            </a:pPr>
            <a:r>
              <a:rPr lang="uk-UA" sz="3600" b="1" dirty="0">
                <a:solidFill>
                  <a:schemeClr val="bg1"/>
                </a:solidFill>
                <a:ea typeface="+mj-ea"/>
                <a:cs typeface="+mj-cs"/>
              </a:rPr>
              <a:t>присвяти</a:t>
            </a:r>
          </a:p>
        </p:txBody>
      </p:sp>
      <p:sp>
        <p:nvSpPr>
          <p:cNvPr id="12" name="Заголовок 1"/>
          <p:cNvSpPr txBox="1">
            <a:spLocks/>
          </p:cNvSpPr>
          <p:nvPr>
            <p:custDataLst>
              <p:tags r:id="rId2"/>
            </p:custDataLst>
          </p:nvPr>
        </p:nvSpPr>
        <p:spPr bwMode="auto">
          <a:xfrm>
            <a:off x="7636867" y="1827930"/>
            <a:ext cx="3139992" cy="413044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eaLnBrk="0" hangingPunct="0">
              <a:defRPr/>
            </a:pPr>
            <a:r>
              <a:rPr lang="uk-UA" sz="3600" b="1" dirty="0">
                <a:solidFill>
                  <a:schemeClr val="bg1"/>
                </a:solidFill>
              </a:rPr>
              <a:t>надходило</a:t>
            </a:r>
          </a:p>
          <a:p>
            <a:pPr eaLnBrk="0" hangingPunct="0">
              <a:defRPr/>
            </a:pPr>
            <a:r>
              <a:rPr lang="uk-UA" sz="3600" b="1" dirty="0">
                <a:solidFill>
                  <a:schemeClr val="bg1"/>
                </a:solidFill>
              </a:rPr>
              <a:t>зимно</a:t>
            </a:r>
          </a:p>
          <a:p>
            <a:pPr eaLnBrk="0" hangingPunct="0">
              <a:defRPr/>
            </a:pPr>
            <a:r>
              <a:rPr lang="uk-UA" sz="3600" b="1" dirty="0">
                <a:solidFill>
                  <a:schemeClr val="bg1"/>
                </a:solidFill>
              </a:rPr>
              <a:t>зітхнув</a:t>
            </a:r>
          </a:p>
          <a:p>
            <a:pPr eaLnBrk="0" hangingPunct="0">
              <a:defRPr/>
            </a:pPr>
            <a:r>
              <a:rPr lang="uk-UA" sz="3600" b="1" dirty="0">
                <a:solidFill>
                  <a:schemeClr val="bg1"/>
                </a:solidFill>
              </a:rPr>
              <a:t>знайденими</a:t>
            </a:r>
          </a:p>
          <a:p>
            <a:pPr eaLnBrk="0" hangingPunct="0">
              <a:defRPr/>
            </a:pPr>
            <a:r>
              <a:rPr lang="uk-UA" sz="3600" b="1" dirty="0">
                <a:solidFill>
                  <a:schemeClr val="bg1"/>
                </a:solidFill>
              </a:rPr>
              <a:t>найкращий</a:t>
            </a:r>
            <a:endParaRPr lang="ru-RU" sz="3600" b="1" dirty="0">
              <a:solidFill>
                <a:schemeClr val="bg1"/>
              </a:solidFill>
            </a:endParaRPr>
          </a:p>
          <a:p>
            <a:pPr eaLnBrk="0" hangingPunct="0">
              <a:defRPr/>
            </a:pPr>
            <a:r>
              <a:rPr lang="uk-UA" sz="3600" b="1" dirty="0">
                <a:solidFill>
                  <a:schemeClr val="bg1"/>
                </a:solidFill>
              </a:rPr>
              <a:t>мерщій</a:t>
            </a:r>
          </a:p>
          <a:p>
            <a:pPr eaLnBrk="0" hangingPunct="0">
              <a:defRPr/>
            </a:pPr>
            <a:r>
              <a:rPr lang="uk-UA" sz="3600" b="1" dirty="0" smtClean="0">
                <a:solidFill>
                  <a:schemeClr val="bg1"/>
                </a:solidFill>
                <a:ea typeface="+mj-ea"/>
                <a:cs typeface="+mj-cs"/>
              </a:rPr>
              <a:t>зареготали</a:t>
            </a:r>
            <a:endParaRPr lang="uk-UA" sz="3600" b="1" dirty="0">
              <a:solidFill>
                <a:schemeClr val="bg1"/>
              </a:solidFill>
              <a:ea typeface="+mj-ea"/>
              <a:cs typeface="+mj-cs"/>
            </a:endParaRPr>
          </a:p>
        </p:txBody>
      </p:sp>
      <p:sp>
        <p:nvSpPr>
          <p:cNvPr id="9" name="Равнобедренный треугольник 8"/>
          <p:cNvSpPr/>
          <p:nvPr/>
        </p:nvSpPr>
        <p:spPr>
          <a:xfrm rot="6556522">
            <a:off x="5918488" y="2010095"/>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6556522">
            <a:off x="5210741" y="357306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6556522">
            <a:off x="4860447" y="416726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6556522">
            <a:off x="4963685" y="468577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6556522">
            <a:off x="6113100" y="528061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6556522">
            <a:off x="8878575" y="194208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6556522">
            <a:off x="5914288" y="257580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6556522">
            <a:off x="5252266" y="312014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6556522">
            <a:off x="8114743" y="255852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6556522">
            <a:off x="8826957" y="309071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Равнобедренный треугольник 22"/>
          <p:cNvSpPr/>
          <p:nvPr/>
        </p:nvSpPr>
        <p:spPr>
          <a:xfrm rot="6556522">
            <a:off x="8324364" y="362657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4" name="Равнобедренный треугольник 23"/>
          <p:cNvSpPr/>
          <p:nvPr/>
        </p:nvSpPr>
        <p:spPr>
          <a:xfrm rot="6556522">
            <a:off x="8994923" y="417718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6556522">
            <a:off x="8897894" y="470892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6" name="Равнобедренный треугольник 25"/>
          <p:cNvSpPr/>
          <p:nvPr/>
        </p:nvSpPr>
        <p:spPr>
          <a:xfrm rot="6556522">
            <a:off x="9379393" y="5280612"/>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7" name="Прямоугольник 26"/>
          <p:cNvSpPr/>
          <p:nvPr/>
        </p:nvSpPr>
        <p:spPr>
          <a:xfrm>
            <a:off x="1099457" y="461873"/>
            <a:ext cx="9873343" cy="72467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Читацька </a:t>
            </a:r>
            <a:r>
              <a:rPr lang="uk-UA" sz="4000" b="1" dirty="0" smtClean="0">
                <a:solidFill>
                  <a:schemeClr val="bg1"/>
                </a:solidFill>
              </a:rPr>
              <a:t>розминка</a:t>
            </a:r>
            <a:endParaRPr lang="uk-UA" sz="4000" b="1" dirty="0">
              <a:solidFill>
                <a:schemeClr val="bg1"/>
              </a:solidFill>
            </a:endParaRPr>
          </a:p>
        </p:txBody>
      </p:sp>
      <p:sp>
        <p:nvSpPr>
          <p:cNvPr id="28" name="Прямоугольник 27"/>
          <p:cNvSpPr/>
          <p:nvPr/>
        </p:nvSpPr>
        <p:spPr>
          <a:xfrm>
            <a:off x="4355880" y="1262743"/>
            <a:ext cx="6370297" cy="468084"/>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smtClean="0">
                <a:solidFill>
                  <a:schemeClr val="accent2">
                    <a:lumMod val="75000"/>
                  </a:schemeClr>
                </a:solidFill>
              </a:rPr>
              <a:t>слова, правильно наголошуй їх</a:t>
            </a:r>
            <a:endParaRPr lang="uk-UA" sz="2400" b="1" dirty="0">
              <a:solidFill>
                <a:schemeClr val="accent2">
                  <a:lumMod val="75000"/>
                </a:schemeClr>
              </a:solidFill>
            </a:endParaRPr>
          </a:p>
        </p:txBody>
      </p:sp>
      <p:pic>
        <p:nvPicPr>
          <p:cNvPr id="29"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04475" y="1306288"/>
            <a:ext cx="2973061" cy="4194304"/>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1903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352891" y="625157"/>
            <a:ext cx="9369537" cy="61937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Знайомство з </a:t>
            </a:r>
            <a:r>
              <a:rPr lang="uk-UA" sz="4000" b="1" dirty="0" smtClean="0">
                <a:solidFill>
                  <a:schemeClr val="bg1"/>
                </a:solidFill>
              </a:rPr>
              <a:t>письменницею</a:t>
            </a:r>
            <a:endParaRPr lang="uk-UA" sz="4000" b="1" dirty="0">
              <a:solidFill>
                <a:schemeClr val="bg1"/>
              </a:solidFill>
            </a:endParaRPr>
          </a:p>
        </p:txBody>
      </p:sp>
      <p:sp>
        <p:nvSpPr>
          <p:cNvPr id="19" name="TextBox 18"/>
          <p:cNvSpPr txBox="1"/>
          <p:nvPr/>
        </p:nvSpPr>
        <p:spPr>
          <a:xfrm>
            <a:off x="1352891" y="1507248"/>
            <a:ext cx="4848571" cy="37856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4800" b="1" dirty="0">
                <a:solidFill>
                  <a:srgbClr val="FFFF00"/>
                </a:solidFill>
              </a:rPr>
              <a:t>Віра Михайлівна Багірова – </a:t>
            </a:r>
          </a:p>
          <a:p>
            <a:pPr algn="ctr"/>
            <a:r>
              <a:rPr lang="uk-UA" sz="3600" b="1" dirty="0">
                <a:solidFill>
                  <a:schemeClr val="bg1"/>
                </a:solidFill>
              </a:rPr>
              <a:t>авторка віршів, казок, п'єс, оповідань у тому числі про тварин та </a:t>
            </a:r>
            <a:r>
              <a:rPr lang="uk-UA" sz="3600" b="1" dirty="0" smtClean="0">
                <a:solidFill>
                  <a:schemeClr val="bg1"/>
                </a:solidFill>
              </a:rPr>
              <a:t>рослини.</a:t>
            </a:r>
            <a:r>
              <a:rPr lang="uk-UA" sz="3600" b="1" dirty="0">
                <a:solidFill>
                  <a:schemeClr val="bg1"/>
                </a:solidFill>
              </a:rPr>
              <a:t> </a:t>
            </a:r>
          </a:p>
        </p:txBody>
      </p:sp>
      <p:pic>
        <p:nvPicPr>
          <p:cNvPr id="3076" name="Picture 4" descr="Картинки по запросу віра багірова вірші"/>
          <p:cNvPicPr>
            <a:picLocks noChangeAspect="1" noChangeArrowheads="1"/>
          </p:cNvPicPr>
          <p:nvPr/>
        </p:nvPicPr>
        <p:blipFill rotWithShape="1">
          <a:blip r:embed="rId2">
            <a:extLst>
              <a:ext uri="{28A0092B-C50C-407E-A947-70E740481C1C}">
                <a14:useLocalDpi xmlns:a14="http://schemas.microsoft.com/office/drawing/2010/main" val="0"/>
              </a:ext>
            </a:extLst>
          </a:blip>
          <a:srcRect l="19716" r="11686"/>
          <a:stretch/>
        </p:blipFill>
        <p:spPr bwMode="auto">
          <a:xfrm>
            <a:off x="6420125" y="1507248"/>
            <a:ext cx="4189694" cy="406157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19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338943" y="668700"/>
            <a:ext cx="9601200"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Віра Багірова. Лист </a:t>
            </a:r>
            <a:r>
              <a:rPr lang="uk-UA" sz="4000" b="1" dirty="0">
                <a:solidFill>
                  <a:schemeClr val="bg1"/>
                </a:solidFill>
              </a:rPr>
              <a:t>до </a:t>
            </a:r>
            <a:r>
              <a:rPr lang="uk-UA" sz="4000" b="1" dirty="0" smtClean="0">
                <a:solidFill>
                  <a:schemeClr val="bg1"/>
                </a:solidFill>
              </a:rPr>
              <a:t>Чудотворця</a:t>
            </a:r>
            <a:endParaRPr lang="uk-UA" sz="4000" b="1" dirty="0">
              <a:solidFill>
                <a:schemeClr val="bg1"/>
              </a:solidFill>
            </a:endParaRPr>
          </a:p>
        </p:txBody>
      </p:sp>
      <p:sp>
        <p:nvSpPr>
          <p:cNvPr id="10" name="TextBox 9"/>
          <p:cNvSpPr txBox="1"/>
          <p:nvPr/>
        </p:nvSpPr>
        <p:spPr>
          <a:xfrm>
            <a:off x="5968916" y="1515315"/>
            <a:ext cx="4971225" cy="3539430"/>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uk-UA" sz="3200" b="1" u="sng" dirty="0">
                <a:solidFill>
                  <a:srgbClr val="0070C0"/>
                </a:solidFill>
              </a:rPr>
              <a:t>Лист до </a:t>
            </a:r>
            <a:r>
              <a:rPr lang="uk-UA" sz="3200" b="1" u="sng" dirty="0" smtClean="0">
                <a:solidFill>
                  <a:srgbClr val="0070C0"/>
                </a:solidFill>
              </a:rPr>
              <a:t>Чудотворця</a:t>
            </a:r>
            <a:endParaRPr lang="uk-UA" sz="3200" b="1" dirty="0" smtClean="0">
              <a:solidFill>
                <a:srgbClr val="0070C0"/>
              </a:solidFill>
            </a:endParaRPr>
          </a:p>
          <a:p>
            <a:r>
              <a:rPr lang="uk-UA" sz="3200" b="1" dirty="0" smtClean="0">
                <a:solidFill>
                  <a:srgbClr val="0070C0"/>
                </a:solidFill>
              </a:rPr>
              <a:t>Святий </a:t>
            </a:r>
            <a:r>
              <a:rPr lang="uk-UA" sz="3200" b="1" dirty="0">
                <a:solidFill>
                  <a:srgbClr val="0070C0"/>
                </a:solidFill>
              </a:rPr>
              <a:t>отче, Миколай,</a:t>
            </a:r>
          </a:p>
          <a:p>
            <a:r>
              <a:rPr lang="uk-UA" sz="3200" b="1" dirty="0">
                <a:solidFill>
                  <a:srgbClr val="0070C0"/>
                </a:solidFill>
              </a:rPr>
              <a:t>мою хату не минай!</a:t>
            </a:r>
          </a:p>
          <a:p>
            <a:r>
              <a:rPr lang="uk-UA" sz="3200" b="1" dirty="0">
                <a:solidFill>
                  <a:srgbClr val="0070C0"/>
                </a:solidFill>
              </a:rPr>
              <a:t>Подаруй мені потіху</a:t>
            </a:r>
          </a:p>
          <a:p>
            <a:r>
              <a:rPr lang="uk-UA" sz="3200" b="1" dirty="0">
                <a:solidFill>
                  <a:srgbClr val="0070C0"/>
                </a:solidFill>
              </a:rPr>
              <a:t>і торбину, повну сміху,</a:t>
            </a:r>
          </a:p>
          <a:p>
            <a:r>
              <a:rPr lang="uk-UA" sz="3200" b="1" dirty="0">
                <a:solidFill>
                  <a:srgbClr val="0070C0"/>
                </a:solidFill>
              </a:rPr>
              <a:t>і здоров’я для родини,</a:t>
            </a:r>
          </a:p>
          <a:p>
            <a:r>
              <a:rPr lang="uk-UA" sz="3200" b="1" dirty="0">
                <a:solidFill>
                  <a:srgbClr val="0070C0"/>
                </a:solidFill>
              </a:rPr>
              <a:t>красну долю для Вкраїни!</a:t>
            </a:r>
          </a:p>
        </p:txBody>
      </p:sp>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715" y="1413842"/>
            <a:ext cx="3592286" cy="364090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Прямоугольник 4">
            <a:extLst>
              <a:ext uri="{FF2B5EF4-FFF2-40B4-BE49-F238E27FC236}">
                <a16:creationId xmlns="" xmlns:a16="http://schemas.microsoft.com/office/drawing/2014/main" id="{41300D0C-EC34-4515-9E3A-6F0DC297E5C1}"/>
              </a:ext>
            </a:extLst>
          </p:cNvPr>
          <p:cNvSpPr/>
          <p:nvPr/>
        </p:nvSpPr>
        <p:spPr>
          <a:xfrm>
            <a:off x="0" y="5860973"/>
            <a:ext cx="10541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en-US" sz="2800" b="1" dirty="0" smtClean="0">
                <a:solidFill>
                  <a:schemeClr val="bg1"/>
                </a:solidFill>
              </a:rPr>
              <a:t>6</a:t>
            </a:r>
            <a:r>
              <a:rPr lang="uk-UA" sz="2800" b="1" dirty="0" smtClean="0">
                <a:solidFill>
                  <a:schemeClr val="bg1"/>
                </a:solidFill>
              </a:rPr>
              <a:t>4</a:t>
            </a:r>
            <a:endParaRPr lang="ru-RU" sz="2800" b="1" dirty="0">
              <a:solidFill>
                <a:schemeClr val="bg1"/>
              </a:solidFill>
            </a:endParaRPr>
          </a:p>
        </p:txBody>
      </p:sp>
      <p:sp>
        <p:nvSpPr>
          <p:cNvPr id="6" name="TextBox 5"/>
          <p:cNvSpPr txBox="1"/>
          <p:nvPr/>
        </p:nvSpPr>
        <p:spPr>
          <a:xfrm>
            <a:off x="1447799" y="5129779"/>
            <a:ext cx="8556171"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buFont typeface="Wingdings" panose="05000000000000000000" pitchFamily="2" charset="2"/>
              <a:buChar char="v"/>
            </a:pPr>
            <a:r>
              <a:rPr lang="uk-UA" sz="2400" b="1" dirty="0" smtClean="0">
                <a:solidFill>
                  <a:srgbClr val="FFFF00"/>
                </a:solidFill>
              </a:rPr>
              <a:t>Які побажання до Миколая Чудотворця передані в листі? Для кого вони? Які почуття викликає цей лист?</a:t>
            </a:r>
          </a:p>
          <a:p>
            <a:pPr marL="457200" indent="-457200">
              <a:buFont typeface="Wingdings" panose="05000000000000000000" pitchFamily="2" charset="2"/>
              <a:buChar char="v"/>
            </a:pPr>
            <a:r>
              <a:rPr lang="uk-UA" sz="2400" b="1" dirty="0" smtClean="0">
                <a:solidFill>
                  <a:srgbClr val="FFFF00"/>
                </a:solidFill>
              </a:rPr>
              <a:t>Які побажання у тебе до Святого Миколая?</a:t>
            </a:r>
            <a:endParaRPr lang="uk-UA" sz="2400" b="1" dirty="0">
              <a:solidFill>
                <a:srgbClr val="FFFF00"/>
              </a:solidFill>
            </a:endParaRPr>
          </a:p>
        </p:txBody>
      </p:sp>
    </p:spTree>
    <p:extLst>
      <p:ext uri="{BB962C8B-B14F-4D97-AF65-F5344CB8AC3E}">
        <p14:creationId xmlns:p14="http://schemas.microsoft.com/office/powerpoint/2010/main" val="5713964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739</Words>
  <Application>Microsoft Office PowerPoint</Application>
  <PresentationFormat>Произвольный</PresentationFormat>
  <Paragraphs>118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243</cp:revision>
  <dcterms:created xsi:type="dcterms:W3CDTF">2018-01-05T16:38:53Z</dcterms:created>
  <dcterms:modified xsi:type="dcterms:W3CDTF">2024-12-15T13:24:43Z</dcterms:modified>
</cp:coreProperties>
</file>