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680" r:id="rId3"/>
    <p:sldId id="681" r:id="rId4"/>
    <p:sldId id="682" r:id="rId5"/>
    <p:sldId id="659" r:id="rId6"/>
    <p:sldId id="668" r:id="rId7"/>
    <p:sldId id="673" r:id="rId8"/>
    <p:sldId id="674" r:id="rId9"/>
    <p:sldId id="652" r:id="rId10"/>
    <p:sldId id="686" r:id="rId11"/>
    <p:sldId id="679" r:id="rId12"/>
    <p:sldId id="683" r:id="rId13"/>
    <p:sldId id="68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80"/>
            <p14:sldId id="681"/>
            <p14:sldId id="682"/>
            <p14:sldId id="659"/>
            <p14:sldId id="668"/>
            <p14:sldId id="673"/>
            <p14:sldId id="674"/>
            <p14:sldId id="652"/>
            <p14:sldId id="686"/>
            <p14:sldId id="679"/>
            <p14:sldId id="683"/>
            <p14:sldId id="68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F3"/>
    <a:srgbClr val="C6109F"/>
    <a:srgbClr val="295FFF"/>
    <a:srgbClr val="00B050"/>
    <a:srgbClr val="BA1CBA"/>
    <a:srgbClr val="2F3242"/>
    <a:srgbClr val="FF3131"/>
    <a:srgbClr val="0D0D0D"/>
    <a:srgbClr val="9E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27568" autoAdjust="0"/>
  </p:normalViewPr>
  <p:slideViewPr>
    <p:cSldViewPr snapToGrid="0">
      <p:cViewPr>
        <p:scale>
          <a:sx n="82" d="100"/>
          <a:sy n="82" d="100"/>
        </p:scale>
        <p:origin x="-690" y="-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</a:t>
          </a:r>
          <a:r>
            <a:rPr lang="uk-UA" sz="3200" b="1" dirty="0" smtClean="0">
              <a:solidFill>
                <a:schemeClr val="bg1"/>
              </a:solidFill>
            </a:rPr>
            <a:t>виразів зручним способом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7BC2FB55-276F-4C1D-BFBB-3A50DD827BB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 </a:t>
          </a:r>
          <a:endParaRPr lang="ru-RU" sz="3200" b="1" dirty="0"/>
        </a:p>
      </dgm:t>
    </dgm:pt>
    <dgm:pt modelId="{10F22396-31E4-46BD-A036-0AD493B4BD02}" type="parTrans" cxnId="{E7DEA6F4-7643-4912-99A1-6F7EC7453F44}">
      <dgm:prSet/>
      <dgm:spPr/>
      <dgm:t>
        <a:bodyPr/>
        <a:lstStyle/>
        <a:p>
          <a:endParaRPr lang="ru-RU"/>
        </a:p>
      </dgm:t>
    </dgm:pt>
    <dgm:pt modelId="{B95EECFE-FE31-45D1-A038-038628DDB99A}" type="sibTrans" cxnId="{E7DEA6F4-7643-4912-99A1-6F7EC7453F44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Одиниця вимірювання довжини - міліметр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56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7516" custLinFactX="73093" custLinFactNeighborX="100000" custLinFactNeighborY="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3DA009A1-1AA7-499A-8D2D-0D4140462CC8}" type="pres">
      <dgm:prSet presAssocID="{7BC2FB55-276F-4C1D-BFBB-3A50DD827BBF}" presName="node" presStyleLbl="node1" presStyleIdx="2" presStyleCnt="4" custScaleX="76479" custLinFactX="72144" custLinFactNeighborX="100000" custLinFactNeighborY="1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E85A-39A8-420E-9465-894FAB3CD337}" type="pres">
      <dgm:prSet presAssocID="{B95EECFE-FE31-45D1-A038-038628DDB99A}" presName="sibTrans" presStyleCnt="0"/>
      <dgm:spPr/>
    </dgm:pt>
    <dgm:pt modelId="{74B25163-4895-40AC-9024-595BFDBFC9D3}" type="pres">
      <dgm:prSet presAssocID="{864805AA-88F6-4A3C-93F4-4B09AB422F89}" presName="node" presStyleLbl="node1" presStyleIdx="3" presStyleCnt="4" custScaleX="76223" custLinFactX="-156091" custLinFactNeighborX="-200000" custLinFactNeighborY="-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DC1B1-DEA0-4AC1-B22A-3B957893FE16}" type="presOf" srcId="{864805AA-88F6-4A3C-93F4-4B09AB422F89}" destId="{74B25163-4895-40AC-9024-595BFDBFC9D3}" srcOrd="0" destOrd="0" presId="urn:microsoft.com/office/officeart/2005/8/layout/hList6"/>
    <dgm:cxn modelId="{AA1AC45E-BD5F-498E-B96D-5750D0055FBC}" type="presOf" srcId="{17FCBCD0-5166-44EF-A995-697AB50FC98B}" destId="{8C93B566-6306-40C5-A3D5-B84E788E517B}" srcOrd="0" destOrd="0" presId="urn:microsoft.com/office/officeart/2005/8/layout/hList6"/>
    <dgm:cxn modelId="{36EE06CB-6F9A-456D-8285-0C0B33F85E03}" srcId="{289AA968-9F58-4A6E-B11C-582CA574AD65}" destId="{864805AA-88F6-4A3C-93F4-4B09AB422F89}" srcOrd="3" destOrd="0" parTransId="{378242A1-173F-473A-BC39-914572792538}" sibTransId="{A492715F-516D-4451-A8F1-CD5252CC1F5D}"/>
    <dgm:cxn modelId="{E7DEA6F4-7643-4912-99A1-6F7EC7453F44}" srcId="{289AA968-9F58-4A6E-B11C-582CA574AD65}" destId="{7BC2FB55-276F-4C1D-BFBB-3A50DD827BBF}" srcOrd="2" destOrd="0" parTransId="{10F22396-31E4-46BD-A036-0AD493B4BD02}" sibTransId="{B95EECFE-FE31-45D1-A038-038628DDB99A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788C2D73-B851-4529-818F-8248F1B1DC08}" type="presOf" srcId="{7BC2FB55-276F-4C1D-BFBB-3A50DD827BBF}" destId="{3DA009A1-1AA7-499A-8D2D-0D4140462CC8}" srcOrd="0" destOrd="0" presId="urn:microsoft.com/office/officeart/2005/8/layout/hList6"/>
    <dgm:cxn modelId="{583E4273-D8B6-4B37-BE51-5369AB641EE4}" type="presOf" srcId="{6EE47331-2253-406E-9CB5-953C9128E5FC}" destId="{783C5BBC-E083-4F12-B4A9-616A8F9530EC}" srcOrd="0" destOrd="0" presId="urn:microsoft.com/office/officeart/2005/8/layout/hList6"/>
    <dgm:cxn modelId="{0FB74C73-1CC8-4269-8958-9A7A5E918BEE}" type="presOf" srcId="{289AA968-9F58-4A6E-B11C-582CA574AD65}" destId="{6408D3F1-0C0E-4F5D-B5D5-053E6D4B4C50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7E31B924-4718-4F13-A31C-AAA10258B13A}" type="presParOf" srcId="{6408D3F1-0C0E-4F5D-B5D5-053E6D4B4C50}" destId="{783C5BBC-E083-4F12-B4A9-616A8F9530EC}" srcOrd="0" destOrd="0" presId="urn:microsoft.com/office/officeart/2005/8/layout/hList6"/>
    <dgm:cxn modelId="{E06F8B24-8F9A-4C04-BCF7-6C162D101464}" type="presParOf" srcId="{6408D3F1-0C0E-4F5D-B5D5-053E6D4B4C50}" destId="{903EF99B-E600-4B60-96C8-658D7EF2F880}" srcOrd="1" destOrd="0" presId="urn:microsoft.com/office/officeart/2005/8/layout/hList6"/>
    <dgm:cxn modelId="{B81A339D-0BC2-44D3-A89F-BA78EB36576B}" type="presParOf" srcId="{6408D3F1-0C0E-4F5D-B5D5-053E6D4B4C50}" destId="{8C93B566-6306-40C5-A3D5-B84E788E517B}" srcOrd="2" destOrd="0" presId="urn:microsoft.com/office/officeart/2005/8/layout/hList6"/>
    <dgm:cxn modelId="{836F285C-43F8-4E4B-AFAC-525705595186}" type="presParOf" srcId="{6408D3F1-0C0E-4F5D-B5D5-053E6D4B4C50}" destId="{B4E8D5E2-E5AE-41CC-80D3-5A0016AFADCC}" srcOrd="3" destOrd="0" presId="urn:microsoft.com/office/officeart/2005/8/layout/hList6"/>
    <dgm:cxn modelId="{04869E41-6927-4FC4-8735-335A44949FAF}" type="presParOf" srcId="{6408D3F1-0C0E-4F5D-B5D5-053E6D4B4C50}" destId="{3DA009A1-1AA7-499A-8D2D-0D4140462CC8}" srcOrd="4" destOrd="0" presId="urn:microsoft.com/office/officeart/2005/8/layout/hList6"/>
    <dgm:cxn modelId="{ECD678CE-E57D-4CD1-AA20-0331950534D5}" type="presParOf" srcId="{6408D3F1-0C0E-4F5D-B5D5-053E6D4B4C50}" destId="{4CC5E85A-39A8-420E-9465-894FAB3CD337}" srcOrd="5" destOrd="0" presId="urn:microsoft.com/office/officeart/2005/8/layout/hList6"/>
    <dgm:cxn modelId="{0E41F31F-98C3-4A51-9AF2-3E363D39CF66}" type="presParOf" srcId="{6408D3F1-0C0E-4F5D-B5D5-053E6D4B4C50}" destId="{74B25163-4895-40AC-9024-595BFDBFC9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142132" y="1145484"/>
          <a:ext cx="4272497" cy="198152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3353" y="854498"/>
        <a:ext cx="1981527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4264398" y="787056"/>
          <a:ext cx="4272497" cy="2698383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0500" tIns="0" rIns="193601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bg1"/>
              </a:solidFill>
            </a:rPr>
            <a:t>Одиниця вимірювання довжини - міліметр</a:t>
          </a:r>
          <a:endParaRPr lang="ru-RU" sz="3000" kern="1200" dirty="0"/>
        </a:p>
      </dsp:txBody>
      <dsp:txXfrm rot="5400000">
        <a:off x="5051455" y="854498"/>
        <a:ext cx="2698383" cy="2563499"/>
      </dsp:txXfrm>
    </dsp:sp>
    <dsp:sp modelId="{3DA009A1-1AA7-499A-8D2D-0D4140462CC8}">
      <dsp:nvSpPr>
        <dsp:cNvPr id="0" name=""/>
        <dsp:cNvSpPr/>
      </dsp:nvSpPr>
      <dsp:spPr>
        <a:xfrm rot="16200000">
          <a:off x="7172777" y="805106"/>
          <a:ext cx="4272497" cy="2662284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</a:t>
          </a:r>
          <a:endParaRPr lang="ru-RU" sz="3200" b="1" kern="1200" dirty="0"/>
        </a:p>
      </dsp:txBody>
      <dsp:txXfrm rot="5400000">
        <a:off x="7977884" y="854498"/>
        <a:ext cx="2662284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1363434" y="809561"/>
          <a:ext cx="4272497" cy="2653373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</a:t>
          </a:r>
          <a:r>
            <a:rPr lang="uk-UA" sz="3200" b="1" kern="1200" dirty="0" smtClean="0">
              <a:solidFill>
                <a:schemeClr val="bg1"/>
              </a:solidFill>
            </a:rPr>
            <a:t>виразів зручним способом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2172996" y="854498"/>
        <a:ext cx="265337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2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3215" y="3769909"/>
            <a:ext cx="9677812" cy="234957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Міліметр. Вимірювання довжини предметів та відрізків. Обчислення виразів зручним способом.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2C47715-B371-4E90-BD3C-1EB105CEC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15" y="927748"/>
            <a:ext cx="2452387" cy="2576037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855435" y="927748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50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618" r="59213" b="52737"/>
          <a:stretch/>
        </p:blipFill>
        <p:spPr>
          <a:xfrm>
            <a:off x="545827" y="1369546"/>
            <a:ext cx="7956000" cy="518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1199176" y="5795825"/>
            <a:ext cx="662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21 яблуко </a:t>
            </a:r>
            <a:r>
              <a:rPr lang="uk-UA" sz="3600" dirty="0" smtClean="0">
                <a:solidFill>
                  <a:srgbClr val="7030A0"/>
                </a:solidFill>
              </a:rPr>
              <a:t>стало.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5823422" y="1349361"/>
            <a:ext cx="5689490" cy="19925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кошику </a:t>
            </a:r>
            <a:r>
              <a:rPr lang="uk-UA" sz="2800" dirty="0">
                <a:solidFill>
                  <a:srgbClr val="FFFF00"/>
                </a:solidFill>
              </a:rPr>
              <a:t>лежало 12 яблук</a:t>
            </a:r>
            <a:r>
              <a:rPr lang="uk-UA" sz="2800" dirty="0"/>
              <a:t>. У нього </a:t>
            </a:r>
            <a:r>
              <a:rPr lang="uk-UA" sz="2800" dirty="0">
                <a:solidFill>
                  <a:srgbClr val="FFFF00"/>
                </a:solidFill>
              </a:rPr>
              <a:t>поклали</a:t>
            </a:r>
            <a:r>
              <a:rPr lang="uk-UA" sz="2800" dirty="0"/>
              <a:t> ще </a:t>
            </a:r>
            <a:r>
              <a:rPr lang="uk-UA" sz="2800" dirty="0">
                <a:solidFill>
                  <a:srgbClr val="FFFF00"/>
                </a:solidFill>
              </a:rPr>
              <a:t>3 жовті </a:t>
            </a:r>
            <a:r>
              <a:rPr lang="uk-UA" sz="2800" dirty="0"/>
              <a:t>яблука й </a:t>
            </a:r>
            <a:r>
              <a:rPr lang="uk-UA" sz="2800" dirty="0">
                <a:solidFill>
                  <a:srgbClr val="FFFF00"/>
                </a:solidFill>
              </a:rPr>
              <a:t>6 червоних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яблук стало </a:t>
            </a:r>
            <a:r>
              <a:rPr lang="uk-UA" sz="2800" dirty="0"/>
              <a:t>в кошику?</a:t>
            </a:r>
            <a:endParaRPr lang="uk-UA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8098" y="3973133"/>
            <a:ext cx="2176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  </a:t>
            </a:r>
            <a:r>
              <a:rPr lang="uk-UA" sz="3600" dirty="0" smtClean="0">
                <a:solidFill>
                  <a:srgbClr val="7030A0"/>
                </a:solidFill>
              </a:rPr>
              <a:t>6 </a:t>
            </a:r>
            <a:r>
              <a:rPr lang="uk-UA" sz="3600" dirty="0" smtClean="0">
                <a:solidFill>
                  <a:srgbClr val="7030A0"/>
                </a:solidFill>
              </a:rPr>
              <a:t>+ </a:t>
            </a:r>
            <a:r>
              <a:rPr lang="uk-UA" sz="3600" dirty="0" smtClean="0">
                <a:solidFill>
                  <a:srgbClr val="7030A0"/>
                </a:solidFill>
              </a:rPr>
              <a:t>3 </a:t>
            </a:r>
            <a:r>
              <a:rPr lang="uk-UA" sz="3600" dirty="0" smtClean="0">
                <a:solidFill>
                  <a:srgbClr val="7030A0"/>
                </a:solidFill>
              </a:rPr>
              <a:t>=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62528" y="4557677"/>
            <a:ext cx="2650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  </a:t>
            </a:r>
            <a:r>
              <a:rPr lang="uk-UA" sz="3600" dirty="0" smtClean="0">
                <a:solidFill>
                  <a:srgbClr val="7030A0"/>
                </a:solidFill>
              </a:rPr>
              <a:t>12 </a:t>
            </a:r>
            <a:r>
              <a:rPr lang="uk-UA" sz="3600" dirty="0" smtClean="0">
                <a:solidFill>
                  <a:srgbClr val="7030A0"/>
                </a:solidFill>
              </a:rPr>
              <a:t>+ </a:t>
            </a:r>
            <a:r>
              <a:rPr lang="uk-UA" sz="3600" dirty="0" smtClean="0">
                <a:solidFill>
                  <a:srgbClr val="7030A0"/>
                </a:solidFill>
              </a:rPr>
              <a:t>9 </a:t>
            </a:r>
            <a:r>
              <a:rPr lang="uk-UA" sz="3600" dirty="0" smtClean="0">
                <a:solidFill>
                  <a:srgbClr val="7030A0"/>
                </a:solidFill>
              </a:rPr>
              <a:t>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635192" y="3971870"/>
            <a:ext cx="4179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9 (</a:t>
            </a:r>
            <a:r>
              <a:rPr lang="uk-UA" sz="3600" dirty="0" err="1" smtClean="0">
                <a:solidFill>
                  <a:srgbClr val="7030A0"/>
                </a:solidFill>
              </a:rPr>
              <a:t>ябл</a:t>
            </a:r>
            <a:r>
              <a:rPr lang="uk-UA" sz="3600" dirty="0" smtClean="0">
                <a:solidFill>
                  <a:srgbClr val="7030A0"/>
                </a:solidFill>
              </a:rPr>
              <a:t>.) </a:t>
            </a:r>
            <a:r>
              <a:rPr lang="uk-UA" sz="3600" dirty="0" smtClean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поклали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004576" y="4557677"/>
            <a:ext cx="2030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21 (</a:t>
            </a:r>
            <a:r>
              <a:rPr lang="uk-UA" sz="3600" dirty="0" err="1" smtClean="0">
                <a:solidFill>
                  <a:srgbClr val="7030A0"/>
                </a:solidFill>
              </a:rPr>
              <a:t>ябл</a:t>
            </a:r>
            <a:r>
              <a:rPr lang="uk-UA" sz="3600" dirty="0" smtClean="0">
                <a:solidFill>
                  <a:srgbClr val="7030A0"/>
                </a:solidFill>
              </a:rPr>
              <a:t>.)</a:t>
            </a:r>
            <a:endParaRPr lang="ru-RU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53F7B10-4445-4198-A028-E2AE9377C20E}"/>
              </a:ext>
            </a:extLst>
          </p:cNvPr>
          <p:cNvSpPr txBox="1"/>
          <p:nvPr/>
        </p:nvSpPr>
        <p:spPr>
          <a:xfrm>
            <a:off x="784300" y="2108462"/>
            <a:ext cx="49335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Було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1</a:t>
            </a:r>
            <a:r>
              <a:rPr lang="en-US" sz="3600" dirty="0" smtClean="0">
                <a:solidFill>
                  <a:srgbClr val="7030A0"/>
                </a:solidFill>
              </a:rPr>
              <a:t>2</a:t>
            </a:r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err="1" smtClean="0">
                <a:solidFill>
                  <a:srgbClr val="7030A0"/>
                </a:solidFill>
              </a:rPr>
              <a:t>ябл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  <a:endParaRPr lang="uk-UA" sz="3600" dirty="0" smtClean="0">
              <a:solidFill>
                <a:srgbClr val="7030A0"/>
              </a:solidFill>
            </a:endParaRPr>
          </a:p>
          <a:p>
            <a:endParaRPr lang="uk-UA" sz="6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Поклали </a:t>
            </a:r>
            <a:r>
              <a:rPr lang="uk-UA" sz="3600" dirty="0" smtClean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3 </a:t>
            </a:r>
            <a:r>
              <a:rPr lang="uk-UA" sz="3600" dirty="0" err="1" smtClean="0">
                <a:solidFill>
                  <a:srgbClr val="7030A0"/>
                </a:solidFill>
              </a:rPr>
              <a:t>ябл</a:t>
            </a:r>
            <a:r>
              <a:rPr lang="uk-UA" sz="3600" dirty="0" smtClean="0">
                <a:solidFill>
                  <a:srgbClr val="7030A0"/>
                </a:solidFill>
              </a:rPr>
              <a:t>. </a:t>
            </a:r>
            <a:r>
              <a:rPr lang="uk-UA" sz="3600" dirty="0" smtClean="0">
                <a:solidFill>
                  <a:srgbClr val="7030A0"/>
                </a:solidFill>
              </a:rPr>
              <a:t>і </a:t>
            </a:r>
            <a:r>
              <a:rPr lang="uk-UA" sz="3600" dirty="0" smtClean="0">
                <a:solidFill>
                  <a:srgbClr val="7030A0"/>
                </a:solidFill>
              </a:rPr>
              <a:t>6 </a:t>
            </a:r>
            <a:r>
              <a:rPr lang="uk-UA" sz="3600" dirty="0" err="1" smtClean="0">
                <a:solidFill>
                  <a:srgbClr val="7030A0"/>
                </a:solidFill>
              </a:rPr>
              <a:t>ябл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  <a:endParaRPr lang="uk-UA" sz="4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Стало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? </a:t>
            </a:r>
            <a:r>
              <a:rPr lang="uk-UA" sz="3600" dirty="0" err="1" smtClean="0">
                <a:solidFill>
                  <a:srgbClr val="7030A0"/>
                </a:solidFill>
              </a:rPr>
              <a:t>ябл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2272" y="494529"/>
            <a:ext cx="10630640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</a:t>
            </a:r>
            <a:r>
              <a:rPr lang="uk-UA" sz="4000" b="1" dirty="0" smtClean="0">
                <a:solidFill>
                  <a:schemeClr val="bg1"/>
                </a:solidFill>
              </a:rPr>
              <a:t>384 виразом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822066" y="5190529"/>
            <a:ext cx="43246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12 </a:t>
            </a:r>
            <a:r>
              <a:rPr lang="uk-UA" sz="3200" b="1" dirty="0" smtClean="0">
                <a:solidFill>
                  <a:srgbClr val="FFFF00"/>
                </a:solidFill>
              </a:rPr>
              <a:t>+ </a:t>
            </a:r>
            <a:r>
              <a:rPr lang="uk-UA" sz="3200" b="1" dirty="0" smtClean="0">
                <a:solidFill>
                  <a:srgbClr val="FFFF00"/>
                </a:solidFill>
              </a:rPr>
              <a:t>(6 </a:t>
            </a:r>
            <a:r>
              <a:rPr lang="uk-UA" sz="3200" b="1" dirty="0" smtClean="0">
                <a:solidFill>
                  <a:srgbClr val="FFFF00"/>
                </a:solidFill>
              </a:rPr>
              <a:t>+ </a:t>
            </a:r>
            <a:r>
              <a:rPr lang="uk-UA" sz="3200" b="1" dirty="0" smtClean="0">
                <a:solidFill>
                  <a:srgbClr val="FFFF00"/>
                </a:solidFill>
              </a:rPr>
              <a:t>3) </a:t>
            </a:r>
            <a:r>
              <a:rPr lang="uk-UA" sz="3200" b="1" dirty="0" smtClean="0">
                <a:solidFill>
                  <a:srgbClr val="FFFF00"/>
                </a:solidFill>
              </a:rPr>
              <a:t>= </a:t>
            </a:r>
            <a:r>
              <a:rPr lang="uk-UA" sz="3200" b="1" dirty="0" smtClean="0">
                <a:solidFill>
                  <a:srgbClr val="FFFF00"/>
                </a:solidFill>
              </a:rPr>
              <a:t>12 + 3 + 6 =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629B8B4-D0E5-4174-AEDF-AB19A6EB47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98" t="12108" r="7640" b="10555"/>
          <a:stretch/>
        </p:blipFill>
        <p:spPr>
          <a:xfrm>
            <a:off x="7301540" y="3525509"/>
            <a:ext cx="2036921" cy="193171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D2E728F1-BF0E-47B0-99A2-F230CE5786E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3279" b="15417"/>
          <a:stretch/>
        </p:blipFill>
        <p:spPr>
          <a:xfrm>
            <a:off x="9338461" y="3574579"/>
            <a:ext cx="2448099" cy="183357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5146723" y="5167395"/>
            <a:ext cx="17789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21 (</a:t>
            </a:r>
            <a:r>
              <a:rPr lang="uk-UA" sz="3200" b="1" dirty="0" err="1" smtClean="0">
                <a:solidFill>
                  <a:srgbClr val="FFFF00"/>
                </a:solidFill>
              </a:rPr>
              <a:t>ябл</a:t>
            </a:r>
            <a:r>
              <a:rPr lang="uk-UA" sz="3200" b="1" dirty="0" smtClean="0">
                <a:solidFill>
                  <a:srgbClr val="FFFF00"/>
                </a:solidFill>
              </a:rPr>
              <a:t>.)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4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4" grpId="0"/>
      <p:bldP spid="45" grpId="0"/>
      <p:bldP spid="46" grpId="0"/>
      <p:bldP spid="24" grpId="0"/>
      <p:bldP spid="41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400" y="494529"/>
            <a:ext cx="10105020" cy="813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Жако – акробат. Покажи його праву лапу.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E837A37-611D-43B9-A4DF-8B8230646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420" y="1524791"/>
            <a:ext cx="4603786" cy="4835910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54516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7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479" y="440690"/>
            <a:ext cx="8828463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pic>
        <p:nvPicPr>
          <p:cNvPr id="3" name="Picture 3" descr="D:\2 клас\3 Математика\1 Листопад\5 Дод і відн двоцифр без переходу через 10\№050 - Міліметр\2024-12-03_231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79" y="1293308"/>
            <a:ext cx="8781936" cy="445931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6"/>
            <a:ext cx="8732067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0054" y="1259177"/>
            <a:ext cx="83111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геометричними фігурами</a:t>
            </a: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84" y="2090174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93699" y="2055268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61" y="2090174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0" y="2055268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4170" y="4852674"/>
            <a:ext cx="1975615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важко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3699" y="4852673"/>
            <a:ext cx="1728000" cy="461665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легко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8584" y="4844159"/>
            <a:ext cx="1728000" cy="1200329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пролетів непомітно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3743" y="4844159"/>
            <a:ext cx="24035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Готовий /готова працювати далі</a:t>
            </a:r>
          </a:p>
        </p:txBody>
      </p:sp>
    </p:spTree>
    <p:extLst>
      <p:ext uri="{BB962C8B-B14F-4D97-AF65-F5344CB8AC3E}">
        <p14:creationId xmlns:p14="http://schemas.microsoft.com/office/powerpoint/2010/main" val="389269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1229" y="402772"/>
            <a:ext cx="9971314" cy="8204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Налаштуйся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5170715" y="1406320"/>
            <a:ext cx="5682342" cy="337113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Пролунав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дзвінок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Починаємо</a:t>
            </a:r>
            <a:r>
              <a:rPr lang="ru-RU" sz="3200" b="1" dirty="0">
                <a:solidFill>
                  <a:srgbClr val="7030A0"/>
                </a:solidFill>
              </a:rPr>
              <a:t> урок.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Працюватимемо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старанно</a:t>
            </a:r>
            <a:r>
              <a:rPr lang="ru-RU" sz="3200" b="1" dirty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Щоб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почути</a:t>
            </a:r>
            <a:r>
              <a:rPr lang="ru-RU" sz="3200" b="1" dirty="0">
                <a:solidFill>
                  <a:srgbClr val="7030A0"/>
                </a:solidFill>
              </a:rPr>
              <a:t> у </a:t>
            </a:r>
            <a:r>
              <a:rPr lang="ru-RU" sz="3200" b="1" dirty="0" err="1">
                <a:solidFill>
                  <a:srgbClr val="7030A0"/>
                </a:solidFill>
              </a:rPr>
              <a:t>кінці</a:t>
            </a:r>
            <a:r>
              <a:rPr lang="ru-RU" sz="3200" b="1" dirty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Що</a:t>
            </a:r>
            <a:r>
              <a:rPr lang="ru-RU" sz="3200" b="1" dirty="0">
                <a:solidFill>
                  <a:srgbClr val="7030A0"/>
                </a:solidFill>
              </a:rPr>
              <a:t> у </a:t>
            </a:r>
            <a:r>
              <a:rPr lang="ru-RU" sz="3200" b="1" dirty="0" err="1">
                <a:solidFill>
                  <a:srgbClr val="7030A0"/>
                </a:solidFill>
              </a:rPr>
              <a:t>нашім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другім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класі</a:t>
            </a:r>
            <a:endParaRPr lang="ru-RU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Діти</a:t>
            </a:r>
            <a:r>
              <a:rPr lang="ru-RU" sz="3200" b="1" dirty="0">
                <a:solidFill>
                  <a:srgbClr val="7030A0"/>
                </a:solidFill>
              </a:rPr>
              <a:t> просто </a:t>
            </a:r>
            <a:r>
              <a:rPr lang="ru-RU" sz="3200" b="1" dirty="0" err="1">
                <a:solidFill>
                  <a:srgbClr val="7030A0"/>
                </a:solidFill>
              </a:rPr>
              <a:t>молодці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2CF30D9-92F8-46BF-BCEE-E5B7B12D9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18" y="1406320"/>
            <a:ext cx="3542250" cy="372085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9927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6"/>
            <a:ext cx="8732067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4" y="1259177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8" name="Picture 6" descr="Наклей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653" y="3361761"/>
            <a:ext cx="2810800" cy="29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40" y="2147324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4680000" y="3746426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49" y="2147324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498" y="3596955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3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23366355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65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49123" y="525388"/>
            <a:ext cx="10096817" cy="5984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Прочитай, назви вираз й обчисли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FE0C122-3A3A-4E63-8C81-A3FFD4535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5" r="14696"/>
          <a:stretch/>
        </p:blipFill>
        <p:spPr>
          <a:xfrm>
            <a:off x="10484059" y="3596119"/>
            <a:ext cx="1453132" cy="28743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4D5A309-D1A5-4CC9-8D1A-C2D836A2ED60}"/>
              </a:ext>
            </a:extLst>
          </p:cNvPr>
          <p:cNvSpPr txBox="1"/>
          <p:nvPr/>
        </p:nvSpPr>
        <p:spPr>
          <a:xfrm>
            <a:off x="6803866" y="1365385"/>
            <a:ext cx="315036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34 – (8 + 6) = 20</a:t>
            </a:r>
            <a:endParaRPr lang="uk-UA" sz="3200" b="1" dirty="0">
              <a:solidFill>
                <a:srgbClr val="FFC000"/>
              </a:solidFill>
            </a:endParaRPr>
          </a:p>
        </p:txBody>
      </p:sp>
      <p:sp>
        <p:nvSpPr>
          <p:cNvPr id="19" name="Прямокутник: округлені кути 1">
            <a:extLst>
              <a:ext uri="{FF2B5EF4-FFF2-40B4-BE49-F238E27FC236}">
                <a16:creationId xmlns="" xmlns:a16="http://schemas.microsoft.com/office/drawing/2014/main" id="{145CBC9E-D487-41E6-9234-47B119CC3653}"/>
              </a:ext>
            </a:extLst>
          </p:cNvPr>
          <p:cNvSpPr/>
          <p:nvPr/>
        </p:nvSpPr>
        <p:spPr>
          <a:xfrm>
            <a:off x="949123" y="1365385"/>
            <a:ext cx="5609850" cy="62268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Від 34 відніми суму </a:t>
            </a:r>
            <a:r>
              <a:rPr lang="uk-UA" sz="3200" b="1" dirty="0">
                <a:solidFill>
                  <a:srgbClr val="7030A0"/>
                </a:solidFill>
              </a:rPr>
              <a:t>чисел 8 і 6  </a:t>
            </a:r>
          </a:p>
        </p:txBody>
      </p:sp>
      <p:sp>
        <p:nvSpPr>
          <p:cNvPr id="25" name="Прямокутник: округлені кути 1">
            <a:extLst>
              <a:ext uri="{FF2B5EF4-FFF2-40B4-BE49-F238E27FC236}">
                <a16:creationId xmlns="" xmlns:a16="http://schemas.microsoft.com/office/drawing/2014/main" id="{D24010CF-369E-41EA-AC0D-5006ACC5CFDB}"/>
              </a:ext>
            </a:extLst>
          </p:cNvPr>
          <p:cNvSpPr/>
          <p:nvPr/>
        </p:nvSpPr>
        <p:spPr>
          <a:xfrm>
            <a:off x="949122" y="2048892"/>
            <a:ext cx="5613775" cy="62268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До 50 додай суму </a:t>
            </a:r>
            <a:r>
              <a:rPr lang="uk-UA" sz="3200" b="1" dirty="0">
                <a:solidFill>
                  <a:srgbClr val="7030A0"/>
                </a:solidFill>
              </a:rPr>
              <a:t>чисел 4 і 9  </a:t>
            </a:r>
            <a:r>
              <a:rPr lang="uk-UA" sz="3200" b="1" dirty="0" smtClean="0">
                <a:solidFill>
                  <a:srgbClr val="7030A0"/>
                </a:solidFill>
              </a:rPr>
              <a:t>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8" name="Прямокутник: округлені кути 1">
            <a:extLst>
              <a:ext uri="{FF2B5EF4-FFF2-40B4-BE49-F238E27FC236}">
                <a16:creationId xmlns="" xmlns:a16="http://schemas.microsoft.com/office/drawing/2014/main" id="{AC4D3FF2-B780-4280-8C4F-E5324EDEAC4B}"/>
              </a:ext>
            </a:extLst>
          </p:cNvPr>
          <p:cNvSpPr/>
          <p:nvPr/>
        </p:nvSpPr>
        <p:spPr>
          <a:xfrm>
            <a:off x="914401" y="2762909"/>
            <a:ext cx="5644572" cy="104516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Число 21 збільш на різницю </a:t>
            </a:r>
            <a:r>
              <a:rPr lang="uk-UA" sz="3200" b="1" dirty="0">
                <a:solidFill>
                  <a:srgbClr val="7030A0"/>
                </a:solidFill>
              </a:rPr>
              <a:t>чисел </a:t>
            </a:r>
            <a:r>
              <a:rPr lang="uk-UA" sz="3200" b="1" dirty="0" smtClean="0">
                <a:solidFill>
                  <a:srgbClr val="7030A0"/>
                </a:solidFill>
              </a:rPr>
              <a:t>11 </a:t>
            </a:r>
            <a:r>
              <a:rPr lang="uk-UA" sz="3200" b="1" dirty="0">
                <a:solidFill>
                  <a:srgbClr val="7030A0"/>
                </a:solidFill>
              </a:rPr>
              <a:t>і 2  </a:t>
            </a:r>
          </a:p>
        </p:txBody>
      </p:sp>
      <p:sp>
        <p:nvSpPr>
          <p:cNvPr id="29" name="Прямокутник: округлені кути 1">
            <a:extLst>
              <a:ext uri="{FF2B5EF4-FFF2-40B4-BE49-F238E27FC236}">
                <a16:creationId xmlns="" xmlns:a16="http://schemas.microsoft.com/office/drawing/2014/main" id="{BA1C443B-F2B9-4189-9C78-A6225D12F0D2}"/>
              </a:ext>
            </a:extLst>
          </p:cNvPr>
          <p:cNvSpPr/>
          <p:nvPr/>
        </p:nvSpPr>
        <p:spPr>
          <a:xfrm>
            <a:off x="949123" y="3884078"/>
            <a:ext cx="5613774" cy="103133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Число зменш на різницю </a:t>
            </a:r>
            <a:r>
              <a:rPr lang="uk-UA" sz="3200" b="1" dirty="0">
                <a:solidFill>
                  <a:srgbClr val="7030A0"/>
                </a:solidFill>
              </a:rPr>
              <a:t>чисел 40 і 7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9FF589D-CF45-42BD-B0FB-78ADE6EED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1" t="28601" r="22122" b="29045"/>
          <a:stretch/>
        </p:blipFill>
        <p:spPr>
          <a:xfrm>
            <a:off x="9064720" y="1365385"/>
            <a:ext cx="853610" cy="70280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35D57B9-CB96-4919-9063-8CC669AACABF}"/>
              </a:ext>
            </a:extLst>
          </p:cNvPr>
          <p:cNvSpPr txBox="1"/>
          <p:nvPr/>
        </p:nvSpPr>
        <p:spPr>
          <a:xfrm>
            <a:off x="6767968" y="2086805"/>
            <a:ext cx="315036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rgbClr val="295FFF"/>
                </a:solidFill>
              </a:defRPr>
            </a:lvl1pPr>
          </a:lstStyle>
          <a:p>
            <a:r>
              <a:rPr lang="uk-UA" sz="3200" dirty="0" smtClean="0">
                <a:solidFill>
                  <a:srgbClr val="FFC000"/>
                </a:solidFill>
              </a:rPr>
              <a:t>50 + (4 + 9) = 63</a:t>
            </a:r>
            <a:endParaRPr lang="uk-UA" sz="3200" dirty="0">
              <a:solidFill>
                <a:srgbClr val="FFC00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81A44FC4-9E10-42EF-9B74-242EF7464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1" t="28601" r="22122" b="29045"/>
          <a:stretch/>
        </p:blipFill>
        <p:spPr>
          <a:xfrm>
            <a:off x="9064720" y="1956188"/>
            <a:ext cx="853610" cy="70280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E851265-532F-4CE3-93EE-6FDD3D4F74BE}"/>
              </a:ext>
            </a:extLst>
          </p:cNvPr>
          <p:cNvSpPr txBox="1"/>
          <p:nvPr/>
        </p:nvSpPr>
        <p:spPr>
          <a:xfrm>
            <a:off x="6767968" y="2993102"/>
            <a:ext cx="315036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rgbClr val="295FFF"/>
                </a:solidFill>
              </a:defRPr>
            </a:lvl1pPr>
          </a:lstStyle>
          <a:p>
            <a:r>
              <a:rPr lang="uk-UA" sz="3200" dirty="0" smtClean="0">
                <a:solidFill>
                  <a:srgbClr val="FFC000"/>
                </a:solidFill>
              </a:rPr>
              <a:t>21 + (11 – 2) = 30</a:t>
            </a:r>
            <a:endParaRPr lang="uk-UA" sz="3200" dirty="0">
              <a:solidFill>
                <a:srgbClr val="FFC000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D3F9CD1F-4329-4CA7-966A-FC56AE64A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1" t="28601" r="22122" b="29045"/>
          <a:stretch/>
        </p:blipFill>
        <p:spPr>
          <a:xfrm>
            <a:off x="9208612" y="2893318"/>
            <a:ext cx="853610" cy="70280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64E2D66-9395-462A-A38B-42F02E1C0447}"/>
              </a:ext>
            </a:extLst>
          </p:cNvPr>
          <p:cNvSpPr txBox="1"/>
          <p:nvPr/>
        </p:nvSpPr>
        <p:spPr>
          <a:xfrm>
            <a:off x="6803866" y="3854741"/>
            <a:ext cx="315036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rgbClr val="295FFF"/>
                </a:solidFill>
              </a:defRPr>
            </a:lvl1pPr>
          </a:lstStyle>
          <a:p>
            <a:r>
              <a:rPr lang="uk-UA" sz="3200" dirty="0" smtClean="0">
                <a:solidFill>
                  <a:srgbClr val="FFC000"/>
                </a:solidFill>
              </a:rPr>
              <a:t>63 – (40 – 7) = 30</a:t>
            </a:r>
            <a:endParaRPr lang="uk-UA" sz="3200" dirty="0">
              <a:solidFill>
                <a:srgbClr val="FFC000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A0CD992-C8B1-463B-909E-568555381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1" t="28601" r="22122" b="29045"/>
          <a:stretch/>
        </p:blipFill>
        <p:spPr>
          <a:xfrm>
            <a:off x="9247096" y="3795727"/>
            <a:ext cx="853610" cy="70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0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 animBg="1"/>
      <p:bldP spid="39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877" r="58943" b="63342"/>
          <a:stretch/>
        </p:blipFill>
        <p:spPr>
          <a:xfrm>
            <a:off x="936000" y="1366010"/>
            <a:ext cx="9000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90773" y="413505"/>
            <a:ext cx="10394543" cy="80036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зручним для себе </a:t>
            </a:r>
            <a:r>
              <a:rPr lang="uk-UA" sz="4000" b="1" dirty="0" smtClean="0">
                <a:solidFill>
                  <a:schemeClr val="bg1"/>
                </a:solidFill>
              </a:rPr>
              <a:t>способом №395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26205" y="1692828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0436" y="2452977"/>
            <a:ext cx="394062" cy="35505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07BA560F-980E-405F-97E0-2A8F92756D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98658" y="1611043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01387" y="3200285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511122" y="3096453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05DE61D7-88E2-4EF8-AA07-D438E31BF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021610" y="1692064"/>
            <a:ext cx="555762" cy="45268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AEF69C3C-D7B7-4E83-BB1A-57417B307E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484697" y="3075940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AEC1388-63D3-402A-B144-00282B4C80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3126347" y="2313407"/>
            <a:ext cx="690484" cy="55201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0622FEAB-BC32-4B94-A593-549D99ABEB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50033" y="2355165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6B095580-B96C-434C-A400-4C31E8BC34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36836" y="1719019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A03E2B80-84CA-4355-851C-0F8CA4E7A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64215" y="2335369"/>
            <a:ext cx="455016" cy="567661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18C13E08-A4A7-4C6D-BDFA-42F0EB9EB4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35630" y="1739575"/>
            <a:ext cx="440143" cy="288932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1AA6430E-D9BF-4074-9624-63BC9D99F8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32519" y="2459604"/>
            <a:ext cx="394062" cy="3550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225120DA-A6E2-4FEE-9BE5-A77976D876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357628" y="1605319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BDCD8E83-3678-4CDB-A835-1AF56F597E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01557" y="1614106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D97F17D6-3225-4C2F-91F4-FF8279CBB2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39107" y="3090681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B368E6E5-64E7-4535-B883-9938833762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675153" y="3909989"/>
            <a:ext cx="555762" cy="452689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EC557E15-F153-4BF7-A499-EEC6FAFEEF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419649" y="1680608"/>
            <a:ext cx="555762" cy="452689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33C43704-78D0-4C88-94B0-E51841B9E1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210282" y="1614106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94657778-DFF8-4C4C-A353-6B3CFBCF8F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43274" y="1762487"/>
            <a:ext cx="440143" cy="28893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D2D7E771-1132-4650-87E6-4B222110DC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52114" y="3851287"/>
            <a:ext cx="455016" cy="567661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="" xmlns:a16="http://schemas.microsoft.com/office/drawing/2014/main" id="{596E0F1A-E068-4BAF-A223-F8D1AF4B0C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410022" y="3902816"/>
            <a:ext cx="555762" cy="452689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3E0A3383-B700-4668-9E81-E89533574B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866878" y="3838035"/>
            <a:ext cx="455016" cy="567661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="" xmlns:a16="http://schemas.microsoft.com/office/drawing/2014/main" id="{681147BE-0928-4D53-A306-00BC4E9B39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570332" y="2358764"/>
            <a:ext cx="455016" cy="567661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="" xmlns:a16="http://schemas.microsoft.com/office/drawing/2014/main" id="{F816B62A-11A4-41BA-8EBD-8F9288B51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5844" y="3108769"/>
            <a:ext cx="455016" cy="567661"/>
          </a:xfrm>
          <a:prstGeom prst="rect">
            <a:avLst/>
          </a:prstGeom>
        </p:spPr>
      </p:pic>
      <p:pic>
        <p:nvPicPr>
          <p:cNvPr id="202" name="Рисунок 201">
            <a:extLst>
              <a:ext uri="{FF2B5EF4-FFF2-40B4-BE49-F238E27FC236}">
                <a16:creationId xmlns="" xmlns:a16="http://schemas.microsoft.com/office/drawing/2014/main" id="{14C5E0DE-BCBD-4420-8B5B-B52B5E46BB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29793" y="1614106"/>
            <a:ext cx="455016" cy="567661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="" xmlns:a16="http://schemas.microsoft.com/office/drawing/2014/main" id="{0FB76D4D-E571-4A02-9542-D15CEA70D0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418064" y="2340253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A5C87BE-6598-4D85-99AE-A0AF1F1620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34189" y="2507805"/>
            <a:ext cx="440143" cy="28893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25E3AD10-9C0C-4ED9-9F6A-AF3A00B876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16178" y="3251865"/>
            <a:ext cx="440143" cy="288932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EC57217E-D24A-42CE-B78A-FDF753201B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45036" y="2492535"/>
            <a:ext cx="440143" cy="288932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5DF8ED99-0546-4325-B828-42D8A8D235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671112" y="3099155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E16B006D-3598-427D-B681-333CED2B30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179614" y="3099155"/>
            <a:ext cx="455016" cy="567661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C41C1F3E-F49A-48D9-861E-2A3B2B916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700044" y="2338223"/>
            <a:ext cx="455016" cy="567661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FB411037-2AFF-4AB1-8897-AA92A65652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739827" y="1614106"/>
            <a:ext cx="455016" cy="567661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6C9539D0-54AA-478D-8F66-CCA7578A4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99264" y="3851287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B243CB5-BDD8-4172-9E78-AEF81F6734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99264" y="2353171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B826C58F-D10A-48CC-A579-73846AB22B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07989" y="2353171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9C65D047-9464-43A8-AA4D-D347E4497F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3483305" y="3061108"/>
            <a:ext cx="690484" cy="55201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A1B838BA-5CAA-4C73-A795-DE783D9E68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03827" y="4006112"/>
            <a:ext cx="440143" cy="28893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D35F2303-868A-42D9-A54D-CDDF24F0F5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46904" y="3984694"/>
            <a:ext cx="440143" cy="28893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AFF194BF-63D2-4808-A61C-617EC142CD4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41975" y="3245479"/>
            <a:ext cx="440143" cy="28893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07F5809C-24FD-4FA0-8E9C-FF18D6F32D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13331" y="3927329"/>
            <a:ext cx="394062" cy="35505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157FEE3E-6247-41E4-929B-ACEEA1F2A8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3126347" y="3819683"/>
            <a:ext cx="690484" cy="55201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08C3425C-61F5-40C4-8520-7DF10ED889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527907" y="1680607"/>
            <a:ext cx="555762" cy="45268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F860B274-F3D7-41CB-B45F-DF1265C6D3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27500" y="2346674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82F122D5-9D90-4A1C-88CD-CF7D24B6DF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284811" y="2338224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7A9EFD18-EE32-47E8-BAD3-8C0D4A440D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521612" y="3158156"/>
            <a:ext cx="555762" cy="452689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8E7010BD-EC0F-4E36-B48A-8FA3B27A30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30945" y="3179354"/>
            <a:ext cx="394062" cy="355057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843A8E5A-3D6E-4161-8F4D-D189494F59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41896" y="3927329"/>
            <a:ext cx="394062" cy="355057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D1F7A609-3D51-43C9-98BA-079D92663A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04616" y="3106114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4925A4B2-818B-453B-A8D5-3414BBF0E0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712440" y="3103138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1F25DA24-2917-41F6-9AA2-D74C14E03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431383" y="3838035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B31ADC2B-5573-4DD1-8714-BAE75FA5F4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581566" y="3845329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344F9E8-7CF8-42E2-AE8B-B1E5B05BC4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7272315" y="3909988"/>
            <a:ext cx="555762" cy="45268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86F1966-5987-4E43-A20A-5E37166E1F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748625" y="3838035"/>
            <a:ext cx="455016" cy="567661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-23"/>
          <a:stretch/>
        </p:blipFill>
        <p:spPr>
          <a:xfrm>
            <a:off x="9389912" y="3310310"/>
            <a:ext cx="1871427" cy="28951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9389913" y="1319012"/>
            <a:ext cx="1871427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і обчисли вирази з другого стовпчика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9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54516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9675" y="494528"/>
            <a:ext cx="10383495" cy="76395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лінійку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4480329C-38AB-4BC0-AC6A-17E5B7363311}"/>
              </a:ext>
            </a:extLst>
          </p:cNvPr>
          <p:cNvSpPr/>
          <p:nvPr/>
        </p:nvSpPr>
        <p:spPr>
          <a:xfrm>
            <a:off x="7164729" y="1461960"/>
            <a:ext cx="4294207" cy="236926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Між </a:t>
            </a:r>
            <a:r>
              <a:rPr lang="uk-UA" sz="2400" b="1" dirty="0">
                <a:solidFill>
                  <a:srgbClr val="7030A0"/>
                </a:solidFill>
              </a:rPr>
              <a:t>поділками, що позначають кількість сантиметрів, нанесені менші поділки. Відстань між двома меншими поділками дорівнює 1 міліметру. 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ACB7DC22-7922-433F-8ED0-DB294AB02A99}"/>
              </a:ext>
            </a:extLst>
          </p:cNvPr>
          <p:cNvGrpSpPr/>
          <p:nvPr/>
        </p:nvGrpSpPr>
        <p:grpSpPr>
          <a:xfrm>
            <a:off x="4783711" y="4636514"/>
            <a:ext cx="1287711" cy="656728"/>
            <a:chOff x="5924329" y="1246944"/>
            <a:chExt cx="1286341" cy="638175"/>
          </a:xfrm>
        </p:grpSpPr>
        <p:sp>
          <p:nvSpPr>
            <p:cNvPr id="15" name="Прямокутник 13">
              <a:extLst>
                <a:ext uri="{FF2B5EF4-FFF2-40B4-BE49-F238E27FC236}">
                  <a16:creationId xmlns="" xmlns:a16="http://schemas.microsoft.com/office/drawing/2014/main" id="{1384BCC9-F2D3-457F-B9AB-14F4EC06EF33}"/>
                </a:ext>
              </a:extLst>
            </p:cNvPr>
            <p:cNvSpPr/>
            <p:nvPr/>
          </p:nvSpPr>
          <p:spPr>
            <a:xfrm>
              <a:off x="5924329" y="1246944"/>
              <a:ext cx="638175" cy="6381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кутник 13">
              <a:extLst>
                <a:ext uri="{FF2B5EF4-FFF2-40B4-BE49-F238E27FC236}">
                  <a16:creationId xmlns="" xmlns:a16="http://schemas.microsoft.com/office/drawing/2014/main" id="{D47A251F-7675-4876-8F1B-C39F4D19FD6C}"/>
                </a:ext>
              </a:extLst>
            </p:cNvPr>
            <p:cNvSpPr/>
            <p:nvPr/>
          </p:nvSpPr>
          <p:spPr>
            <a:xfrm>
              <a:off x="6572495" y="1246944"/>
              <a:ext cx="638175" cy="6381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800D1D-45BB-4F7E-9AC8-4ED582B2D1DD}"/>
              </a:ext>
            </a:extLst>
          </p:cNvPr>
          <p:cNvSpPr txBox="1"/>
          <p:nvPr/>
        </p:nvSpPr>
        <p:spPr>
          <a:xfrm>
            <a:off x="1133418" y="4770022"/>
            <a:ext cx="3290328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Коротко записують: 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960431AB-D0FD-46DB-8A20-FFFC3DC8F378}"/>
              </a:ext>
            </a:extLst>
          </p:cNvPr>
          <p:cNvGrpSpPr/>
          <p:nvPr/>
        </p:nvGrpSpPr>
        <p:grpSpPr>
          <a:xfrm>
            <a:off x="6089569" y="4636514"/>
            <a:ext cx="1187780" cy="656728"/>
            <a:chOff x="5924329" y="1246944"/>
            <a:chExt cx="1286341" cy="638175"/>
          </a:xfrm>
        </p:grpSpPr>
        <p:sp>
          <p:nvSpPr>
            <p:cNvPr id="20" name="Прямокутник 13">
              <a:extLst>
                <a:ext uri="{FF2B5EF4-FFF2-40B4-BE49-F238E27FC236}">
                  <a16:creationId xmlns="" xmlns:a16="http://schemas.microsoft.com/office/drawing/2014/main" id="{F66338DF-65BA-4974-A1E9-98C47368BE21}"/>
                </a:ext>
              </a:extLst>
            </p:cNvPr>
            <p:cNvSpPr/>
            <p:nvPr/>
          </p:nvSpPr>
          <p:spPr>
            <a:xfrm>
              <a:off x="5924329" y="1246944"/>
              <a:ext cx="638175" cy="6381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13">
              <a:extLst>
                <a:ext uri="{FF2B5EF4-FFF2-40B4-BE49-F238E27FC236}">
                  <a16:creationId xmlns="" xmlns:a16="http://schemas.microsoft.com/office/drawing/2014/main" id="{48723133-AE40-40F1-87BF-86B1B0956BBF}"/>
                </a:ext>
              </a:extLst>
            </p:cNvPr>
            <p:cNvSpPr/>
            <p:nvPr/>
          </p:nvSpPr>
          <p:spPr>
            <a:xfrm>
              <a:off x="6572495" y="1246944"/>
              <a:ext cx="638175" cy="6381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2063FB06-A8BF-4AFF-B71F-8BC3B37BA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61034" y="4636514"/>
            <a:ext cx="755417" cy="8009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33783CA-3211-4B38-9808-9A445F0C4591}"/>
              </a:ext>
            </a:extLst>
          </p:cNvPr>
          <p:cNvSpPr txBox="1"/>
          <p:nvPr/>
        </p:nvSpPr>
        <p:spPr>
          <a:xfrm>
            <a:off x="5377602" y="4436816"/>
            <a:ext cx="138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latin typeface="Monotype Corsiva" panose="03010101010201010101" pitchFamily="66" charset="0"/>
              </a:rPr>
              <a:t>мм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8E3AF6B-912F-4E2D-9E17-B1DC9F5B1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" t="12450" r="-286" b="-49"/>
          <a:stretch/>
        </p:blipFill>
        <p:spPr>
          <a:xfrm>
            <a:off x="7613013" y="3984563"/>
            <a:ext cx="3392050" cy="210476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9299" y="1441557"/>
            <a:ext cx="6318109" cy="66423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Чи можна точно сказати, яка довжина олівця?</a:t>
            </a:r>
          </a:p>
        </p:txBody>
      </p:sp>
      <p:pic>
        <p:nvPicPr>
          <p:cNvPr id="27" name="Picture 2" descr="D:\2 клас\3 Математика\1 Листопад\5 Дод і відн двоцифр без переходу через 10\№050 - Міліметр\2024-12-02_170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9" y="2188981"/>
            <a:ext cx="6318109" cy="20588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851D693-7111-4D97-A18A-150F9F1FB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" t="54995" r="1460" b="6052"/>
          <a:stretch/>
        </p:blipFill>
        <p:spPr>
          <a:xfrm>
            <a:off x="1044000" y="2538150"/>
            <a:ext cx="10152000" cy="140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67981" y="502560"/>
            <a:ext cx="10024738" cy="7127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пояснення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4480329C-38AB-4BC0-AC6A-17E5B7363311}"/>
              </a:ext>
            </a:extLst>
          </p:cNvPr>
          <p:cNvSpPr/>
          <p:nvPr/>
        </p:nvSpPr>
        <p:spPr>
          <a:xfrm>
            <a:off x="5509548" y="1289671"/>
            <a:ext cx="5555847" cy="118731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Довжина зеленого відрізка дорівнює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7 </a:t>
            </a:r>
            <a:r>
              <a:rPr lang="uk-UA" sz="2400" b="1" dirty="0">
                <a:solidFill>
                  <a:srgbClr val="7030A0"/>
                </a:solidFill>
              </a:rPr>
              <a:t>сантиметрів і 2 </a:t>
            </a:r>
            <a:r>
              <a:rPr lang="uk-UA" sz="2400" b="1" dirty="0" smtClean="0">
                <a:solidFill>
                  <a:srgbClr val="7030A0"/>
                </a:solidFill>
              </a:rPr>
              <a:t>міліметри.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Коротко </a:t>
            </a:r>
            <a:r>
              <a:rPr lang="uk-UA" sz="2400" b="1" dirty="0">
                <a:solidFill>
                  <a:srgbClr val="7030A0"/>
                </a:solidFill>
              </a:rPr>
              <a:t>записують: </a:t>
            </a:r>
            <a:r>
              <a:rPr lang="uk-UA" sz="2400" b="1" dirty="0">
                <a:solidFill>
                  <a:srgbClr val="FF0000"/>
                </a:solidFill>
              </a:rPr>
              <a:t>7 см 2 мм.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5D1CE4F-0A11-48BD-8965-9A8AB037D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280" y="4004070"/>
            <a:ext cx="1713124" cy="237764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EF5803A0-7398-4D50-9E3F-1B1618C68667}"/>
              </a:ext>
            </a:extLst>
          </p:cNvPr>
          <p:cNvCxnSpPr>
            <a:cxnSpLocks/>
          </p:cNvCxnSpPr>
          <p:nvPr/>
        </p:nvCxnSpPr>
        <p:spPr>
          <a:xfrm flipV="1">
            <a:off x="1257453" y="2069545"/>
            <a:ext cx="3484345" cy="22143"/>
          </a:xfrm>
          <a:prstGeom prst="line">
            <a:avLst/>
          </a:prstGeom>
          <a:ln w="5715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F79AEACB-D2F3-4DDA-8905-1B47E3DBC440}"/>
              </a:ext>
            </a:extLst>
          </p:cNvPr>
          <p:cNvCxnSpPr/>
          <p:nvPr/>
        </p:nvCxnSpPr>
        <p:spPr>
          <a:xfrm flipV="1">
            <a:off x="1257453" y="2091688"/>
            <a:ext cx="0" cy="5813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D0D48167-B997-4861-97B3-0A8B53DE6B19}"/>
              </a:ext>
            </a:extLst>
          </p:cNvPr>
          <p:cNvCxnSpPr/>
          <p:nvPr/>
        </p:nvCxnSpPr>
        <p:spPr>
          <a:xfrm flipV="1">
            <a:off x="4741798" y="2091688"/>
            <a:ext cx="0" cy="5813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4000" y="4031903"/>
            <a:ext cx="2824142" cy="165126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Скориставшись лінійкою, визнач, скільки міліметрів міститься </a:t>
            </a:r>
            <a:r>
              <a:rPr lang="uk-UA" sz="2400" b="1" dirty="0">
                <a:solidFill>
                  <a:srgbClr val="FF0000"/>
                </a:solidFill>
              </a:rPr>
              <a:t>в 1 см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1CDC74F-4D96-4769-BC90-A7F848F669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98" b="-293"/>
          <a:stretch/>
        </p:blipFill>
        <p:spPr>
          <a:xfrm>
            <a:off x="3868142" y="4044407"/>
            <a:ext cx="2579904" cy="162625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8" name="Прямоугольник: скругленные углы 11">
            <a:extLst>
              <a:ext uri="{FF2B5EF4-FFF2-40B4-BE49-F238E27FC236}">
                <a16:creationId xmlns="" xmlns:a16="http://schemas.microsoft.com/office/drawing/2014/main" id="{4480329C-38AB-4BC0-AC6A-17E5B7363311}"/>
              </a:ext>
            </a:extLst>
          </p:cNvPr>
          <p:cNvSpPr/>
          <p:nvPr/>
        </p:nvSpPr>
        <p:spPr>
          <a:xfrm>
            <a:off x="1873620" y="5769827"/>
            <a:ext cx="4306730" cy="5819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Запам’ятай! 1см = 10мм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97248" y="4004070"/>
            <a:ext cx="2731947" cy="8534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міліметрів у </a:t>
            </a:r>
            <a:r>
              <a:rPr lang="uk-UA" sz="2400" b="1" dirty="0" smtClean="0">
                <a:solidFill>
                  <a:srgbClr val="7030A0"/>
                </a:solidFill>
              </a:rPr>
              <a:t>2 см </a:t>
            </a:r>
            <a:r>
              <a:rPr lang="uk-UA" sz="2400" b="1" dirty="0">
                <a:solidFill>
                  <a:srgbClr val="7030A0"/>
                </a:solidFill>
              </a:rPr>
              <a:t>та у 6 см?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4079D8A-66F2-4FA2-82A2-6B6E5EDD4549}"/>
              </a:ext>
            </a:extLst>
          </p:cNvPr>
          <p:cNvSpPr txBox="1"/>
          <p:nvPr/>
        </p:nvSpPr>
        <p:spPr>
          <a:xfrm>
            <a:off x="6597248" y="4968466"/>
            <a:ext cx="109945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7030A0"/>
                </a:solidFill>
              </a:rPr>
              <a:t>2см=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F19A987-36C3-4FE4-AC8E-D560EF8AF9D9}"/>
              </a:ext>
            </a:extLst>
          </p:cNvPr>
          <p:cNvSpPr txBox="1"/>
          <p:nvPr/>
        </p:nvSpPr>
        <p:spPr>
          <a:xfrm>
            <a:off x="6597248" y="5553241"/>
            <a:ext cx="109945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7030A0"/>
                </a:solidFill>
              </a:rPr>
              <a:t>6см=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CA88784-262F-4F23-9025-5F5278161B75}"/>
              </a:ext>
            </a:extLst>
          </p:cNvPr>
          <p:cNvSpPr txBox="1"/>
          <p:nvPr/>
        </p:nvSpPr>
        <p:spPr>
          <a:xfrm>
            <a:off x="7696702" y="4965576"/>
            <a:ext cx="126848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295FFF"/>
                </a:solidFill>
              </a:rPr>
              <a:t>20мм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D996E6D-4614-4031-A54D-F2F7B3FB08A3}"/>
              </a:ext>
            </a:extLst>
          </p:cNvPr>
          <p:cNvSpPr txBox="1"/>
          <p:nvPr/>
        </p:nvSpPr>
        <p:spPr>
          <a:xfrm>
            <a:off x="7696702" y="5553241"/>
            <a:ext cx="126848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00B050"/>
                </a:solidFill>
              </a:rPr>
              <a:t>60мм</a:t>
            </a:r>
          </a:p>
        </p:txBody>
      </p:sp>
    </p:spTree>
    <p:extLst>
      <p:ext uri="{BB962C8B-B14F-4D97-AF65-F5344CB8AC3E}">
        <p14:creationId xmlns:p14="http://schemas.microsoft.com/office/powerpoint/2010/main" val="81430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278" y="633425"/>
            <a:ext cx="9923621" cy="7323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Виміряй довжину кожного відрізка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348" y="3953440"/>
            <a:ext cx="2657474" cy="279146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FC896402-087C-4099-AF4A-5E46EAB3492F}"/>
              </a:ext>
            </a:extLst>
          </p:cNvPr>
          <p:cNvCxnSpPr>
            <a:cxnSpLocks/>
          </p:cNvCxnSpPr>
          <p:nvPr/>
        </p:nvCxnSpPr>
        <p:spPr>
          <a:xfrm flipV="1">
            <a:off x="3320303" y="1612107"/>
            <a:ext cx="5226561" cy="2387066"/>
          </a:xfrm>
          <a:prstGeom prst="line">
            <a:avLst/>
          </a:prstGeom>
          <a:ln w="38100">
            <a:solidFill>
              <a:srgbClr val="295F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7025EB6-9EB7-4CEA-8822-DFC8D380BAE4}"/>
              </a:ext>
            </a:extLst>
          </p:cNvPr>
          <p:cNvCxnSpPr>
            <a:cxnSpLocks/>
          </p:cNvCxnSpPr>
          <p:nvPr/>
        </p:nvCxnSpPr>
        <p:spPr>
          <a:xfrm>
            <a:off x="1293198" y="1899389"/>
            <a:ext cx="3734602" cy="0"/>
          </a:xfrm>
          <a:prstGeom prst="line">
            <a:avLst/>
          </a:prstGeom>
          <a:ln w="38100"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E4D182DF-897D-4EC3-9683-13572178D916}"/>
              </a:ext>
            </a:extLst>
          </p:cNvPr>
          <p:cNvCxnSpPr>
            <a:cxnSpLocks/>
          </p:cNvCxnSpPr>
          <p:nvPr/>
        </p:nvCxnSpPr>
        <p:spPr>
          <a:xfrm>
            <a:off x="7721629" y="2962106"/>
            <a:ext cx="2963110" cy="1920642"/>
          </a:xfrm>
          <a:prstGeom prst="line">
            <a:avLst/>
          </a:prstGeom>
          <a:ln w="38100">
            <a:solidFill>
              <a:srgbClr val="C6109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851D693-7111-4D97-A18A-150F9F1FB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" t="54995" r="1460" b="6052"/>
          <a:stretch/>
        </p:blipFill>
        <p:spPr>
          <a:xfrm>
            <a:off x="1100088" y="2962106"/>
            <a:ext cx="10152000" cy="1404000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4076</TotalTime>
  <Words>428</Words>
  <Application>Microsoft Office PowerPoint</Application>
  <PresentationFormat>Произвольный</PresentationFormat>
  <Paragraphs>89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657</cp:revision>
  <dcterms:created xsi:type="dcterms:W3CDTF">2018-01-05T16:38:53Z</dcterms:created>
  <dcterms:modified xsi:type="dcterms:W3CDTF">2024-12-03T21:36:58Z</dcterms:modified>
</cp:coreProperties>
</file>