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641" r:id="rId3"/>
    <p:sldId id="637" r:id="rId4"/>
    <p:sldId id="643" r:id="rId5"/>
    <p:sldId id="638" r:id="rId6"/>
    <p:sldId id="587" r:id="rId7"/>
    <p:sldId id="585" r:id="rId8"/>
    <p:sldId id="613" r:id="rId9"/>
    <p:sldId id="626" r:id="rId10"/>
    <p:sldId id="629" r:id="rId11"/>
    <p:sldId id="632" r:id="rId12"/>
    <p:sldId id="639" r:id="rId13"/>
    <p:sldId id="642" r:id="rId14"/>
    <p:sldId id="27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00B050"/>
    <a:srgbClr val="C55A11"/>
    <a:srgbClr val="FFFF00"/>
    <a:srgbClr val="FF66FF"/>
    <a:srgbClr val="295FFF"/>
    <a:srgbClr val="FF7C80"/>
    <a:srgbClr val="709E32"/>
    <a:srgbClr val="E3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6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wk76yhic1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microsoft.com/office/2007/relationships/hdphoto" Target="../media/hdphoto2.wdp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1578" y="4111573"/>
            <a:ext cx="9762720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Пишу з великої букви назви </a:t>
            </a:r>
            <a:endParaRPr lang="uk-UA" sz="4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гір</a:t>
            </a:r>
            <a:r>
              <a:rPr lang="uk-UA" sz="4400" b="1" dirty="0">
                <a:solidFill>
                  <a:srgbClr val="0070C0"/>
                </a:solidFill>
              </a:rPr>
              <a:t>, річок, озер і морів. </a:t>
            </a:r>
          </a:p>
        </p:txBody>
      </p:sp>
      <p:pic>
        <p:nvPicPr>
          <p:cNvPr id="1026" name="Picture 2" descr="Картинки по запросу клипарт карпаты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51" y="1101501"/>
            <a:ext cx="3588252" cy="269118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6910" y="1374461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іменники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50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1" y="555171"/>
            <a:ext cx="9960428" cy="662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Послухай інформацію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2685" y="1252735"/>
            <a:ext cx="8142515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Українську землю омивають два зовсім не схожих моря — Азовське і Чорне.</a:t>
            </a:r>
          </a:p>
          <a:p>
            <a:pPr algn="just"/>
            <a:r>
              <a:rPr lang="uk-UA" sz="2800" b="1" dirty="0">
                <a:solidFill>
                  <a:srgbClr val="FFFF00"/>
                </a:solidFill>
              </a:rPr>
              <a:t>Азовське море </a:t>
            </a:r>
            <a:r>
              <a:rPr lang="uk-UA" sz="2800" b="1" dirty="0">
                <a:solidFill>
                  <a:schemeClr val="bg1"/>
                </a:solidFill>
              </a:rPr>
              <a:t>найменше і найбільш мілке у світі. Воно має піщане дно. Вода в ньому здається сіро-блакитною чи сіро-зеленою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uk-UA" sz="2800" b="1" dirty="0">
                <a:solidFill>
                  <a:srgbClr val="FFFF00"/>
                </a:solidFill>
              </a:rPr>
              <a:t>Чорне море </a:t>
            </a:r>
            <a:r>
              <a:rPr lang="uk-UA" sz="2800" b="1" dirty="0">
                <a:solidFill>
                  <a:schemeClr val="bg1"/>
                </a:solidFill>
              </a:rPr>
              <a:t>— велике й глибоке. Воно має чистий лазурний колір. На його пляжах багато гальки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769324" y="1217772"/>
            <a:ext cx="2213361" cy="2320086"/>
          </a:xfrm>
          <a:prstGeom prst="rect">
            <a:avLst/>
          </a:prstGeom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8" t="19936" r="18214" b="2206"/>
          <a:stretch/>
        </p:blipFill>
        <p:spPr bwMode="auto">
          <a:xfrm>
            <a:off x="544286" y="3451938"/>
            <a:ext cx="2337765" cy="1764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987" y="4692718"/>
            <a:ext cx="252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Азовське море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11127" r="4571" b="2186"/>
          <a:stretch/>
        </p:blipFill>
        <p:spPr bwMode="auto">
          <a:xfrm>
            <a:off x="2882051" y="4466057"/>
            <a:ext cx="2350322" cy="190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86463" y="4361278"/>
            <a:ext cx="214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Чорне море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2768" y="4950140"/>
            <a:ext cx="5991031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</a:rPr>
              <a:t>1. Які моря омивають українську землю?</a:t>
            </a:r>
          </a:p>
          <a:p>
            <a:r>
              <a:rPr lang="uk-UA" sz="2400" b="1" dirty="0">
                <a:solidFill>
                  <a:srgbClr val="0070C0"/>
                </a:solidFill>
              </a:rPr>
              <a:t>2. У якому морі вода має лазурний колір?</a:t>
            </a:r>
          </a:p>
          <a:p>
            <a:r>
              <a:rPr lang="uk-UA" sz="2400" b="1" dirty="0">
                <a:solidFill>
                  <a:srgbClr val="0070C0"/>
                </a:solidFill>
              </a:rPr>
              <a:t>3. Яке море найменше і </a:t>
            </a:r>
            <a:r>
              <a:rPr lang="uk-UA" sz="2400" b="1" dirty="0" err="1" smtClean="0">
                <a:solidFill>
                  <a:srgbClr val="0070C0"/>
                </a:solidFill>
              </a:rPr>
              <a:t>наймілкіше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у світі?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483" y="4387658"/>
            <a:ext cx="5189690" cy="47045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Дай відповіді </a:t>
            </a:r>
            <a:r>
              <a:rPr lang="uk-UA" sz="2000" b="1" dirty="0">
                <a:solidFill>
                  <a:srgbClr val="0070C0"/>
                </a:solidFill>
              </a:rPr>
              <a:t>на запитання Читалочки.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7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Картинки по запросу азовское мор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6" t="27016" b="58"/>
          <a:stretch/>
        </p:blipFill>
        <p:spPr bwMode="auto">
          <a:xfrm>
            <a:off x="953455" y="4128591"/>
            <a:ext cx="2625735" cy="22106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195" r="58877" b="81230"/>
          <a:stretch/>
        </p:blipFill>
        <p:spPr>
          <a:xfrm>
            <a:off x="3717538" y="1962840"/>
            <a:ext cx="7546771" cy="1764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36170" y="494527"/>
            <a:ext cx="10352315" cy="7682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4000" b="1" dirty="0" smtClean="0">
                <a:solidFill>
                  <a:schemeClr val="bg1"/>
                </a:solidFill>
              </a:rPr>
              <a:t> відповідь </a:t>
            </a:r>
            <a:r>
              <a:rPr lang="uk-UA" sz="4000" b="1" dirty="0">
                <a:solidFill>
                  <a:schemeClr val="bg1"/>
                </a:solidFill>
              </a:rPr>
              <a:t>на запитання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6170" y="1324935"/>
            <a:ext cx="67545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Які моря омивають українську землю?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62807" r="34747" b="19474"/>
          <a:stretch/>
        </p:blipFill>
        <p:spPr>
          <a:xfrm>
            <a:off x="3884413" y="1899836"/>
            <a:ext cx="2413647" cy="1046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84385" r="54206" b="2101"/>
          <a:stretch/>
        </p:blipFill>
        <p:spPr>
          <a:xfrm>
            <a:off x="6342342" y="2245549"/>
            <a:ext cx="1684032" cy="797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16712" r="35435" b="72177"/>
          <a:stretch/>
        </p:blipFill>
        <p:spPr>
          <a:xfrm>
            <a:off x="8413088" y="2051387"/>
            <a:ext cx="2333735" cy="6560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31157" r="40235" b="52319"/>
          <a:stretch/>
        </p:blipFill>
        <p:spPr>
          <a:xfrm>
            <a:off x="3997785" y="2744447"/>
            <a:ext cx="2114542" cy="9757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47505" r="58820" b="36417"/>
          <a:stretch/>
        </p:blipFill>
        <p:spPr>
          <a:xfrm>
            <a:off x="6974758" y="2761468"/>
            <a:ext cx="1319844" cy="9493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34331" r="23354" b="54558"/>
          <a:stretch/>
        </p:blipFill>
        <p:spPr>
          <a:xfrm>
            <a:off x="6285511" y="2926052"/>
            <a:ext cx="410720" cy="656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5" t="52585" r="16846" b="35952"/>
          <a:stretch/>
        </p:blipFill>
        <p:spPr>
          <a:xfrm>
            <a:off x="8658983" y="3043525"/>
            <a:ext cx="1319844" cy="676816"/>
          </a:xfrm>
          <a:prstGeom prst="rect">
            <a:avLst/>
          </a:prstGeom>
        </p:spPr>
      </p:pic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3"/>
          <a:stretch/>
        </p:blipFill>
        <p:spPr bwMode="auto">
          <a:xfrm>
            <a:off x="953455" y="1909497"/>
            <a:ext cx="2569905" cy="22174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57322" y="1851654"/>
            <a:ext cx="236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Чорне море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57322" y="4128591"/>
            <a:ext cx="2524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Азовське море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06062" y="4646203"/>
            <a:ext cx="440104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Назви </a:t>
            </a:r>
            <a:r>
              <a:rPr lang="uk-UA" sz="2800" b="1" dirty="0"/>
              <a:t>гір, рік, озер, морів пишемо з </a:t>
            </a:r>
            <a:r>
              <a:rPr lang="uk-UA" sz="2800" b="1" dirty="0" smtClean="0"/>
              <a:t>великої </a:t>
            </a:r>
            <a:r>
              <a:rPr lang="uk-UA" sz="2800" b="1" dirty="0"/>
              <a:t>букви.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793036" y="1310922"/>
            <a:ext cx="3355488" cy="55124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Підкресли назви морів.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17538" y="5760116"/>
            <a:ext cx="7701576" cy="5325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Розкажи, </a:t>
            </a:r>
            <a:r>
              <a:rPr lang="uk-UA" sz="2000" b="1" dirty="0">
                <a:solidFill>
                  <a:srgbClr val="0070C0"/>
                </a:solidFill>
              </a:rPr>
              <a:t>у яких відомих місцях України ти мрієш побувати. Чому?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68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997785" y="3443152"/>
            <a:ext cx="2000244" cy="108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931742" y="3464925"/>
            <a:ext cx="13628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135435" y="3826479"/>
            <a:ext cx="6710976" cy="73463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Зроби </a:t>
            </a:r>
            <a:r>
              <a:rPr lang="uk-UA" sz="2000" b="1" dirty="0">
                <a:solidFill>
                  <a:srgbClr val="0070C0"/>
                </a:solidFill>
              </a:rPr>
              <a:t>висновок – як пишуться назви </a:t>
            </a:r>
            <a:r>
              <a:rPr lang="uk-UA" sz="2000" b="1" dirty="0" smtClean="0">
                <a:solidFill>
                  <a:srgbClr val="0070C0"/>
                </a:solidFill>
              </a:rPr>
              <a:t>гір, </a:t>
            </a:r>
            <a:r>
              <a:rPr lang="uk-UA" sz="2000" b="1" dirty="0">
                <a:solidFill>
                  <a:srgbClr val="0070C0"/>
                </a:solidFill>
              </a:rPr>
              <a:t>рік, озер, морів.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</a:rPr>
              <a:t>Перевір себе за правилом.</a:t>
            </a:r>
          </a:p>
        </p:txBody>
      </p:sp>
    </p:spTree>
    <p:extLst>
      <p:ext uri="{BB962C8B-B14F-4D97-AF65-F5344CB8AC3E}">
        <p14:creationId xmlns:p14="http://schemas.microsoft.com/office/powerpoint/2010/main" val="162122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2 клас\1 Українська мова\1 Пономарьова\3 Іменник\№050 - Пишу з вел букви географічні назви\2024-12-12_18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20" y="4552649"/>
            <a:ext cx="4157737" cy="12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1 Українська мова\1 Пономарьова\3 Іменник\№050 - Пишу з вел букви географічні назви\2024-12-12_1834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2" b="32898"/>
          <a:stretch/>
        </p:blipFill>
        <p:spPr bwMode="auto">
          <a:xfrm>
            <a:off x="6228629" y="2319160"/>
            <a:ext cx="5391150" cy="900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 клас\1 Українська мова\1 Пономарьова\3 Іменник\№050 - Пишу з вел букви географічні назви\2024-12-12_1832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1521" r="3364" b="1333"/>
          <a:stretch/>
        </p:blipFill>
        <p:spPr bwMode="auto">
          <a:xfrm>
            <a:off x="463335" y="2245648"/>
            <a:ext cx="5636387" cy="377082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194" r="51830" b="89560"/>
          <a:stretch/>
        </p:blipFill>
        <p:spPr>
          <a:xfrm>
            <a:off x="6302607" y="3249393"/>
            <a:ext cx="5243194" cy="792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Прямоугольник 17"/>
          <p:cNvSpPr/>
          <p:nvPr/>
        </p:nvSpPr>
        <p:spPr>
          <a:xfrm>
            <a:off x="6213967" y="1183492"/>
            <a:ext cx="5128947" cy="102565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Утвори назву річки з перших букв назв зображених тварин. Склади речення про цю річку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8" y="1169045"/>
            <a:ext cx="4869358" cy="104010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1. Прочитай інформацію, розміщену на рекламному щиті.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пропущені слова. Можеш </a:t>
            </a:r>
            <a:r>
              <a:rPr lang="uk-UA" sz="2000" b="1" dirty="0" smtClean="0">
                <a:solidFill>
                  <a:srgbClr val="0070C0"/>
                </a:solidFill>
              </a:rPr>
              <a:t>скористатися </a:t>
            </a:r>
            <a:r>
              <a:rPr lang="uk-UA" sz="2000" b="1" dirty="0" smtClean="0">
                <a:solidFill>
                  <a:srgbClr val="0070C0"/>
                </a:solidFill>
              </a:rPr>
              <a:t>довідкою.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84388" y="4059021"/>
            <a:ext cx="5335392" cy="43677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3. Напиши назви річок, «заховані» в ребусах.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9120" y="5661310"/>
            <a:ext cx="179406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Прип’ять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1010" y="5795651"/>
            <a:ext cx="1085847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Рось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2190" y="3184276"/>
            <a:ext cx="136593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Світязь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2153" y="3456772"/>
            <a:ext cx="153116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Карпат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9593" y="3821961"/>
            <a:ext cx="150372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Чорного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1561" y="4091702"/>
            <a:ext cx="202996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Азовського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50402" y="3367286"/>
            <a:ext cx="536937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Дніпро – найбільша ріка України.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55870" y="2814944"/>
            <a:ext cx="35779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Д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679127" y="2819050"/>
            <a:ext cx="3241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н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57830" y="2830333"/>
            <a:ext cx="2407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і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87173" y="2849828"/>
            <a:ext cx="3080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п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113547" y="2845722"/>
            <a:ext cx="3080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р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1383562" y="2845722"/>
            <a:ext cx="3080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</a:rPr>
              <a:t>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27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24" grpId="0" animBg="1"/>
      <p:bldP spid="26" grpId="0"/>
      <p:bldP spid="25" grpId="0"/>
      <p:bldP spid="28" grpId="0"/>
      <p:bldP spid="29" grpId="0"/>
      <p:bldP spid="33" grpId="0"/>
      <p:bldP spid="2" grpId="0" animBg="1"/>
      <p:bldP spid="19" grpId="0" animBg="1"/>
      <p:bldP spid="3" grpId="0" animBg="1"/>
      <p:bldP spid="21" grpId="0" animBg="1"/>
      <p:bldP spid="22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169988" y="469216"/>
            <a:ext cx="975926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881257" y="4367208"/>
            <a:ext cx="3624940" cy="17783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Багато завдань </a:t>
            </a:r>
            <a:r>
              <a:rPr lang="uk-UA" sz="2400" b="1" dirty="0"/>
              <a:t>виконав/ла </a:t>
            </a:r>
            <a:r>
              <a:rPr lang="uk-UA" sz="2400" b="1" dirty="0" smtClean="0"/>
              <a:t>неправильно.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r>
              <a:rPr lang="uk-UA" sz="2400" b="1" dirty="0" smtClean="0"/>
              <a:t>Можу працювати краще</a:t>
            </a:r>
            <a:endParaRPr lang="uk-UA" sz="2400" b="1" dirty="0" smtClean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11558" y="4421594"/>
            <a:ext cx="3876713" cy="17646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Деякі </a:t>
            </a:r>
            <a:r>
              <a:rPr lang="uk-UA" sz="2400" b="1" dirty="0"/>
              <a:t>завдання виконав/ла </a:t>
            </a:r>
            <a:r>
              <a:rPr lang="uk-UA" sz="2400" b="1" dirty="0" smtClean="0"/>
              <a:t>неправильно.</a:t>
            </a:r>
            <a:endParaRPr lang="uk-UA" sz="2400" b="1" dirty="0"/>
          </a:p>
          <a:p>
            <a:r>
              <a:rPr lang="uk-UA" sz="2400" b="1" dirty="0" smtClean="0"/>
              <a:t>Маю ще попрацювати </a:t>
            </a:r>
            <a:r>
              <a:rPr lang="uk-UA" sz="2400" b="1" dirty="0" smtClean="0"/>
              <a:t>з тієї теми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836614" y="4421594"/>
            <a:ext cx="2929843" cy="17810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Всі завдання виконав/ла правильно. </a:t>
            </a:r>
            <a:r>
              <a:rPr lang="uk-UA" sz="2400" b="1" dirty="0" smtClean="0"/>
              <a:t>Йду </a:t>
            </a:r>
            <a:r>
              <a:rPr lang="uk-UA" sz="2400" b="1" dirty="0" smtClean="0"/>
              <a:t>вперед впевнено</a:t>
            </a:r>
          </a:p>
        </p:txBody>
      </p:sp>
      <p:pic>
        <p:nvPicPr>
          <p:cNvPr id="15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7" y="2574273"/>
            <a:ext cx="3106466" cy="187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66" y="2574273"/>
            <a:ext cx="3049972" cy="1792935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84" y="2624964"/>
            <a:ext cx="3085830" cy="1691552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455229" y="1341695"/>
            <a:ext cx="4533902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дорогу, якою визначиш свої знання і вміння </a:t>
            </a:r>
            <a:r>
              <a:rPr lang="uk-UA" sz="2400" b="1" dirty="0" smtClean="0">
                <a:solidFill>
                  <a:srgbClr val="0070C0"/>
                </a:solidFill>
              </a:rPr>
              <a:t>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uk-UA" sz="2400" b="1" dirty="0" smtClean="0">
              <a:solidFill>
                <a:srgbClr val="0070C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68377" y="1363465"/>
            <a:ext cx="5285241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Де ми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побували? Що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побачили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?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 Чого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навчились? </a:t>
            </a:r>
            <a:endParaRPr lang="uk-UA" altLang="uk-UA" sz="2400" b="1" dirty="0" smtClean="0">
              <a:solidFill>
                <a:srgbClr val="0070C0"/>
              </a:solidFill>
              <a:latin typeface="+mn-lt"/>
            </a:endParaRP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Що на </a:t>
            </a:r>
            <a:r>
              <a:rPr lang="uk-UA" altLang="uk-UA" sz="2400" b="1" dirty="0" err="1" smtClean="0">
                <a:solidFill>
                  <a:srgbClr val="0070C0"/>
                </a:solidFill>
                <a:latin typeface="+mn-lt"/>
              </a:rPr>
              <a:t>уроці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 було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цікавим для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тебе?</a:t>
            </a:r>
            <a:endParaRPr lang="ru-RU" altLang="uk-UA" sz="24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532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71" y="695610"/>
            <a:ext cx="9862457" cy="9154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</a:t>
            </a:r>
            <a:r>
              <a:rPr lang="uk-UA" sz="3200" b="1" dirty="0" smtClean="0">
                <a:solidFill>
                  <a:schemeClr val="bg1"/>
                </a:solidFill>
              </a:rPr>
              <a:t>ля </a:t>
            </a:r>
            <a:r>
              <a:rPr lang="uk-UA" sz="3200" b="1" dirty="0">
                <a:solidFill>
                  <a:schemeClr val="bg1"/>
                </a:solidFill>
              </a:rPr>
              <a:t>відкриття інтерактивного завдання натисніть на оранжевий </a:t>
            </a:r>
            <a:r>
              <a:rPr lang="uk-UA" sz="3200" b="1" dirty="0" smtClean="0">
                <a:solidFill>
                  <a:schemeClr val="bg1"/>
                </a:solidFill>
              </a:rPr>
              <a:t>прямокутник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978123" y="1719943"/>
            <a:ext cx="9930952" cy="4095892"/>
          </a:xfrm>
          <a:prstGeom prst="rect">
            <a:avLst/>
          </a:prstGeom>
          <a:solidFill>
            <a:srgbClr val="C55A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242799" y="1440387"/>
            <a:ext cx="9721241" cy="90849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rgbClr val="0070C0"/>
                </a:solidFill>
              </a:rPr>
              <a:t>Дороги можуть бути різноманітними. Переглянь ілюстрації. </a:t>
            </a:r>
            <a:endParaRPr lang="uk-UA" sz="2400" dirty="0" smtClean="0">
              <a:solidFill>
                <a:srgbClr val="0070C0"/>
              </a:solidFill>
            </a:endParaRPr>
          </a:p>
          <a:p>
            <a:r>
              <a:rPr lang="uk-UA" sz="2400" dirty="0" smtClean="0">
                <a:solidFill>
                  <a:srgbClr val="0070C0"/>
                </a:solidFill>
              </a:rPr>
              <a:t>Яка </a:t>
            </a:r>
            <a:r>
              <a:rPr lang="uk-UA" sz="2400" dirty="0" smtClean="0">
                <a:solidFill>
                  <a:srgbClr val="0070C0"/>
                </a:solidFill>
              </a:rPr>
              <a:t>дорога передає твій стан зараз? Поясни, чому?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263157" y="511629"/>
            <a:ext cx="9721242" cy="757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</a:p>
        </p:txBody>
      </p:sp>
      <p:pic>
        <p:nvPicPr>
          <p:cNvPr id="1026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7" y="2402331"/>
            <a:ext cx="3574513" cy="200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81" y="2409593"/>
            <a:ext cx="3199564" cy="202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В Кабмине рассказали о первом украинском автобане: его начнут строить в  2022 год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1" y="4349045"/>
            <a:ext cx="3620269" cy="208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88" y="4401363"/>
            <a:ext cx="3145794" cy="1985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дорога развилка | Crossroads in life, Road, Path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18" y="2474266"/>
            <a:ext cx="3199564" cy="203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бои для рабочего стола Развилка дороги из лесу фото - Раздел обоев: Дорог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89" y="4387895"/>
            <a:ext cx="3243114" cy="204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66869" y="2098356"/>
            <a:ext cx="6302830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Продзвенів</a:t>
            </a:r>
            <a:r>
              <a:rPr lang="ru-RU" altLang="uk-UA" sz="3200" b="1" dirty="0">
                <a:solidFill>
                  <a:srgbClr val="0070C0"/>
                </a:solidFill>
              </a:rPr>
              <a:t> уже </a:t>
            </a:r>
            <a:r>
              <a:rPr lang="ru-RU" altLang="uk-UA" sz="3200" b="1" dirty="0" err="1">
                <a:solidFill>
                  <a:srgbClr val="0070C0"/>
                </a:solidFill>
              </a:rPr>
              <a:t>дзвінок</a:t>
            </a:r>
            <a:r>
              <a:rPr lang="uk-UA" altLang="uk-UA" sz="32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altLang="uk-UA" sz="3200" b="1" dirty="0">
                <a:solidFill>
                  <a:srgbClr val="0070C0"/>
                </a:solidFill>
              </a:rPr>
              <a:t>Час </a:t>
            </a:r>
            <a:r>
              <a:rPr lang="ru-RU" altLang="uk-UA" sz="3200" b="1" dirty="0" err="1">
                <a:solidFill>
                  <a:srgbClr val="0070C0"/>
                </a:solidFill>
              </a:rPr>
              <a:t>почати</a:t>
            </a:r>
            <a:r>
              <a:rPr lang="ru-RU" altLang="uk-UA" sz="3200" b="1" dirty="0">
                <a:solidFill>
                  <a:srgbClr val="0070C0"/>
                </a:solidFill>
              </a:rPr>
              <a:t> наш урок,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у </a:t>
            </a:r>
            <a:r>
              <a:rPr lang="ru-RU" altLang="uk-UA" sz="3200" b="1" dirty="0" err="1">
                <a:solidFill>
                  <a:srgbClr val="0070C0"/>
                </a:solidFill>
              </a:rPr>
              <a:t>світ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знань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мандрувати</a:t>
            </a:r>
            <a:r>
              <a:rPr lang="ru-RU" altLang="uk-UA" sz="32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мову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рідну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вивчати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5" y="1986084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3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726854" y="5026324"/>
            <a:ext cx="5040221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по 5 іменників, які відповідають на питання хто? і що?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5344" y="494529"/>
            <a:ext cx="10120918" cy="670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83952FF5-0322-4E43-AFBD-B2C681966A53}"/>
              </a:ext>
            </a:extLst>
          </p:cNvPr>
          <p:cNvSpPr/>
          <p:nvPr/>
        </p:nvSpPr>
        <p:spPr>
          <a:xfrm>
            <a:off x="992695" y="1205833"/>
            <a:ext cx="4707874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іменник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називає</a:t>
            </a:r>
            <a:r>
              <a:rPr lang="ru-RU" sz="2800" b="1" dirty="0" smtClean="0">
                <a:solidFill>
                  <a:schemeClr val="bg1"/>
                </a:solidFill>
              </a:rPr>
              <a:t> і на </a:t>
            </a:r>
            <a:r>
              <a:rPr lang="ru-RU" sz="2800" b="1" dirty="0" err="1" smtClean="0">
                <a:solidFill>
                  <a:schemeClr val="bg1"/>
                </a:solidFill>
              </a:rPr>
              <a:t>які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відповідає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5767075" y="1205833"/>
            <a:ext cx="5297596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Іменник називає предмети і відповідає на питання хто</a:t>
            </a:r>
            <a:r>
              <a:rPr lang="uk-UA" sz="2800" b="1" dirty="0">
                <a:solidFill>
                  <a:schemeClr val="bg1"/>
                </a:solidFill>
              </a:rPr>
              <a:t>? Що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85344" y="2323267"/>
            <a:ext cx="4715225" cy="153233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іменники відповідають на питання хто?, а які на питання що?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5767075" y="2320136"/>
            <a:ext cx="5297596" cy="153233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людей і тварин – на питання </a:t>
            </a:r>
            <a:r>
              <a:rPr lang="uk-UA" sz="2800" b="1" dirty="0">
                <a:solidFill>
                  <a:schemeClr val="bg1"/>
                </a:solidFill>
              </a:rPr>
              <a:t>хто? </a:t>
            </a:r>
            <a:r>
              <a:rPr lang="uk-UA" sz="2800" b="1" dirty="0" smtClean="0">
                <a:solidFill>
                  <a:schemeClr val="bg1"/>
                </a:solidFill>
              </a:rPr>
              <a:t>Назви всіх </a:t>
            </a:r>
            <a:r>
              <a:rPr lang="uk-UA" sz="2800" b="1" dirty="0">
                <a:solidFill>
                  <a:schemeClr val="bg1"/>
                </a:solidFill>
              </a:rPr>
              <a:t>інших </a:t>
            </a:r>
            <a:r>
              <a:rPr lang="uk-UA" sz="2800" b="1" dirty="0" smtClean="0">
                <a:solidFill>
                  <a:schemeClr val="bg1"/>
                </a:solidFill>
              </a:rPr>
              <a:t>предметів – на </a:t>
            </a:r>
            <a:r>
              <a:rPr lang="uk-UA" sz="2800" b="1" dirty="0">
                <a:solidFill>
                  <a:schemeClr val="bg1"/>
                </a:solidFill>
              </a:rPr>
              <a:t>питання </a:t>
            </a:r>
            <a:r>
              <a:rPr lang="uk-UA" sz="2800" b="1" dirty="0" smtClean="0">
                <a:solidFill>
                  <a:schemeClr val="bg1"/>
                </a:solidFill>
              </a:rPr>
              <a:t>що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5767077" y="3892713"/>
            <a:ext cx="3333380" cy="2009061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Імена, по батькові, прізвища, клички тварин, назви міст і сіл.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92695" y="3892713"/>
            <a:ext cx="4707874" cy="105560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іменники пишемо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великої літери?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Картинки до тестів\!!!!!!Эсмира\OIG.H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11" y="4054627"/>
            <a:ext cx="2226430" cy="222643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7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930724" y="3910024"/>
            <a:ext cx="5136489" cy="666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Київ, України, столиця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5838" y="2425996"/>
            <a:ext cx="5096822" cy="5960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 smtClean="0"/>
              <a:t>країна</a:t>
            </a:r>
            <a:r>
              <a:rPr lang="ru-RU" sz="2800" b="1" dirty="0"/>
              <a:t>, велика, Наша.</a:t>
            </a:r>
            <a:r>
              <a:rPr lang="uk-UA" sz="2800" b="1" dirty="0"/>
              <a:t>                            </a:t>
            </a:r>
            <a:endParaRPr lang="uk-UA" sz="2800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936170" y="494527"/>
            <a:ext cx="10352315" cy="7682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«Деформовані речення»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Picture 2" descr="Картинки по запросу днепр ре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19364"/>
          <a:stretch/>
        </p:blipFill>
        <p:spPr bwMode="auto">
          <a:xfrm>
            <a:off x="7184571" y="1357375"/>
            <a:ext cx="4103915" cy="37694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372600" y="1412154"/>
            <a:ext cx="147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Дніпро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6170" y="1412153"/>
            <a:ext cx="5802087" cy="76498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Склади речення зі слів кожного рядка.</a:t>
            </a:r>
            <a:r>
              <a:rPr lang="ru-RU" sz="2400" b="1" dirty="0">
                <a:solidFill>
                  <a:srgbClr val="0070C0"/>
                </a:solidFill>
              </a:rPr>
              <a:t> Про </a:t>
            </a: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ці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речення</a:t>
            </a:r>
            <a:r>
              <a:rPr lang="ru-RU" sz="2400" b="1" dirty="0">
                <a:solidFill>
                  <a:srgbClr val="0070C0"/>
                </a:solidFill>
              </a:rPr>
              <a:t>?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36170" y="3120060"/>
            <a:ext cx="5136489" cy="666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полями</a:t>
            </a:r>
            <a:r>
              <a:rPr lang="ru-RU" sz="2800" b="1" dirty="0"/>
              <a:t>, </a:t>
            </a:r>
            <a:r>
              <a:rPr lang="ru-RU" sz="2800" b="1" dirty="0" err="1"/>
              <a:t>багата</a:t>
            </a:r>
            <a:r>
              <a:rPr lang="ru-RU" sz="2800" b="1" dirty="0"/>
              <a:t>, Вона, і, </a:t>
            </a:r>
            <a:r>
              <a:rPr lang="ru-RU" sz="2800" b="1" dirty="0" err="1"/>
              <a:t>лісами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75838" y="2425996"/>
            <a:ext cx="5096821" cy="604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Наша </a:t>
            </a:r>
            <a:r>
              <a:rPr lang="ru-RU" sz="2800" b="1" dirty="0" err="1" smtClean="0"/>
              <a:t>країна</a:t>
            </a:r>
            <a:r>
              <a:rPr lang="ru-RU" sz="2800" b="1" dirty="0" smtClean="0"/>
              <a:t> велика.</a:t>
            </a:r>
            <a:r>
              <a:rPr lang="uk-UA" sz="2800" b="1" dirty="0" smtClean="0"/>
              <a:t>                           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30726" y="3120060"/>
            <a:ext cx="5136489" cy="666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Вона </a:t>
            </a:r>
            <a:r>
              <a:rPr lang="ru-RU" sz="2800" b="1" dirty="0" err="1" smtClean="0"/>
              <a:t>багата</a:t>
            </a:r>
            <a:r>
              <a:rPr lang="ru-RU" sz="2800" b="1" dirty="0" smtClean="0"/>
              <a:t> полями і </a:t>
            </a:r>
            <a:r>
              <a:rPr lang="ru-RU" sz="2800" b="1" dirty="0" err="1"/>
              <a:t>лісами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30725" y="3920911"/>
            <a:ext cx="5136489" cy="6667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>
                <a:solidFill>
                  <a:schemeClr val="bg1"/>
                </a:solidFill>
              </a:rPr>
              <a:t>Київ – столиця України.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36171" y="4708901"/>
            <a:ext cx="5725886" cy="66673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ріка, найбільша, в, Дніпро, Україні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30724" y="4719787"/>
            <a:ext cx="5725886" cy="66673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Найбільша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ріка в Україні – Дніпро.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0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34144" y="599721"/>
            <a:ext cx="9982200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95257" y="1600892"/>
            <a:ext cx="5421085" cy="343923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ru-RU" sz="2800" b="1" dirty="0" err="1" smtClean="0">
                <a:solidFill>
                  <a:srgbClr val="0070C0"/>
                </a:solidFill>
              </a:rPr>
              <a:t>проведемо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віртуальну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подорож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Україною</a:t>
            </a:r>
            <a:r>
              <a:rPr lang="ru-RU" sz="2800" b="1" dirty="0" smtClean="0">
                <a:solidFill>
                  <a:srgbClr val="0070C0"/>
                </a:solidFill>
              </a:rPr>
              <a:t>. Б</a:t>
            </a:r>
            <a:r>
              <a:rPr lang="uk-UA" sz="2800" b="1" dirty="0" err="1" smtClean="0">
                <a:solidFill>
                  <a:srgbClr val="0070C0"/>
                </a:solidFill>
              </a:rPr>
              <a:t>удемо</a:t>
            </a:r>
            <a:r>
              <a:rPr lang="uk-UA" sz="2800" dirty="0" smtClean="0"/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вчитися </a:t>
            </a:r>
            <a:r>
              <a:rPr lang="ru-RU" sz="2800" b="1" dirty="0" err="1" smtClean="0">
                <a:solidFill>
                  <a:srgbClr val="0070C0"/>
                </a:solidFill>
              </a:rPr>
              <a:t>записувати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з </a:t>
            </a:r>
            <a:r>
              <a:rPr lang="ru-RU" sz="2800" b="1" dirty="0" err="1">
                <a:solidFill>
                  <a:srgbClr val="0070C0"/>
                </a:solidFill>
              </a:rPr>
              <a:t>великої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літери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назви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гір</a:t>
            </a:r>
            <a:r>
              <a:rPr lang="ru-RU" sz="2800" b="1" dirty="0" smtClean="0">
                <a:solidFill>
                  <a:srgbClr val="0070C0"/>
                </a:solidFill>
              </a:rPr>
              <a:t>, </a:t>
            </a:r>
            <a:r>
              <a:rPr lang="ru-RU" sz="2800" b="1" dirty="0" err="1" smtClean="0">
                <a:solidFill>
                  <a:srgbClr val="0070C0"/>
                </a:solidFill>
              </a:rPr>
              <a:t>річок</a:t>
            </a:r>
            <a:r>
              <a:rPr lang="ru-RU" sz="2800" b="1" dirty="0" smtClean="0">
                <a:solidFill>
                  <a:srgbClr val="0070C0"/>
                </a:solidFill>
              </a:rPr>
              <a:t>, озер, </a:t>
            </a:r>
            <a:r>
              <a:rPr lang="ru-RU" sz="2800" b="1" dirty="0" err="1" smtClean="0">
                <a:solidFill>
                  <a:srgbClr val="0070C0"/>
                </a:solidFill>
              </a:rPr>
              <a:t>морів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r>
              <a:rPr lang="ru-RU" sz="2800" b="1" dirty="0" err="1" smtClean="0">
                <a:solidFill>
                  <a:srgbClr val="0070C0"/>
                </a:solidFill>
              </a:rPr>
              <a:t>Вчитимемось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складати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речення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926669" y="1600892"/>
            <a:ext cx="4246326" cy="40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9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544286" y="1529993"/>
            <a:ext cx="1567542" cy="225477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88572" y="435429"/>
            <a:ext cx="9982220" cy="10142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Друзі </a:t>
            </a:r>
            <a:r>
              <a:rPr lang="uk-UA" sz="3200" b="1" dirty="0">
                <a:solidFill>
                  <a:schemeClr val="bg1"/>
                </a:solidFill>
              </a:rPr>
              <a:t>хочуть розказати тобі багато цікавого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 Україну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31570" y="1529993"/>
            <a:ext cx="6487887" cy="760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повідомлення Родзинки. Поясни, чому виділені слова написані з великої букви.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1967" y="5067075"/>
            <a:ext cx="3548744" cy="12119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Знайди </a:t>
            </a:r>
            <a:r>
              <a:rPr lang="uk-UA" sz="2400" b="1" dirty="0">
                <a:solidFill>
                  <a:srgbClr val="0070C0"/>
                </a:solidFill>
              </a:rPr>
              <a:t>в тексті речення-відповіді на запитання Родзинки.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798" y="2352341"/>
            <a:ext cx="661851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     В </a:t>
            </a:r>
            <a:r>
              <a:rPr lang="uk-UA" sz="2800" b="1" dirty="0">
                <a:solidFill>
                  <a:srgbClr val="FFFF00"/>
                </a:solidFill>
              </a:rPr>
              <a:t>Україні</a:t>
            </a:r>
            <a:r>
              <a:rPr lang="uk-UA" sz="2800" b="1" dirty="0">
                <a:solidFill>
                  <a:schemeClr val="bg1"/>
                </a:solidFill>
              </a:rPr>
              <a:t> є мальовничі гори </a:t>
            </a:r>
            <a:r>
              <a:rPr lang="uk-UA" sz="2800" b="1" dirty="0">
                <a:solidFill>
                  <a:srgbClr val="FFFF00"/>
                </a:solidFill>
              </a:rPr>
              <a:t>Карпати</a:t>
            </a:r>
            <a:r>
              <a:rPr lang="uk-UA" sz="2800" b="1" dirty="0">
                <a:solidFill>
                  <a:schemeClr val="bg1"/>
                </a:solidFill>
              </a:rPr>
              <a:t>. Їхні вершини вкриті білими шапками зі снігу. А </a:t>
            </a:r>
            <a:r>
              <a:rPr lang="uk-UA" sz="2800" b="1" dirty="0" smtClean="0">
                <a:solidFill>
                  <a:schemeClr val="bg1"/>
                </a:solidFill>
              </a:rPr>
              <a:t>на полонинах </a:t>
            </a:r>
            <a:r>
              <a:rPr lang="uk-UA" sz="2800" b="1" dirty="0">
                <a:solidFill>
                  <a:schemeClr val="bg1"/>
                </a:solidFill>
              </a:rPr>
              <a:t>цвітуть різноманітні трави. Найвища гора в Карпатах — </a:t>
            </a:r>
            <a:r>
              <a:rPr lang="uk-UA" sz="2800" b="1" dirty="0">
                <a:solidFill>
                  <a:srgbClr val="FFFF00"/>
                </a:solidFill>
              </a:rPr>
              <a:t>Говерла</a:t>
            </a:r>
            <a:r>
              <a:rPr lang="uk-UA" sz="2800" b="1" dirty="0">
                <a:solidFill>
                  <a:schemeClr val="bg1"/>
                </a:solidFill>
              </a:rPr>
              <a:t>. Ніби в долонях гір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лежить дивовижне озеро </a:t>
            </a:r>
            <a:r>
              <a:rPr lang="uk-UA" sz="2800" b="1" dirty="0">
                <a:solidFill>
                  <a:srgbClr val="FFFF00"/>
                </a:solidFill>
              </a:rPr>
              <a:t>Синевир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2106" y="5056190"/>
            <a:ext cx="52686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1. Які гори є в Україні?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2. Яка гора в Карпатах найвища?</a:t>
            </a:r>
          </a:p>
          <a:p>
            <a:r>
              <a:rPr lang="uk-UA" sz="2400" b="1" dirty="0">
                <a:solidFill>
                  <a:schemeClr val="bg1"/>
                </a:solidFill>
              </a:rPr>
              <a:t>3. Яке дивовижне озеро є в Карпатах?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2" y="3278874"/>
            <a:ext cx="2437696" cy="19244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s.0342.ua/section/newsIconCis2/subdir/full/upload/images/news/icon/2_(1)_1473344802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12" y="1473952"/>
            <a:ext cx="2635477" cy="175677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горы карпат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r="14772"/>
          <a:stretch/>
        </p:blipFill>
        <p:spPr bwMode="auto">
          <a:xfrm>
            <a:off x="776473" y="1395236"/>
            <a:ext cx="2714253" cy="24455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4100" y="494528"/>
            <a:ext cx="10038443" cy="7899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речення. Скільки їх записано?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1191" r="62113" b="57207"/>
          <a:stretch/>
        </p:blipFill>
        <p:spPr>
          <a:xfrm>
            <a:off x="3614057" y="1395236"/>
            <a:ext cx="7497915" cy="414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1792555" y="3286468"/>
            <a:ext cx="1698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Карпати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14744" r="76048" b="67887"/>
          <a:stretch/>
        </p:blipFill>
        <p:spPr>
          <a:xfrm>
            <a:off x="3792464" y="1375611"/>
            <a:ext cx="685474" cy="10128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7" t="14744" r="27670" b="67887"/>
          <a:stretch/>
        </p:blipFill>
        <p:spPr>
          <a:xfrm>
            <a:off x="4690275" y="1363540"/>
            <a:ext cx="1659146" cy="1012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8" t="17302" r="9843" b="70343"/>
          <a:stretch/>
        </p:blipFill>
        <p:spPr>
          <a:xfrm>
            <a:off x="6607382" y="1509728"/>
            <a:ext cx="378546" cy="7204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63693" r="33705" b="20074"/>
          <a:stretch/>
        </p:blipFill>
        <p:spPr>
          <a:xfrm>
            <a:off x="3614057" y="2170726"/>
            <a:ext cx="2443586" cy="9466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51400" r="64673" b="35956"/>
          <a:stretch/>
        </p:blipFill>
        <p:spPr>
          <a:xfrm>
            <a:off x="10037338" y="1615554"/>
            <a:ext cx="1094938" cy="7373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31849" r="27363" b="55255"/>
          <a:stretch/>
        </p:blipFill>
        <p:spPr>
          <a:xfrm>
            <a:off x="7254952" y="1418702"/>
            <a:ext cx="2623284" cy="7520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79839" r="34054" b="6477"/>
          <a:stretch/>
        </p:blipFill>
        <p:spPr>
          <a:xfrm>
            <a:off x="6126437" y="2182952"/>
            <a:ext cx="2356528" cy="7788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19038" r="66388" b="69213"/>
          <a:stretch/>
        </p:blipFill>
        <p:spPr>
          <a:xfrm>
            <a:off x="8649522" y="2412000"/>
            <a:ext cx="1044000" cy="64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31179" r="27306" b="53032"/>
          <a:stretch/>
        </p:blipFill>
        <p:spPr>
          <a:xfrm>
            <a:off x="3614057" y="2953285"/>
            <a:ext cx="2459264" cy="87085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47319" r="43264" b="36892"/>
          <a:stretch/>
        </p:blipFill>
        <p:spPr>
          <a:xfrm>
            <a:off x="6190032" y="2975946"/>
            <a:ext cx="2129839" cy="8708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1" t="30653" r="10378" b="53558"/>
          <a:stretch/>
        </p:blipFill>
        <p:spPr>
          <a:xfrm>
            <a:off x="6067306" y="2979203"/>
            <a:ext cx="335483" cy="870855"/>
          </a:xfrm>
          <a:prstGeom prst="rect">
            <a:avLst/>
          </a:prstGeom>
        </p:spPr>
      </p:pic>
      <p:pic>
        <p:nvPicPr>
          <p:cNvPr id="28" name="Picture 2" descr="Картинки по запросу гора говерла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r="9636"/>
          <a:stretch/>
        </p:blipFill>
        <p:spPr bwMode="auto">
          <a:xfrm>
            <a:off x="776476" y="3906908"/>
            <a:ext cx="2714250" cy="245480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555" y="5507936"/>
            <a:ext cx="163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Говерла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3878" r="59314" b="23841"/>
          <a:stretch/>
        </p:blipFill>
        <p:spPr>
          <a:xfrm>
            <a:off x="8620328" y="2928353"/>
            <a:ext cx="1369268" cy="7394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63878" r="40116" b="23841"/>
          <a:stretch/>
        </p:blipFill>
        <p:spPr>
          <a:xfrm>
            <a:off x="10259091" y="2916731"/>
            <a:ext cx="537255" cy="73947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84229" r="44219" b="3490"/>
          <a:stretch/>
        </p:blipFill>
        <p:spPr>
          <a:xfrm>
            <a:off x="3637485" y="3966230"/>
            <a:ext cx="2001315" cy="7394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6" t="84229" r="16783" b="3490"/>
          <a:stretch/>
        </p:blipFill>
        <p:spPr>
          <a:xfrm>
            <a:off x="5860558" y="3966229"/>
            <a:ext cx="748977" cy="7394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19637" r="47832" b="71942"/>
          <a:stretch/>
        </p:blipFill>
        <p:spPr>
          <a:xfrm>
            <a:off x="6748023" y="3976905"/>
            <a:ext cx="1818571" cy="50706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32009" r="30731" b="51500"/>
          <a:stretch/>
        </p:blipFill>
        <p:spPr>
          <a:xfrm>
            <a:off x="8618699" y="3733936"/>
            <a:ext cx="2414243" cy="99300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52795" r="61245" b="36168"/>
          <a:stretch/>
        </p:blipFill>
        <p:spPr>
          <a:xfrm>
            <a:off x="3637485" y="4818251"/>
            <a:ext cx="1351495" cy="66453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63967" r="44096" b="20026"/>
          <a:stretch/>
        </p:blipFill>
        <p:spPr>
          <a:xfrm>
            <a:off x="5037742" y="4499211"/>
            <a:ext cx="2071157" cy="963786"/>
          </a:xfrm>
          <a:prstGeom prst="rect">
            <a:avLst/>
          </a:prstGeom>
        </p:spPr>
      </p:pic>
      <p:pic>
        <p:nvPicPr>
          <p:cNvPr id="3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15362"/>
          <a:stretch/>
        </p:blipFill>
        <p:spPr bwMode="auto">
          <a:xfrm>
            <a:off x="9357214" y="4483973"/>
            <a:ext cx="2203639" cy="19228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9398474" y="4483973"/>
            <a:ext cx="182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Синевир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5565" r="43343" b="73339"/>
          <a:stretch/>
        </p:blipFill>
        <p:spPr>
          <a:xfrm>
            <a:off x="10270565" y="2182952"/>
            <a:ext cx="540000" cy="612000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690794" y="5574669"/>
            <a:ext cx="5614168" cy="934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два перші речення.</a:t>
            </a:r>
            <a:r>
              <a:rPr lang="uk-UA" sz="2400" b="1" dirty="0">
                <a:solidFill>
                  <a:srgbClr val="0070C0"/>
                </a:solidFill>
              </a:rPr>
              <a:t> Підкресли </a:t>
            </a:r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 smtClean="0">
                <a:solidFill>
                  <a:srgbClr val="0070C0"/>
                </a:solidFill>
              </a:rPr>
              <a:t>країни та гір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4690275" y="2068286"/>
            <a:ext cx="1544772" cy="217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705552" y="2794952"/>
            <a:ext cx="2155006" cy="2177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3673066" y="3578855"/>
            <a:ext cx="2303191" cy="108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6482566" y="3611514"/>
            <a:ext cx="1681720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97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4231" y="1474289"/>
            <a:ext cx="1815922" cy="226950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24231" y="614273"/>
            <a:ext cx="10383938" cy="7790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інформацію </a:t>
            </a:r>
            <a:r>
              <a:rPr lang="uk-UA" sz="4000" b="1" dirty="0" err="1" smtClean="0">
                <a:solidFill>
                  <a:schemeClr val="bg1"/>
                </a:solidFill>
              </a:rPr>
              <a:t>Ґаджика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535" y="1474730"/>
            <a:ext cx="848849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      </a:t>
            </a:r>
            <a:r>
              <a:rPr lang="uk-UA" sz="2800" b="1" dirty="0"/>
              <a:t>На Волині біля </a:t>
            </a:r>
            <a:r>
              <a:rPr lang="uk-UA" sz="2800" b="1" dirty="0" smtClean="0"/>
              <a:t>(М, м) </a:t>
            </a:r>
            <a:r>
              <a:rPr lang="uk-UA" sz="2800" b="1" dirty="0" err="1" smtClean="0"/>
              <a:t>іста</a:t>
            </a:r>
            <a:r>
              <a:rPr lang="uk-UA" sz="2800" b="1" dirty="0" smtClean="0"/>
              <a:t> (</a:t>
            </a:r>
            <a:r>
              <a:rPr lang="uk-UA" sz="2800" b="1" dirty="0" err="1" smtClean="0"/>
              <a:t>Ш,ш</a:t>
            </a:r>
            <a:r>
              <a:rPr lang="uk-UA" sz="2800" b="1" dirty="0" smtClean="0"/>
              <a:t>) </a:t>
            </a:r>
            <a:r>
              <a:rPr lang="uk-UA" sz="2800" b="1" dirty="0" err="1" smtClean="0"/>
              <a:t>ацьк</a:t>
            </a:r>
            <a:r>
              <a:rPr lang="uk-UA" sz="2800" b="1" dirty="0" smtClean="0"/>
              <a:t> розкинулось  (О, о) зеро  (С, с) </a:t>
            </a:r>
            <a:r>
              <a:rPr lang="uk-UA" sz="2800" b="1" dirty="0" err="1" smtClean="0"/>
              <a:t>вітязь</a:t>
            </a:r>
            <a:r>
              <a:rPr lang="uk-UA" sz="2800" b="1" dirty="0" smtClean="0"/>
              <a:t>. </a:t>
            </a:r>
            <a:r>
              <a:rPr lang="uk-UA" sz="2800" dirty="0" smtClean="0"/>
              <a:t>Воно найбільше </a:t>
            </a:r>
            <a:r>
              <a:rPr lang="uk-UA" sz="2800" dirty="0"/>
              <a:t>і найглибше в Україні. Вода тут надзвичайно прозора і м'яка. Біля берегів озеро мілке. Але загалом воно дуже глибоке.</a:t>
            </a:r>
            <a:endParaRPr lang="uk-U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9429" y="1474730"/>
            <a:ext cx="1643742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міста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13170" y="1474730"/>
            <a:ext cx="1807029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Шацьк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8871" y="1889292"/>
            <a:ext cx="1678130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озеро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8548" y="1897758"/>
            <a:ext cx="1822254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Світязь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57936" y="3398028"/>
            <a:ext cx="7072336" cy="64798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виділене речення. Вибери з дужок потрібну букву. Поясни свій вибір</a:t>
            </a:r>
            <a:r>
              <a:rPr lang="uk-UA" sz="2000" b="1" dirty="0" smtClean="0">
                <a:solidFill>
                  <a:srgbClr val="0070C0"/>
                </a:solidFill>
              </a:rPr>
              <a:t>. Підкресли назви області, міста, озера.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5" name="Picture 4" descr="Картинки по запросу озеро світязь фот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/>
          <a:stretch/>
        </p:blipFill>
        <p:spPr bwMode="auto">
          <a:xfrm>
            <a:off x="494278" y="3773319"/>
            <a:ext cx="2511749" cy="19540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195" r="58877" b="80512"/>
          <a:stretch/>
        </p:blipFill>
        <p:spPr>
          <a:xfrm>
            <a:off x="3235106" y="4146641"/>
            <a:ext cx="8096923" cy="183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2" t="62983" r="10503" b="24210"/>
          <a:stretch/>
        </p:blipFill>
        <p:spPr>
          <a:xfrm>
            <a:off x="3423680" y="4097223"/>
            <a:ext cx="1001039" cy="7533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9677" r="48531" b="8245"/>
          <a:stretch/>
        </p:blipFill>
        <p:spPr>
          <a:xfrm>
            <a:off x="4578548" y="4128569"/>
            <a:ext cx="1844388" cy="71050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9582" r="53525" b="71822"/>
          <a:stretch/>
        </p:blipFill>
        <p:spPr>
          <a:xfrm>
            <a:off x="7805306" y="4391407"/>
            <a:ext cx="1568639" cy="5056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30985" r="51918" b="55645"/>
          <a:stretch/>
        </p:blipFill>
        <p:spPr>
          <a:xfrm>
            <a:off x="9590109" y="4146641"/>
            <a:ext cx="1718060" cy="78653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51510" r="61963" b="35120"/>
          <a:stretch/>
        </p:blipFill>
        <p:spPr>
          <a:xfrm>
            <a:off x="3322665" y="5167660"/>
            <a:ext cx="1372467" cy="78653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67298" r="61538" b="19944"/>
          <a:stretch/>
        </p:blipFill>
        <p:spPr>
          <a:xfrm>
            <a:off x="6108145" y="5145888"/>
            <a:ext cx="1328199" cy="7505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2" t="50808" r="28612" b="35822"/>
          <a:stretch/>
        </p:blipFill>
        <p:spPr>
          <a:xfrm>
            <a:off x="4695132" y="5139804"/>
            <a:ext cx="1397541" cy="786535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591301" y="4218776"/>
            <a:ext cx="1001040" cy="712939"/>
            <a:chOff x="9535470" y="3140241"/>
            <a:chExt cx="1292951" cy="98237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70" t="79650" r="15465" b="7543"/>
            <a:stretch/>
          </p:blipFill>
          <p:spPr>
            <a:xfrm>
              <a:off x="9535470" y="3140241"/>
              <a:ext cx="1167063" cy="87830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8" t="85016" r="55498" b="6388"/>
            <a:stretch/>
          </p:blipFill>
          <p:spPr>
            <a:xfrm>
              <a:off x="10350391" y="3448547"/>
              <a:ext cx="478030" cy="674068"/>
            </a:xfrm>
            <a:prstGeom prst="rect">
              <a:avLst/>
            </a:prstGeom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41" y="4931715"/>
            <a:ext cx="2039062" cy="1014303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/>
          <p:nvPr/>
        </p:nvCxnSpPr>
        <p:spPr>
          <a:xfrm flipV="1">
            <a:off x="4690275" y="4836525"/>
            <a:ext cx="1544772" cy="217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9752769" y="4836524"/>
            <a:ext cx="1555400" cy="108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7588003" y="5571814"/>
            <a:ext cx="1893454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85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195" r="58877" b="80512"/>
          <a:stretch/>
        </p:blipFill>
        <p:spPr>
          <a:xfrm>
            <a:off x="3599502" y="4446499"/>
            <a:ext cx="7551457" cy="183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12371" y="494528"/>
            <a:ext cx="10138588" cy="8353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повідомлення Щебетунчика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93" y="1359281"/>
            <a:ext cx="1805059" cy="2770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0543" y="1919783"/>
            <a:ext cx="844041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/>
              <a:t>      В Україні є річки з цікавими назвами.</a:t>
            </a:r>
          </a:p>
          <a:p>
            <a:r>
              <a:rPr lang="uk-UA" sz="3600" b="1" dirty="0"/>
              <a:t>Під Харковом тече річка            </a:t>
            </a:r>
            <a:r>
              <a:rPr lang="uk-UA" sz="3600" b="1" dirty="0" smtClean="0"/>
              <a:t>   .</a:t>
            </a:r>
            <a:endParaRPr lang="uk-UA" sz="3600" b="1" dirty="0"/>
          </a:p>
          <a:p>
            <a:r>
              <a:rPr lang="uk-UA" sz="3600" b="1" dirty="0"/>
              <a:t>Біля Житомира </a:t>
            </a:r>
            <a:r>
              <a:rPr lang="uk-UA" sz="3600" b="1" dirty="0" smtClean="0"/>
              <a:t>є річка            .</a:t>
            </a:r>
            <a:endParaRPr lang="uk-UA" sz="3600" b="1" dirty="0"/>
          </a:p>
          <a:p>
            <a:r>
              <a:rPr lang="ru-RU" sz="3600" b="1" dirty="0"/>
              <a:t>А коло Львова —         </a:t>
            </a:r>
            <a:r>
              <a:rPr lang="ru-RU" sz="3600" b="1" dirty="0" smtClean="0"/>
              <a:t>      .</a:t>
            </a:r>
            <a:endParaRPr lang="uk-UA" sz="3600" i="1" dirty="0"/>
          </a:p>
        </p:txBody>
      </p:sp>
      <p:pic>
        <p:nvPicPr>
          <p:cNvPr id="8198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57" y="2374324"/>
            <a:ext cx="1179639" cy="91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клипарт бел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39" y="2954758"/>
            <a:ext cx="1075037" cy="9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71" y="3437600"/>
            <a:ext cx="921500" cy="83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24414" y="1347664"/>
            <a:ext cx="5906462" cy="4787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Заміни </a:t>
            </a:r>
            <a:r>
              <a:rPr lang="uk-UA" sz="2400" b="1" dirty="0">
                <a:solidFill>
                  <a:srgbClr val="0070C0"/>
                </a:solidFill>
              </a:rPr>
              <a:t>малюнки відповідними </a:t>
            </a:r>
            <a:r>
              <a:rPr lang="uk-UA" sz="2400" b="1" dirty="0" smtClean="0">
                <a:solidFill>
                  <a:srgbClr val="0070C0"/>
                </a:solidFill>
              </a:rPr>
              <a:t>словами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27916" y="2505084"/>
            <a:ext cx="1623043" cy="4787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Бабка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38127" y="3198246"/>
            <a:ext cx="1623043" cy="4787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Білка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26606" y="3775620"/>
            <a:ext cx="1623043" cy="47870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Свиня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9606" y="4417799"/>
            <a:ext cx="3259896" cy="144180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речення про річку Бабку</a:t>
            </a:r>
            <a:r>
              <a:rPr lang="uk-UA" sz="2000" b="1" dirty="0" smtClean="0">
                <a:solidFill>
                  <a:srgbClr val="0070C0"/>
                </a:solidFill>
              </a:rPr>
              <a:t>. З якої букви пишемо назви річок? Підкресли назви міста і річки.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63724" r="67539" b="20156"/>
          <a:stretch/>
        </p:blipFill>
        <p:spPr>
          <a:xfrm>
            <a:off x="3662699" y="4435759"/>
            <a:ext cx="1157117" cy="9703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79689" r="30231" b="4191"/>
          <a:stretch/>
        </p:blipFill>
        <p:spPr>
          <a:xfrm>
            <a:off x="4873530" y="4417799"/>
            <a:ext cx="2745082" cy="9703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0702" r="64179" b="72105"/>
          <a:stretch/>
        </p:blipFill>
        <p:spPr>
          <a:xfrm>
            <a:off x="7687307" y="4758335"/>
            <a:ext cx="1214416" cy="4329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5" t="19648" r="25823" b="67953"/>
          <a:stretch/>
        </p:blipFill>
        <p:spPr>
          <a:xfrm>
            <a:off x="3599502" y="5486450"/>
            <a:ext cx="1432050" cy="7463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31333" r="51668" b="56913"/>
          <a:stretch/>
        </p:blipFill>
        <p:spPr>
          <a:xfrm>
            <a:off x="5194842" y="5212314"/>
            <a:ext cx="1778585" cy="707530"/>
          </a:xfrm>
          <a:prstGeom prst="rect">
            <a:avLst/>
          </a:prstGeom>
        </p:spPr>
      </p:pic>
      <p:pic>
        <p:nvPicPr>
          <p:cNvPr id="25" name="Picture 4" descr="Картинки по запросу річка велика бабк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684" y="4435233"/>
            <a:ext cx="2629515" cy="197645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09" y="4429657"/>
            <a:ext cx="1544648" cy="11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461917" y="5854898"/>
            <a:ext cx="175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Бабка</a:t>
            </a:r>
            <a:endParaRPr lang="ru-RU" sz="3200" dirty="0">
              <a:solidFill>
                <a:schemeClr val="bg1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5031552" y="5133257"/>
            <a:ext cx="2490477" cy="108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5181557" y="5924163"/>
            <a:ext cx="1749194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74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20178</TotalTime>
  <Words>839</Words>
  <Application>Microsoft Office PowerPoint</Application>
  <PresentationFormat>Произвольный</PresentationFormat>
  <Paragraphs>135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1320</cp:revision>
  <dcterms:created xsi:type="dcterms:W3CDTF">2018-01-05T16:38:53Z</dcterms:created>
  <dcterms:modified xsi:type="dcterms:W3CDTF">2024-12-14T16:50:45Z</dcterms:modified>
</cp:coreProperties>
</file>