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8" r:id="rId2"/>
    <p:sldId id="816" r:id="rId3"/>
    <p:sldId id="819" r:id="rId4"/>
    <p:sldId id="820" r:id="rId5"/>
    <p:sldId id="822" r:id="rId6"/>
    <p:sldId id="824" r:id="rId7"/>
    <p:sldId id="815" r:id="rId8"/>
    <p:sldId id="823" r:id="rId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3242"/>
    <a:srgbClr val="FFFF00"/>
    <a:srgbClr val="1694E9"/>
    <a:srgbClr val="295FFF"/>
    <a:srgbClr val="FFB441"/>
    <a:srgbClr val="709E32"/>
    <a:srgbClr val="00B050"/>
    <a:srgbClr val="000000"/>
    <a:srgbClr val="002060"/>
    <a:srgbClr val="C55A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826" autoAdjust="0"/>
    <p:restoredTop sz="94660"/>
  </p:normalViewPr>
  <p:slideViewPr>
    <p:cSldViewPr snapToGrid="0">
      <p:cViewPr varScale="1">
        <p:scale>
          <a:sx n="88" d="100"/>
          <a:sy n="88" d="100"/>
        </p:scale>
        <p:origin x="-180"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2BE04B-0FEE-474E-98E3-E5C059B0E3D6}" type="datetimeFigureOut">
              <a:rPr lang="ru-RU" smtClean="0"/>
              <a:t>16.12.2024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08AAFC-F45B-4763-9C1F-8029DFCE03FE}" type="slidenum">
              <a:rPr lang="ru-RU" smtClean="0"/>
              <a:t>‹#›</a:t>
            </a:fld>
            <a:endParaRPr lang="ru-RU"/>
          </a:p>
        </p:txBody>
      </p:sp>
    </p:spTree>
    <p:extLst>
      <p:ext uri="{BB962C8B-B14F-4D97-AF65-F5344CB8AC3E}">
        <p14:creationId xmlns:p14="http://schemas.microsoft.com/office/powerpoint/2010/main" val="1179451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00626D62-0A69-489C-AD8A-DBBB454FE69F}" type="datetime1">
              <a:rPr lang="uk-UA" smtClean="0"/>
              <a:t>16.12.2024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2A2CC5-B2C6-4302-92FF-8C073FD1154B}" type="slidenum">
              <a:rPr lang="ru-RU" smtClean="0"/>
              <a:t>‹#›</a:t>
            </a:fld>
            <a:endParaRPr lang="ru-RU"/>
          </a:p>
        </p:txBody>
      </p:sp>
    </p:spTree>
    <p:extLst>
      <p:ext uri="{BB962C8B-B14F-4D97-AF65-F5344CB8AC3E}">
        <p14:creationId xmlns:p14="http://schemas.microsoft.com/office/powerpoint/2010/main" val="3995242421"/>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C541F5A-B942-463D-BFFB-A6C0BF2A95D9}" type="datetime1">
              <a:rPr lang="uk-UA" smtClean="0"/>
              <a:t>16.12.2024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2A2CC5-B2C6-4302-92FF-8C073FD1154B}" type="slidenum">
              <a:rPr lang="ru-RU" smtClean="0"/>
              <a:t>‹#›</a:t>
            </a:fld>
            <a:endParaRPr lang="ru-RU"/>
          </a:p>
        </p:txBody>
      </p:sp>
    </p:spTree>
    <p:extLst>
      <p:ext uri="{BB962C8B-B14F-4D97-AF65-F5344CB8AC3E}">
        <p14:creationId xmlns:p14="http://schemas.microsoft.com/office/powerpoint/2010/main" val="836421197"/>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4FAF5CA3-AACC-4614-BF69-00E689DA5E5C}" type="datetime1">
              <a:rPr lang="uk-UA" smtClean="0"/>
              <a:t>16.12.2024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2A2CC5-B2C6-4302-92FF-8C073FD1154B}" type="slidenum">
              <a:rPr lang="ru-RU" smtClean="0"/>
              <a:t>‹#›</a:t>
            </a:fld>
            <a:endParaRPr lang="ru-RU"/>
          </a:p>
        </p:txBody>
      </p:sp>
    </p:spTree>
    <p:extLst>
      <p:ext uri="{BB962C8B-B14F-4D97-AF65-F5344CB8AC3E}">
        <p14:creationId xmlns:p14="http://schemas.microsoft.com/office/powerpoint/2010/main" val="1388756189"/>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E457AFC-C01B-4F35-8E90-7CDC7BDC9F41}" type="datetime1">
              <a:rPr lang="uk-UA" smtClean="0"/>
              <a:t>16.12.2024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2A2CC5-B2C6-4302-92FF-8C073FD1154B}" type="slidenum">
              <a:rPr lang="ru-RU" smtClean="0"/>
              <a:t>‹#›</a:t>
            </a:fld>
            <a:endParaRPr lang="ru-RU"/>
          </a:p>
        </p:txBody>
      </p:sp>
    </p:spTree>
    <p:extLst>
      <p:ext uri="{BB962C8B-B14F-4D97-AF65-F5344CB8AC3E}">
        <p14:creationId xmlns:p14="http://schemas.microsoft.com/office/powerpoint/2010/main" val="579445653"/>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41057DF8-A1C4-4191-9BCE-6255C9741248}" type="datetime1">
              <a:rPr lang="uk-UA" smtClean="0"/>
              <a:t>16.12.2024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2A2CC5-B2C6-4302-92FF-8C073FD1154B}" type="slidenum">
              <a:rPr lang="ru-RU" smtClean="0"/>
              <a:t>‹#›</a:t>
            </a:fld>
            <a:endParaRPr lang="ru-RU"/>
          </a:p>
        </p:txBody>
      </p:sp>
    </p:spTree>
    <p:extLst>
      <p:ext uri="{BB962C8B-B14F-4D97-AF65-F5344CB8AC3E}">
        <p14:creationId xmlns:p14="http://schemas.microsoft.com/office/powerpoint/2010/main" val="2520646997"/>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81EB527B-8C9A-436C-98CD-9931061FA41E}" type="datetime1">
              <a:rPr lang="uk-UA" smtClean="0"/>
              <a:t>16.12.2024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B2A2CC5-B2C6-4302-92FF-8C073FD1154B}" type="slidenum">
              <a:rPr lang="ru-RU" smtClean="0"/>
              <a:t>‹#›</a:t>
            </a:fld>
            <a:endParaRPr lang="ru-RU"/>
          </a:p>
        </p:txBody>
      </p:sp>
    </p:spTree>
    <p:extLst>
      <p:ext uri="{BB962C8B-B14F-4D97-AF65-F5344CB8AC3E}">
        <p14:creationId xmlns:p14="http://schemas.microsoft.com/office/powerpoint/2010/main" val="543066299"/>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ECCE2E25-D864-431C-9803-DC1DF816B3B2}" type="datetime1">
              <a:rPr lang="uk-UA" smtClean="0"/>
              <a:t>16.12.2024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B2A2CC5-B2C6-4302-92FF-8C073FD1154B}" type="slidenum">
              <a:rPr lang="ru-RU" smtClean="0"/>
              <a:t>‹#›</a:t>
            </a:fld>
            <a:endParaRPr lang="ru-RU"/>
          </a:p>
        </p:txBody>
      </p:sp>
    </p:spTree>
    <p:extLst>
      <p:ext uri="{BB962C8B-B14F-4D97-AF65-F5344CB8AC3E}">
        <p14:creationId xmlns:p14="http://schemas.microsoft.com/office/powerpoint/2010/main" val="3409923005"/>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041627C-B8CA-44C8-AA80-F38F7E2DC942}" type="datetime1">
              <a:rPr lang="uk-UA" smtClean="0"/>
              <a:t>16.12.2024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B2A2CC5-B2C6-4302-92FF-8C073FD1154B}" type="slidenum">
              <a:rPr lang="ru-RU" smtClean="0"/>
              <a:t>‹#›</a:t>
            </a:fld>
            <a:endParaRPr lang="ru-RU"/>
          </a:p>
        </p:txBody>
      </p:sp>
    </p:spTree>
    <p:extLst>
      <p:ext uri="{BB962C8B-B14F-4D97-AF65-F5344CB8AC3E}">
        <p14:creationId xmlns:p14="http://schemas.microsoft.com/office/powerpoint/2010/main" val="1131058557"/>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A78820F-613B-4084-A210-F6071CA8AA12}" type="datetime1">
              <a:rPr lang="uk-UA" smtClean="0"/>
              <a:t>16.12.2024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B2A2CC5-B2C6-4302-92FF-8C073FD1154B}" type="slidenum">
              <a:rPr lang="ru-RU" smtClean="0"/>
              <a:t>‹#›</a:t>
            </a:fld>
            <a:endParaRPr lang="ru-RU"/>
          </a:p>
        </p:txBody>
      </p:sp>
    </p:spTree>
    <p:extLst>
      <p:ext uri="{BB962C8B-B14F-4D97-AF65-F5344CB8AC3E}">
        <p14:creationId xmlns:p14="http://schemas.microsoft.com/office/powerpoint/2010/main" val="2979499683"/>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B7F3D5AF-C886-45A1-B5DC-5A526CB61C15}" type="datetime1">
              <a:rPr lang="uk-UA" smtClean="0"/>
              <a:t>16.12.2024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B2A2CC5-B2C6-4302-92FF-8C073FD1154B}" type="slidenum">
              <a:rPr lang="ru-RU" smtClean="0"/>
              <a:t>‹#›</a:t>
            </a:fld>
            <a:endParaRPr lang="ru-RU"/>
          </a:p>
        </p:txBody>
      </p:sp>
    </p:spTree>
    <p:extLst>
      <p:ext uri="{BB962C8B-B14F-4D97-AF65-F5344CB8AC3E}">
        <p14:creationId xmlns:p14="http://schemas.microsoft.com/office/powerpoint/2010/main" val="3772121819"/>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543D2A21-8E22-4A57-9D96-C14531AB525D}" type="datetime1">
              <a:rPr lang="uk-UA" smtClean="0"/>
              <a:t>16.12.2024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B2A2CC5-B2C6-4302-92FF-8C073FD1154B}" type="slidenum">
              <a:rPr lang="ru-RU" smtClean="0"/>
              <a:t>‹#›</a:t>
            </a:fld>
            <a:endParaRPr lang="ru-RU"/>
          </a:p>
        </p:txBody>
      </p:sp>
    </p:spTree>
    <p:extLst>
      <p:ext uri="{BB962C8B-B14F-4D97-AF65-F5344CB8AC3E}">
        <p14:creationId xmlns:p14="http://schemas.microsoft.com/office/powerpoint/2010/main" val="3051652846"/>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FBF2D6-4F70-474E-8189-F1C29A9FD449}" type="datetime1">
              <a:rPr lang="uk-UA" smtClean="0"/>
              <a:t>16.12.2024</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2A2CC5-B2C6-4302-92FF-8C073FD1154B}" type="slidenum">
              <a:rPr lang="ru-RU" smtClean="0"/>
              <a:t>‹#›</a:t>
            </a:fld>
            <a:endParaRPr lang="ru-RU"/>
          </a:p>
        </p:txBody>
      </p:sp>
    </p:spTree>
    <p:extLst>
      <p:ext uri="{BB962C8B-B14F-4D97-AF65-F5344CB8AC3E}">
        <p14:creationId xmlns:p14="http://schemas.microsoft.com/office/powerpoint/2010/main" val="424610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1197429" y="4601914"/>
            <a:ext cx="9546550" cy="783193"/>
          </a:xfrm>
          <a:prstGeom prst="roundRect">
            <a:avLst/>
          </a:prstGeom>
          <a:ln w="3810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uk-UA" sz="4000" b="1" dirty="0" smtClean="0">
                <a:solidFill>
                  <a:schemeClr val="accent2">
                    <a:lumMod val="75000"/>
                  </a:schemeClr>
                </a:solidFill>
              </a:rPr>
              <a:t>Діагностувальна робота «Аудіювання</a:t>
            </a:r>
            <a:r>
              <a:rPr lang="uk-UA" sz="4000" b="1" dirty="0" smtClean="0">
                <a:solidFill>
                  <a:schemeClr val="accent2">
                    <a:lumMod val="75000"/>
                  </a:schemeClr>
                </a:solidFill>
              </a:rPr>
              <a:t>»</a:t>
            </a:r>
            <a:endParaRPr lang="uk-UA" sz="4000" b="1" dirty="0" smtClean="0">
              <a:solidFill>
                <a:schemeClr val="accent2">
                  <a:lumMod val="75000"/>
                </a:schemeClr>
              </a:solidFill>
            </a:endParaRPr>
          </a:p>
        </p:txBody>
      </p:sp>
      <p:sp>
        <p:nvSpPr>
          <p:cNvPr id="8" name="AutoShape 2" descr="ÐÐ°ÑÑÐ¸Ð½ÐºÐ¸ Ð¿Ð¾ Ð·Ð°Ð¿ÑÐ¾ÑÑ ÐºÐ»Ð¸Ð¿Ð°ÑÑ Ð´ÐµÑÐ¸ ÑÐ°Ð·Ð¾Ð¼ Ñ Ð´Ð¾Ð±ÑÑ Ð¿ÑÑÑ"/>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TextBox 9"/>
          <p:cNvSpPr txBox="1"/>
          <p:nvPr/>
        </p:nvSpPr>
        <p:spPr>
          <a:xfrm>
            <a:off x="7609114" y="1328718"/>
            <a:ext cx="3176398" cy="2145268"/>
          </a:xfrm>
          <a:prstGeom prst="roundRect">
            <a:avLst/>
          </a:prstGeom>
          <a:ln w="3810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uk-UA" sz="2400" b="1" dirty="0" smtClean="0">
                <a:solidFill>
                  <a:schemeClr val="accent2">
                    <a:lumMod val="75000"/>
                  </a:schemeClr>
                </a:solidFill>
              </a:rPr>
              <a:t>Літературне читання</a:t>
            </a:r>
          </a:p>
          <a:p>
            <a:pPr algn="ctr"/>
            <a:r>
              <a:rPr lang="en-US" sz="2400" b="1" i="1" dirty="0" smtClean="0">
                <a:solidFill>
                  <a:schemeClr val="accent2">
                    <a:lumMod val="75000"/>
                  </a:schemeClr>
                </a:solidFill>
              </a:rPr>
              <a:t>2 </a:t>
            </a:r>
            <a:r>
              <a:rPr lang="uk-UA" sz="2400" b="1" i="1" dirty="0" smtClean="0">
                <a:solidFill>
                  <a:schemeClr val="accent2">
                    <a:lumMod val="75000"/>
                  </a:schemeClr>
                </a:solidFill>
              </a:rPr>
              <a:t>клас </a:t>
            </a:r>
          </a:p>
          <a:p>
            <a:pPr algn="ctr"/>
            <a:r>
              <a:rPr lang="uk-UA" sz="2400" b="1" i="1" dirty="0" smtClean="0">
                <a:solidFill>
                  <a:schemeClr val="accent2">
                    <a:lumMod val="75000"/>
                  </a:schemeClr>
                </a:solidFill>
              </a:rPr>
              <a:t>Розділ 5</a:t>
            </a:r>
            <a:r>
              <a:rPr lang="uk-UA" sz="2400" b="1" dirty="0" smtClean="0">
                <a:solidFill>
                  <a:schemeClr val="accent2">
                    <a:lumMod val="75000"/>
                  </a:schemeClr>
                </a:solidFill>
              </a:rPr>
              <a:t>. </a:t>
            </a:r>
          </a:p>
          <a:p>
            <a:pPr algn="ctr"/>
            <a:r>
              <a:rPr lang="uk-UA" sz="2400" b="1" dirty="0">
                <a:solidFill>
                  <a:schemeClr val="accent2">
                    <a:lumMod val="75000"/>
                  </a:schemeClr>
                </a:solidFill>
              </a:rPr>
              <a:t>Зачарувала все зима</a:t>
            </a:r>
            <a:endParaRPr lang="ru-RU" sz="2400" b="1" dirty="0">
              <a:solidFill>
                <a:schemeClr val="accent2">
                  <a:lumMod val="75000"/>
                </a:schemeClr>
              </a:solidFill>
            </a:endParaRPr>
          </a:p>
          <a:p>
            <a:pPr algn="ctr"/>
            <a:r>
              <a:rPr lang="uk-UA" sz="2400" b="1" dirty="0" smtClean="0">
                <a:solidFill>
                  <a:schemeClr val="accent2">
                    <a:lumMod val="75000"/>
                  </a:schemeClr>
                </a:solidFill>
              </a:rPr>
              <a:t>Урок </a:t>
            </a:r>
            <a:r>
              <a:rPr lang="en-US" sz="2400" b="1" dirty="0" smtClean="0">
                <a:solidFill>
                  <a:schemeClr val="accent2">
                    <a:lumMod val="75000"/>
                  </a:schemeClr>
                </a:solidFill>
              </a:rPr>
              <a:t>51</a:t>
            </a:r>
            <a:endParaRPr lang="uk-UA" sz="2400" b="1" dirty="0" smtClean="0">
              <a:solidFill>
                <a:schemeClr val="accent2">
                  <a:lumMod val="75000"/>
                </a:schemeClr>
              </a:solidFill>
            </a:endParaRPr>
          </a:p>
        </p:txBody>
      </p:sp>
      <p:pic>
        <p:nvPicPr>
          <p:cNvPr id="2" name="Picture 2" descr="Інтегрований урок з елементами здоров'язберігаючих технологій, 3 клас, на  тему:“ Їдальня для птахі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7883" y="1328718"/>
            <a:ext cx="3514725" cy="2952751"/>
          </a:xfrm>
          <a:prstGeom prst="roundRect">
            <a:avLst/>
          </a:prstGeom>
          <a:noFill/>
          <a:ln w="38100">
            <a:solidFill>
              <a:schemeClr val="accent2">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857040"/>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036939" y="494528"/>
            <a:ext cx="9990290" cy="681129"/>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4000" b="1" dirty="0" smtClean="0">
                <a:solidFill>
                  <a:schemeClr val="bg1"/>
                </a:solidFill>
              </a:rPr>
              <a:t>Налаштування на урок</a:t>
            </a:r>
            <a:endParaRPr lang="uk-UA" sz="4000" b="1" dirty="0">
              <a:solidFill>
                <a:schemeClr val="bg1"/>
              </a:solidFill>
            </a:endParaRPr>
          </a:p>
        </p:txBody>
      </p:sp>
      <p:sp>
        <p:nvSpPr>
          <p:cNvPr id="12" name="Прямокутник: округлені кути 11">
            <a:extLst>
              <a:ext uri="{FF2B5EF4-FFF2-40B4-BE49-F238E27FC236}">
                <a16:creationId xmlns="" xmlns:a16="http://schemas.microsoft.com/office/drawing/2014/main" id="{69B8F106-52D3-4E2F-A595-3B4F8D378452}"/>
              </a:ext>
            </a:extLst>
          </p:cNvPr>
          <p:cNvSpPr/>
          <p:nvPr/>
        </p:nvSpPr>
        <p:spPr>
          <a:xfrm>
            <a:off x="3040564" y="1354618"/>
            <a:ext cx="6181271" cy="1722367"/>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449580" algn="ctr">
              <a:spcAft>
                <a:spcPts val="0"/>
              </a:spcAft>
            </a:pPr>
            <a:r>
              <a:rPr lang="uk-UA" sz="2800" b="1" dirty="0">
                <a:solidFill>
                  <a:schemeClr val="accent2">
                    <a:lumMod val="75000"/>
                  </a:schemeClr>
                </a:solidFill>
                <a:ea typeface="Times New Roman" panose="02020603050405020304" pitchFamily="18" charset="0"/>
                <a:cs typeface="Times New Roman" panose="02020603050405020304" pitchFamily="18" charset="0"/>
              </a:rPr>
              <a:t>Сьогодні будемо спостерігати, висновки робити і працювати. </a:t>
            </a:r>
            <a:endParaRPr lang="uk-UA" sz="2800" b="1" dirty="0">
              <a:solidFill>
                <a:schemeClr val="accent2">
                  <a:lumMod val="75000"/>
                </a:schemeClr>
              </a:solidFill>
              <a:ea typeface="Calibri" panose="020F0502020204030204" pitchFamily="34" charset="0"/>
              <a:cs typeface="Times New Roman" panose="02020603050405020304" pitchFamily="18" charset="0"/>
            </a:endParaRPr>
          </a:p>
          <a:p>
            <a:pPr marL="449580" algn="ctr">
              <a:spcAft>
                <a:spcPts val="0"/>
              </a:spcAft>
            </a:pPr>
            <a:r>
              <a:rPr lang="uk-UA" sz="2800" b="1" dirty="0">
                <a:solidFill>
                  <a:schemeClr val="accent2">
                    <a:lumMod val="75000"/>
                  </a:schemeClr>
                </a:solidFill>
                <a:ea typeface="Times New Roman" panose="02020603050405020304" pitchFamily="18" charset="0"/>
                <a:cs typeface="Times New Roman" panose="02020603050405020304" pitchFamily="18" charset="0"/>
              </a:rPr>
              <a:t>А щоб урок пішов на користь </a:t>
            </a:r>
            <a:r>
              <a:rPr lang="uk-UA" sz="2800" b="1" dirty="0" smtClean="0">
                <a:solidFill>
                  <a:schemeClr val="accent2">
                    <a:lumMod val="75000"/>
                  </a:schemeClr>
                </a:solidFill>
                <a:ea typeface="Times New Roman" panose="02020603050405020304" pitchFamily="18" charset="0"/>
                <a:cs typeface="Times New Roman" panose="02020603050405020304" pitchFamily="18" charset="0"/>
              </a:rPr>
              <a:t>нам</a:t>
            </a:r>
            <a:r>
              <a:rPr lang="uk-UA" sz="2800" b="1" dirty="0">
                <a:solidFill>
                  <a:schemeClr val="accent2">
                    <a:lumMod val="75000"/>
                  </a:schemeClr>
                </a:solidFill>
                <a:ea typeface="Times New Roman" panose="02020603050405020304" pitchFamily="18" charset="0"/>
                <a:cs typeface="Times New Roman" panose="02020603050405020304" pitchFamily="18" charset="0"/>
              </a:rPr>
              <a:t>, фантазувати кожен буде сам. </a:t>
            </a:r>
            <a:endParaRPr lang="uk-UA" sz="2800" b="1" dirty="0">
              <a:solidFill>
                <a:schemeClr val="accent2">
                  <a:lumMod val="75000"/>
                </a:schemeClr>
              </a:solidFill>
              <a:ea typeface="Calibri" panose="020F0502020204030204" pitchFamily="34" charset="0"/>
              <a:cs typeface="Times New Roman" panose="02020603050405020304" pitchFamily="18" charset="0"/>
            </a:endParaRPr>
          </a:p>
        </p:txBody>
      </p:sp>
      <p:pic>
        <p:nvPicPr>
          <p:cNvPr id="4" name="Picture 2"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3006" y="3274658"/>
            <a:ext cx="5578155" cy="308193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te Cartoon Snowman Clipart Illustration Winter Holiday Clip Art Free  Christmas Graphic Character Smiling Images For Kids, Cartoon Snowman  Clipart, Christmas Snowman Illustration, Cute Snowman Character PNG  Transparent Image and Clipart f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106" y="1280253"/>
            <a:ext cx="2234829" cy="2234830"/>
          </a:xfrm>
          <a:prstGeom prst="rect">
            <a:avLst/>
          </a:prstGeom>
          <a:solidFill>
            <a:schemeClr val="bg1"/>
          </a:solidFill>
          <a:ln w="38100">
            <a:solidFill>
              <a:srgbClr val="0070C0"/>
            </a:solidFill>
          </a:ln>
        </p:spPr>
      </p:pic>
      <p:sp>
        <p:nvSpPr>
          <p:cNvPr id="6" name="TextBox 5"/>
          <p:cNvSpPr txBox="1"/>
          <p:nvPr/>
        </p:nvSpPr>
        <p:spPr>
          <a:xfrm>
            <a:off x="3194235" y="1329639"/>
            <a:ext cx="6027600" cy="1200329"/>
          </a:xfrm>
          <a:prstGeom prst="rect">
            <a:avLst/>
          </a:prstGeom>
          <a:ln w="3810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uk-UA" sz="2400" b="1" dirty="0" smtClean="0">
                <a:solidFill>
                  <a:schemeClr val="accent2">
                    <a:lumMod val="75000"/>
                  </a:schemeClr>
                </a:solidFill>
              </a:rPr>
              <a:t>Розглянь сніговичків. Пофантазуй і вибери, з яким із них ти хочеш провести урок. Поясни чому.</a:t>
            </a:r>
            <a:endParaRPr lang="ru-RU" sz="2400" b="1" dirty="0">
              <a:solidFill>
                <a:schemeClr val="accent2">
                  <a:lumMod val="75000"/>
                </a:schemeClr>
              </a:solidFill>
            </a:endParaRPr>
          </a:p>
        </p:txBody>
      </p:sp>
      <p:pic>
        <p:nvPicPr>
          <p:cNvPr id="2058" name="Picture 10" descr="Урок &quot;Аплікація. Створення аплікації «Веселі сніговики»&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1199" y="2636160"/>
            <a:ext cx="2342599" cy="2725524"/>
          </a:xfrm>
          <a:prstGeom prst="rect">
            <a:avLst/>
          </a:prstGeom>
          <a:noFill/>
          <a:ln w="38100">
            <a:solidFill>
              <a:srgbClr val="0070C0"/>
            </a:solidFill>
          </a:ln>
          <a:extLst>
            <a:ext uri="{909E8E84-426E-40DD-AFC4-6F175D3DCCD1}">
              <a14:hiddenFill xmlns:a14="http://schemas.microsoft.com/office/drawing/2010/main">
                <a:solidFill>
                  <a:srgbClr val="FFFFFF"/>
                </a:solidFill>
              </a14:hiddenFill>
            </a:ext>
          </a:extLst>
        </p:spPr>
      </p:pic>
      <p:pic>
        <p:nvPicPr>
          <p:cNvPr id="2061" name="Picture 13"/>
          <p:cNvPicPr>
            <a:picLocks noChangeAspect="1" noChangeArrowheads="1"/>
          </p:cNvPicPr>
          <p:nvPr/>
        </p:nvPicPr>
        <p:blipFill rotWithShape="1">
          <a:blip r:embed="rId5">
            <a:extLst>
              <a:ext uri="{28A0092B-C50C-407E-A947-70E740481C1C}">
                <a14:useLocalDpi xmlns:a14="http://schemas.microsoft.com/office/drawing/2010/main" val="0"/>
              </a:ext>
            </a:extLst>
          </a:blip>
          <a:srcRect l="8985" r="10477"/>
          <a:stretch/>
        </p:blipFill>
        <p:spPr bwMode="auto">
          <a:xfrm>
            <a:off x="3611743" y="2639155"/>
            <a:ext cx="2192678" cy="2722529"/>
          </a:xfrm>
          <a:prstGeom prst="rect">
            <a:avLst/>
          </a:prstGeom>
          <a:noFill/>
          <a:ln w="38100">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2" name="Picture 14"/>
          <p:cNvPicPr>
            <a:picLocks noChangeAspect="1" noChangeArrowheads="1"/>
          </p:cNvPicPr>
          <p:nvPr/>
        </p:nvPicPr>
        <p:blipFill rotWithShape="1">
          <a:blip r:embed="rId6">
            <a:extLst>
              <a:ext uri="{28A0092B-C50C-407E-A947-70E740481C1C}">
                <a14:useLocalDpi xmlns:a14="http://schemas.microsoft.com/office/drawing/2010/main" val="0"/>
              </a:ext>
            </a:extLst>
          </a:blip>
          <a:srcRect l="16480" t="4100" r="10753" b="6238"/>
          <a:stretch/>
        </p:blipFill>
        <p:spPr bwMode="auto">
          <a:xfrm>
            <a:off x="1282442" y="3667932"/>
            <a:ext cx="1960564" cy="2661319"/>
          </a:xfrm>
          <a:prstGeom prst="rect">
            <a:avLst/>
          </a:prstGeom>
          <a:noFill/>
          <a:ln w="38100">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5"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34337" y="3667932"/>
            <a:ext cx="1847595" cy="2572059"/>
          </a:xfrm>
          <a:prstGeom prst="rect">
            <a:avLst/>
          </a:prstGeom>
          <a:noFill/>
          <a:ln w="38100">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6" name="Picture 1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322165" y="1329639"/>
            <a:ext cx="2061602" cy="2185444"/>
          </a:xfrm>
          <a:prstGeom prst="rect">
            <a:avLst/>
          </a:prstGeom>
          <a:noFill/>
          <a:ln w="38100">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5880203"/>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4"/>
                                        </p:tgtEl>
                                        <p:attrNameLst>
                                          <p:attrName>ppt_w</p:attrName>
                                        </p:attrNameLst>
                                      </p:cBhvr>
                                      <p:tavLst>
                                        <p:tav tm="0">
                                          <p:val>
                                            <p:strVal val="ppt_w"/>
                                          </p:val>
                                        </p:tav>
                                        <p:tav tm="100000">
                                          <p:val>
                                            <p:fltVal val="0"/>
                                          </p:val>
                                        </p:tav>
                                      </p:tavLst>
                                    </p:anim>
                                    <p:anim calcmode="lin" valueType="num">
                                      <p:cBhvr>
                                        <p:cTn id="7" dur="500"/>
                                        <p:tgtEl>
                                          <p:spTgt spid="4"/>
                                        </p:tgtEl>
                                        <p:attrNameLst>
                                          <p:attrName>ppt_h</p:attrName>
                                        </p:attrNameLst>
                                      </p:cBhvr>
                                      <p:tavLst>
                                        <p:tav tm="0">
                                          <p:val>
                                            <p:strVal val="ppt_h"/>
                                          </p:val>
                                        </p:tav>
                                        <p:tav tm="100000">
                                          <p:val>
                                            <p:fltVal val="0"/>
                                          </p:val>
                                        </p:tav>
                                      </p:tavLst>
                                    </p:anim>
                                    <p:animEffect transition="out" filter="fade">
                                      <p:cBhvr>
                                        <p:cTn id="8" dur="500"/>
                                        <p:tgtEl>
                                          <p:spTgt spid="4"/>
                                        </p:tgtEl>
                                      </p:cBhvr>
                                    </p:animEffect>
                                    <p:set>
                                      <p:cBhvr>
                                        <p:cTn id="9" dur="1" fill="hold">
                                          <p:stCondLst>
                                            <p:cond delay="499"/>
                                          </p:stCondLst>
                                        </p:cTn>
                                        <p:tgtEl>
                                          <p:spTgt spid="4"/>
                                        </p:tgtEl>
                                        <p:attrNameLst>
                                          <p:attrName>style.visibility</p:attrName>
                                        </p:attrNameLst>
                                      </p:cBhvr>
                                      <p:to>
                                        <p:strVal val="hidden"/>
                                      </p:to>
                                    </p:set>
                                  </p:childTnLst>
                                </p:cTn>
                              </p:par>
                              <p:par>
                                <p:cTn id="10" presetID="53" presetClass="exit" presetSubtype="32" fill="hold" grpId="0" nodeType="withEffect">
                                  <p:stCondLst>
                                    <p:cond delay="0"/>
                                  </p:stCondLst>
                                  <p:childTnLst>
                                    <p:anim calcmode="lin" valueType="num">
                                      <p:cBhvr>
                                        <p:cTn id="11" dur="500"/>
                                        <p:tgtEl>
                                          <p:spTgt spid="12"/>
                                        </p:tgtEl>
                                        <p:attrNameLst>
                                          <p:attrName>ppt_w</p:attrName>
                                        </p:attrNameLst>
                                      </p:cBhvr>
                                      <p:tavLst>
                                        <p:tav tm="0">
                                          <p:val>
                                            <p:strVal val="ppt_w"/>
                                          </p:val>
                                        </p:tav>
                                        <p:tav tm="100000">
                                          <p:val>
                                            <p:fltVal val="0"/>
                                          </p:val>
                                        </p:tav>
                                      </p:tavLst>
                                    </p:anim>
                                    <p:anim calcmode="lin" valueType="num">
                                      <p:cBhvr>
                                        <p:cTn id="12" dur="500"/>
                                        <p:tgtEl>
                                          <p:spTgt spid="12"/>
                                        </p:tgtEl>
                                        <p:attrNameLst>
                                          <p:attrName>ppt_h</p:attrName>
                                        </p:attrNameLst>
                                      </p:cBhvr>
                                      <p:tavLst>
                                        <p:tav tm="0">
                                          <p:val>
                                            <p:strVal val="ppt_h"/>
                                          </p:val>
                                        </p:tav>
                                        <p:tav tm="100000">
                                          <p:val>
                                            <p:fltVal val="0"/>
                                          </p:val>
                                        </p:tav>
                                      </p:tavLst>
                                    </p:anim>
                                    <p:animEffect transition="out" filter="fade">
                                      <p:cBhvr>
                                        <p:cTn id="13" dur="500"/>
                                        <p:tgtEl>
                                          <p:spTgt spid="12"/>
                                        </p:tgtEl>
                                      </p:cBhvr>
                                    </p:animEffect>
                                    <p:set>
                                      <p:cBhvr>
                                        <p:cTn id="14" dur="1" fill="hold">
                                          <p:stCondLst>
                                            <p:cond delay="499"/>
                                          </p:stCondLst>
                                        </p:cTn>
                                        <p:tgtEl>
                                          <p:spTgt spid="12"/>
                                        </p:tgtEl>
                                        <p:attrNameLst>
                                          <p:attrName>style.visibility</p:attrName>
                                        </p:attrNameLst>
                                      </p:cBhvr>
                                      <p:to>
                                        <p:strVal val="hidden"/>
                                      </p:to>
                                    </p:se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nodeType="withEffect">
                                  <p:stCondLst>
                                    <p:cond delay="0"/>
                                  </p:stCondLst>
                                  <p:childTnLst>
                                    <p:set>
                                      <p:cBhvr>
                                        <p:cTn id="21" dur="1" fill="hold">
                                          <p:stCondLst>
                                            <p:cond delay="0"/>
                                          </p:stCondLst>
                                        </p:cTn>
                                        <p:tgtEl>
                                          <p:spTgt spid="2050"/>
                                        </p:tgtEl>
                                        <p:attrNameLst>
                                          <p:attrName>style.visibility</p:attrName>
                                        </p:attrNameLst>
                                      </p:cBhvr>
                                      <p:to>
                                        <p:strVal val="visible"/>
                                      </p:to>
                                    </p:set>
                                    <p:anim calcmode="lin" valueType="num">
                                      <p:cBhvr>
                                        <p:cTn id="22" dur="500" fill="hold"/>
                                        <p:tgtEl>
                                          <p:spTgt spid="2050"/>
                                        </p:tgtEl>
                                        <p:attrNameLst>
                                          <p:attrName>ppt_w</p:attrName>
                                        </p:attrNameLst>
                                      </p:cBhvr>
                                      <p:tavLst>
                                        <p:tav tm="0">
                                          <p:val>
                                            <p:fltVal val="0"/>
                                          </p:val>
                                        </p:tav>
                                        <p:tav tm="100000">
                                          <p:val>
                                            <p:strVal val="#ppt_w"/>
                                          </p:val>
                                        </p:tav>
                                      </p:tavLst>
                                    </p:anim>
                                    <p:anim calcmode="lin" valueType="num">
                                      <p:cBhvr>
                                        <p:cTn id="23" dur="500" fill="hold"/>
                                        <p:tgtEl>
                                          <p:spTgt spid="2050"/>
                                        </p:tgtEl>
                                        <p:attrNameLst>
                                          <p:attrName>ppt_h</p:attrName>
                                        </p:attrNameLst>
                                      </p:cBhvr>
                                      <p:tavLst>
                                        <p:tav tm="0">
                                          <p:val>
                                            <p:fltVal val="0"/>
                                          </p:val>
                                        </p:tav>
                                        <p:tav tm="100000">
                                          <p:val>
                                            <p:strVal val="#ppt_h"/>
                                          </p:val>
                                        </p:tav>
                                      </p:tavLst>
                                    </p:anim>
                                    <p:animEffect transition="in" filter="fade">
                                      <p:cBhvr>
                                        <p:cTn id="24" dur="500"/>
                                        <p:tgtEl>
                                          <p:spTgt spid="2050"/>
                                        </p:tgtEl>
                                      </p:cBhvr>
                                    </p:animEffect>
                                  </p:childTnLst>
                                </p:cTn>
                              </p:par>
                              <p:par>
                                <p:cTn id="25" presetID="53" presetClass="entr" presetSubtype="16" fill="hold" nodeType="withEffect">
                                  <p:stCondLst>
                                    <p:cond delay="0"/>
                                  </p:stCondLst>
                                  <p:childTnLst>
                                    <p:set>
                                      <p:cBhvr>
                                        <p:cTn id="26" dur="1" fill="hold">
                                          <p:stCondLst>
                                            <p:cond delay="0"/>
                                          </p:stCondLst>
                                        </p:cTn>
                                        <p:tgtEl>
                                          <p:spTgt spid="2062"/>
                                        </p:tgtEl>
                                        <p:attrNameLst>
                                          <p:attrName>style.visibility</p:attrName>
                                        </p:attrNameLst>
                                      </p:cBhvr>
                                      <p:to>
                                        <p:strVal val="visible"/>
                                      </p:to>
                                    </p:set>
                                    <p:anim calcmode="lin" valueType="num">
                                      <p:cBhvr>
                                        <p:cTn id="27" dur="500" fill="hold"/>
                                        <p:tgtEl>
                                          <p:spTgt spid="2062"/>
                                        </p:tgtEl>
                                        <p:attrNameLst>
                                          <p:attrName>ppt_w</p:attrName>
                                        </p:attrNameLst>
                                      </p:cBhvr>
                                      <p:tavLst>
                                        <p:tav tm="0">
                                          <p:val>
                                            <p:fltVal val="0"/>
                                          </p:val>
                                        </p:tav>
                                        <p:tav tm="100000">
                                          <p:val>
                                            <p:strVal val="#ppt_w"/>
                                          </p:val>
                                        </p:tav>
                                      </p:tavLst>
                                    </p:anim>
                                    <p:anim calcmode="lin" valueType="num">
                                      <p:cBhvr>
                                        <p:cTn id="28" dur="500" fill="hold"/>
                                        <p:tgtEl>
                                          <p:spTgt spid="2062"/>
                                        </p:tgtEl>
                                        <p:attrNameLst>
                                          <p:attrName>ppt_h</p:attrName>
                                        </p:attrNameLst>
                                      </p:cBhvr>
                                      <p:tavLst>
                                        <p:tav tm="0">
                                          <p:val>
                                            <p:fltVal val="0"/>
                                          </p:val>
                                        </p:tav>
                                        <p:tav tm="100000">
                                          <p:val>
                                            <p:strVal val="#ppt_h"/>
                                          </p:val>
                                        </p:tav>
                                      </p:tavLst>
                                    </p:anim>
                                    <p:animEffect transition="in" filter="fade">
                                      <p:cBhvr>
                                        <p:cTn id="29" dur="500"/>
                                        <p:tgtEl>
                                          <p:spTgt spid="2062"/>
                                        </p:tgtEl>
                                      </p:cBhvr>
                                    </p:animEffect>
                                  </p:childTnLst>
                                </p:cTn>
                              </p:par>
                              <p:par>
                                <p:cTn id="30" presetID="53" presetClass="entr" presetSubtype="16" fill="hold" nodeType="withEffect">
                                  <p:stCondLst>
                                    <p:cond delay="0"/>
                                  </p:stCondLst>
                                  <p:childTnLst>
                                    <p:set>
                                      <p:cBhvr>
                                        <p:cTn id="31" dur="1" fill="hold">
                                          <p:stCondLst>
                                            <p:cond delay="0"/>
                                          </p:stCondLst>
                                        </p:cTn>
                                        <p:tgtEl>
                                          <p:spTgt spid="2061"/>
                                        </p:tgtEl>
                                        <p:attrNameLst>
                                          <p:attrName>style.visibility</p:attrName>
                                        </p:attrNameLst>
                                      </p:cBhvr>
                                      <p:to>
                                        <p:strVal val="visible"/>
                                      </p:to>
                                    </p:set>
                                    <p:anim calcmode="lin" valueType="num">
                                      <p:cBhvr>
                                        <p:cTn id="32" dur="500" fill="hold"/>
                                        <p:tgtEl>
                                          <p:spTgt spid="2061"/>
                                        </p:tgtEl>
                                        <p:attrNameLst>
                                          <p:attrName>ppt_w</p:attrName>
                                        </p:attrNameLst>
                                      </p:cBhvr>
                                      <p:tavLst>
                                        <p:tav tm="0">
                                          <p:val>
                                            <p:fltVal val="0"/>
                                          </p:val>
                                        </p:tav>
                                        <p:tav tm="100000">
                                          <p:val>
                                            <p:strVal val="#ppt_w"/>
                                          </p:val>
                                        </p:tav>
                                      </p:tavLst>
                                    </p:anim>
                                    <p:anim calcmode="lin" valueType="num">
                                      <p:cBhvr>
                                        <p:cTn id="33" dur="500" fill="hold"/>
                                        <p:tgtEl>
                                          <p:spTgt spid="2061"/>
                                        </p:tgtEl>
                                        <p:attrNameLst>
                                          <p:attrName>ppt_h</p:attrName>
                                        </p:attrNameLst>
                                      </p:cBhvr>
                                      <p:tavLst>
                                        <p:tav tm="0">
                                          <p:val>
                                            <p:fltVal val="0"/>
                                          </p:val>
                                        </p:tav>
                                        <p:tav tm="100000">
                                          <p:val>
                                            <p:strVal val="#ppt_h"/>
                                          </p:val>
                                        </p:tav>
                                      </p:tavLst>
                                    </p:anim>
                                    <p:animEffect transition="in" filter="fade">
                                      <p:cBhvr>
                                        <p:cTn id="34" dur="500"/>
                                        <p:tgtEl>
                                          <p:spTgt spid="2061"/>
                                        </p:tgtEl>
                                      </p:cBhvr>
                                    </p:animEffect>
                                  </p:childTnLst>
                                </p:cTn>
                              </p:par>
                              <p:par>
                                <p:cTn id="35" presetID="53" presetClass="entr" presetSubtype="16" fill="hold" nodeType="withEffect">
                                  <p:stCondLst>
                                    <p:cond delay="0"/>
                                  </p:stCondLst>
                                  <p:childTnLst>
                                    <p:set>
                                      <p:cBhvr>
                                        <p:cTn id="36" dur="1" fill="hold">
                                          <p:stCondLst>
                                            <p:cond delay="0"/>
                                          </p:stCondLst>
                                        </p:cTn>
                                        <p:tgtEl>
                                          <p:spTgt spid="2058"/>
                                        </p:tgtEl>
                                        <p:attrNameLst>
                                          <p:attrName>style.visibility</p:attrName>
                                        </p:attrNameLst>
                                      </p:cBhvr>
                                      <p:to>
                                        <p:strVal val="visible"/>
                                      </p:to>
                                    </p:set>
                                    <p:anim calcmode="lin" valueType="num">
                                      <p:cBhvr>
                                        <p:cTn id="37" dur="500" fill="hold"/>
                                        <p:tgtEl>
                                          <p:spTgt spid="2058"/>
                                        </p:tgtEl>
                                        <p:attrNameLst>
                                          <p:attrName>ppt_w</p:attrName>
                                        </p:attrNameLst>
                                      </p:cBhvr>
                                      <p:tavLst>
                                        <p:tav tm="0">
                                          <p:val>
                                            <p:fltVal val="0"/>
                                          </p:val>
                                        </p:tav>
                                        <p:tav tm="100000">
                                          <p:val>
                                            <p:strVal val="#ppt_w"/>
                                          </p:val>
                                        </p:tav>
                                      </p:tavLst>
                                    </p:anim>
                                    <p:anim calcmode="lin" valueType="num">
                                      <p:cBhvr>
                                        <p:cTn id="38" dur="500" fill="hold"/>
                                        <p:tgtEl>
                                          <p:spTgt spid="2058"/>
                                        </p:tgtEl>
                                        <p:attrNameLst>
                                          <p:attrName>ppt_h</p:attrName>
                                        </p:attrNameLst>
                                      </p:cBhvr>
                                      <p:tavLst>
                                        <p:tav tm="0">
                                          <p:val>
                                            <p:fltVal val="0"/>
                                          </p:val>
                                        </p:tav>
                                        <p:tav tm="100000">
                                          <p:val>
                                            <p:strVal val="#ppt_h"/>
                                          </p:val>
                                        </p:tav>
                                      </p:tavLst>
                                    </p:anim>
                                    <p:animEffect transition="in" filter="fade">
                                      <p:cBhvr>
                                        <p:cTn id="39" dur="500"/>
                                        <p:tgtEl>
                                          <p:spTgt spid="2058"/>
                                        </p:tgtEl>
                                      </p:cBhvr>
                                    </p:animEffect>
                                  </p:childTnLst>
                                </p:cTn>
                              </p:par>
                              <p:par>
                                <p:cTn id="40" presetID="53" presetClass="entr" presetSubtype="16" fill="hold" nodeType="withEffect">
                                  <p:stCondLst>
                                    <p:cond delay="0"/>
                                  </p:stCondLst>
                                  <p:childTnLst>
                                    <p:set>
                                      <p:cBhvr>
                                        <p:cTn id="41" dur="1" fill="hold">
                                          <p:stCondLst>
                                            <p:cond delay="0"/>
                                          </p:stCondLst>
                                        </p:cTn>
                                        <p:tgtEl>
                                          <p:spTgt spid="2066"/>
                                        </p:tgtEl>
                                        <p:attrNameLst>
                                          <p:attrName>style.visibility</p:attrName>
                                        </p:attrNameLst>
                                      </p:cBhvr>
                                      <p:to>
                                        <p:strVal val="visible"/>
                                      </p:to>
                                    </p:set>
                                    <p:anim calcmode="lin" valueType="num">
                                      <p:cBhvr>
                                        <p:cTn id="42" dur="500" fill="hold"/>
                                        <p:tgtEl>
                                          <p:spTgt spid="2066"/>
                                        </p:tgtEl>
                                        <p:attrNameLst>
                                          <p:attrName>ppt_w</p:attrName>
                                        </p:attrNameLst>
                                      </p:cBhvr>
                                      <p:tavLst>
                                        <p:tav tm="0">
                                          <p:val>
                                            <p:fltVal val="0"/>
                                          </p:val>
                                        </p:tav>
                                        <p:tav tm="100000">
                                          <p:val>
                                            <p:strVal val="#ppt_w"/>
                                          </p:val>
                                        </p:tav>
                                      </p:tavLst>
                                    </p:anim>
                                    <p:anim calcmode="lin" valueType="num">
                                      <p:cBhvr>
                                        <p:cTn id="43" dur="500" fill="hold"/>
                                        <p:tgtEl>
                                          <p:spTgt spid="2066"/>
                                        </p:tgtEl>
                                        <p:attrNameLst>
                                          <p:attrName>ppt_h</p:attrName>
                                        </p:attrNameLst>
                                      </p:cBhvr>
                                      <p:tavLst>
                                        <p:tav tm="0">
                                          <p:val>
                                            <p:fltVal val="0"/>
                                          </p:val>
                                        </p:tav>
                                        <p:tav tm="100000">
                                          <p:val>
                                            <p:strVal val="#ppt_h"/>
                                          </p:val>
                                        </p:tav>
                                      </p:tavLst>
                                    </p:anim>
                                    <p:animEffect transition="in" filter="fade">
                                      <p:cBhvr>
                                        <p:cTn id="44" dur="500"/>
                                        <p:tgtEl>
                                          <p:spTgt spid="2066"/>
                                        </p:tgtEl>
                                      </p:cBhvr>
                                    </p:animEffect>
                                  </p:childTnLst>
                                </p:cTn>
                              </p:par>
                              <p:par>
                                <p:cTn id="45" presetID="53" presetClass="entr" presetSubtype="16" fill="hold" nodeType="withEffect">
                                  <p:stCondLst>
                                    <p:cond delay="0"/>
                                  </p:stCondLst>
                                  <p:childTnLst>
                                    <p:set>
                                      <p:cBhvr>
                                        <p:cTn id="46" dur="1" fill="hold">
                                          <p:stCondLst>
                                            <p:cond delay="0"/>
                                          </p:stCondLst>
                                        </p:cTn>
                                        <p:tgtEl>
                                          <p:spTgt spid="2065"/>
                                        </p:tgtEl>
                                        <p:attrNameLst>
                                          <p:attrName>style.visibility</p:attrName>
                                        </p:attrNameLst>
                                      </p:cBhvr>
                                      <p:to>
                                        <p:strVal val="visible"/>
                                      </p:to>
                                    </p:set>
                                    <p:anim calcmode="lin" valueType="num">
                                      <p:cBhvr>
                                        <p:cTn id="47" dur="500" fill="hold"/>
                                        <p:tgtEl>
                                          <p:spTgt spid="2065"/>
                                        </p:tgtEl>
                                        <p:attrNameLst>
                                          <p:attrName>ppt_w</p:attrName>
                                        </p:attrNameLst>
                                      </p:cBhvr>
                                      <p:tavLst>
                                        <p:tav tm="0">
                                          <p:val>
                                            <p:fltVal val="0"/>
                                          </p:val>
                                        </p:tav>
                                        <p:tav tm="100000">
                                          <p:val>
                                            <p:strVal val="#ppt_w"/>
                                          </p:val>
                                        </p:tav>
                                      </p:tavLst>
                                    </p:anim>
                                    <p:anim calcmode="lin" valueType="num">
                                      <p:cBhvr>
                                        <p:cTn id="48" dur="500" fill="hold"/>
                                        <p:tgtEl>
                                          <p:spTgt spid="2065"/>
                                        </p:tgtEl>
                                        <p:attrNameLst>
                                          <p:attrName>ppt_h</p:attrName>
                                        </p:attrNameLst>
                                      </p:cBhvr>
                                      <p:tavLst>
                                        <p:tav tm="0">
                                          <p:val>
                                            <p:fltVal val="0"/>
                                          </p:val>
                                        </p:tav>
                                        <p:tav tm="100000">
                                          <p:val>
                                            <p:strVal val="#ppt_h"/>
                                          </p:val>
                                        </p:tav>
                                      </p:tavLst>
                                    </p:anim>
                                    <p:animEffect transition="in" filter="fade">
                                      <p:cBhvr>
                                        <p:cTn id="49" dur="500"/>
                                        <p:tgtEl>
                                          <p:spTgt spid="20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936171" y="582906"/>
            <a:ext cx="10178143" cy="811554"/>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4000" b="1" dirty="0"/>
              <a:t>Повідомлення теми </a:t>
            </a:r>
            <a:r>
              <a:rPr lang="uk-UA" sz="4000" b="1" dirty="0" smtClean="0"/>
              <a:t>уроку</a:t>
            </a:r>
            <a:endParaRPr lang="uk-UA" sz="4000" b="1" dirty="0">
              <a:solidFill>
                <a:schemeClr val="bg1"/>
              </a:solidFill>
            </a:endParaRPr>
          </a:p>
        </p:txBody>
      </p:sp>
      <p:sp>
        <p:nvSpPr>
          <p:cNvPr id="32778" name="AutoShape 10" descr="любители книг | Школьные темы, Дет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050" name="Picture 2" descr="D:\Картинки до тестів\!!!!Эсмира_512х512\_free_2024-01-13-17-28-32_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171" y="1612549"/>
            <a:ext cx="3677194" cy="367719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963885" y="1612549"/>
            <a:ext cx="5410202" cy="3915966"/>
          </a:xfrm>
          <a:prstGeom prst="round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uk-UA" sz="3200" b="1" dirty="0">
                <a:solidFill>
                  <a:schemeClr val="bg1"/>
                </a:solidFill>
              </a:rPr>
              <a:t>Сьогодні на уроці читання </a:t>
            </a:r>
            <a:r>
              <a:rPr lang="uk-UA" sz="3200" b="1" dirty="0" smtClean="0">
                <a:solidFill>
                  <a:schemeClr val="bg1"/>
                </a:solidFill>
              </a:rPr>
              <a:t>ми </a:t>
            </a:r>
            <a:r>
              <a:rPr lang="uk-UA" sz="3200" b="1" dirty="0" smtClean="0">
                <a:solidFill>
                  <a:schemeClr val="bg1"/>
                </a:solidFill>
              </a:rPr>
              <a:t>в</a:t>
            </a:r>
            <a:r>
              <a:rPr lang="uk-UA" sz="3200" b="1" dirty="0" smtClean="0"/>
              <a:t>иконаємо </a:t>
            </a:r>
            <a:r>
              <a:rPr lang="uk-UA" sz="3200" b="1" dirty="0" smtClean="0"/>
              <a:t>діагностувальну роботу «Аудіювання» </a:t>
            </a:r>
            <a:endParaRPr lang="uk-UA" sz="3200" b="1" dirty="0" smtClean="0"/>
          </a:p>
          <a:p>
            <a:pPr algn="ctr"/>
            <a:r>
              <a:rPr lang="uk-UA" sz="3200" b="1" dirty="0" smtClean="0"/>
              <a:t>за </a:t>
            </a:r>
            <a:r>
              <a:rPr lang="uk-UA" sz="3200" b="1" dirty="0" smtClean="0"/>
              <a:t>оповіданням </a:t>
            </a:r>
            <a:endParaRPr lang="uk-UA" sz="3200" b="1" dirty="0" smtClean="0"/>
          </a:p>
          <a:p>
            <a:pPr algn="ctr"/>
            <a:r>
              <a:rPr lang="uk-UA" sz="3200" b="1" dirty="0" smtClean="0"/>
              <a:t>Андрія </a:t>
            </a:r>
            <a:r>
              <a:rPr lang="uk-UA" sz="3200" b="1" dirty="0" smtClean="0"/>
              <a:t>Бондарчука «Задирака»</a:t>
            </a:r>
            <a:r>
              <a:rPr lang="uk-UA" sz="3200" dirty="0" smtClean="0"/>
              <a:t>.</a:t>
            </a:r>
            <a:endParaRPr lang="uk-UA" sz="3200" b="1" dirty="0" smtClean="0"/>
          </a:p>
        </p:txBody>
      </p:sp>
    </p:spTree>
    <p:extLst>
      <p:ext uri="{BB962C8B-B14F-4D97-AF65-F5344CB8AC3E}">
        <p14:creationId xmlns:p14="http://schemas.microsoft.com/office/powerpoint/2010/main" val="3581370146"/>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936171" y="582906"/>
            <a:ext cx="10178143" cy="811554"/>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4000" b="1" dirty="0" smtClean="0"/>
              <a:t>Що таке аудіювання?</a:t>
            </a:r>
            <a:endParaRPr lang="uk-UA" sz="4000" b="1" dirty="0">
              <a:solidFill>
                <a:schemeClr val="bg1"/>
              </a:solidFill>
            </a:endParaRPr>
          </a:p>
        </p:txBody>
      </p:sp>
      <p:sp>
        <p:nvSpPr>
          <p:cNvPr id="32778" name="AutoShape 10" descr="любители книг | Школьные темы, Дет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 name="TextBox 6"/>
          <p:cNvSpPr txBox="1"/>
          <p:nvPr/>
        </p:nvSpPr>
        <p:spPr>
          <a:xfrm>
            <a:off x="1186542" y="1526157"/>
            <a:ext cx="5987143" cy="1328023"/>
          </a:xfrm>
          <a:prstGeom prst="round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uk-UA" sz="2400" b="1" dirty="0" smtClean="0">
                <a:solidFill>
                  <a:srgbClr val="FFFF00"/>
                </a:solidFill>
              </a:rPr>
              <a:t>Аудіювання </a:t>
            </a:r>
            <a:r>
              <a:rPr lang="uk-UA" sz="2400" b="1" dirty="0" smtClean="0"/>
              <a:t>– це вид роботи, в якому перевіряється розуміння сприйнятого на слух тексту. </a:t>
            </a:r>
          </a:p>
        </p:txBody>
      </p:sp>
      <p:sp>
        <p:nvSpPr>
          <p:cNvPr id="8" name="Заголовок 1"/>
          <p:cNvSpPr txBox="1">
            <a:spLocks/>
          </p:cNvSpPr>
          <p:nvPr>
            <p:custDataLst>
              <p:tags r:id="rId1"/>
            </p:custDataLst>
          </p:nvPr>
        </p:nvSpPr>
        <p:spPr bwMode="auto">
          <a:xfrm>
            <a:off x="1665511" y="3152305"/>
            <a:ext cx="4789717" cy="575162"/>
          </a:xfrm>
          <a:prstGeom prst="rect">
            <a:avLst/>
          </a:prstGeom>
          <a:ln w="38100">
            <a:headEnd/>
            <a:tailEnd/>
          </a:ln>
        </p:spPr>
        <p:style>
          <a:lnRef idx="2">
            <a:schemeClr val="accent2"/>
          </a:lnRef>
          <a:fillRef idx="1">
            <a:schemeClr val="lt1"/>
          </a:fillRef>
          <a:effectRef idx="0">
            <a:schemeClr val="accent2"/>
          </a:effectRef>
          <a:fontRef idx="minor">
            <a:schemeClr val="dk1"/>
          </a:fontRef>
        </p:style>
        <p:txBody>
          <a:bodyPr anchor="ctr"/>
          <a:lstStyle/>
          <a:p>
            <a:r>
              <a:rPr lang="uk-UA" sz="2400" b="1" dirty="0" err="1" smtClean="0">
                <a:solidFill>
                  <a:schemeClr val="accent2">
                    <a:lumMod val="75000"/>
                  </a:schemeClr>
                </a:solidFill>
              </a:rPr>
              <a:t>Запиши</a:t>
            </a:r>
            <a:r>
              <a:rPr lang="uk-UA" sz="2400" b="1" dirty="0" smtClean="0">
                <a:solidFill>
                  <a:schemeClr val="accent2">
                    <a:lumMod val="75000"/>
                  </a:schemeClr>
                </a:solidFill>
              </a:rPr>
              <a:t> вгорі аркуша за зразком</a:t>
            </a:r>
          </a:p>
        </p:txBody>
      </p:sp>
      <p:pic>
        <p:nvPicPr>
          <p:cNvPr id="1026" name="Picture 2" descr="D:\Картинки до тестів\!!!!!!Эсмира\_free_2023-10-14-19-34_0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0017" y="1526158"/>
            <a:ext cx="3492153" cy="3492153"/>
          </a:xfrm>
          <a:prstGeom prst="rect">
            <a:avLst/>
          </a:prstGeom>
          <a:noFill/>
          <a:ln w="38100">
            <a:solidFill>
              <a:schemeClr val="accent2">
                <a:lumMod val="75000"/>
              </a:schemeClr>
            </a:solidFill>
          </a:ln>
          <a:extLst>
            <a:ext uri="{909E8E84-426E-40DD-AFC4-6F175D3DCCD1}">
              <a14:hiddenFill xmlns:a14="http://schemas.microsoft.com/office/drawing/2010/main">
                <a:solidFill>
                  <a:srgbClr val="FFFFFF"/>
                </a:solidFill>
              </a14:hiddenFill>
            </a:ext>
          </a:extLst>
        </p:spPr>
      </p:pic>
      <p:sp>
        <p:nvSpPr>
          <p:cNvPr id="9" name="Заголовок 1"/>
          <p:cNvSpPr txBox="1">
            <a:spLocks/>
          </p:cNvSpPr>
          <p:nvPr>
            <p:custDataLst>
              <p:tags r:id="rId2"/>
            </p:custDataLst>
          </p:nvPr>
        </p:nvSpPr>
        <p:spPr bwMode="auto">
          <a:xfrm>
            <a:off x="1186541" y="3855902"/>
            <a:ext cx="5987144" cy="1057970"/>
          </a:xfrm>
          <a:prstGeom prst="rect">
            <a:avLst/>
          </a:prstGeom>
          <a:ln w="38100">
            <a:headEnd/>
            <a:tailEnd/>
          </a:ln>
        </p:spPr>
        <p:style>
          <a:lnRef idx="2">
            <a:schemeClr val="accent2"/>
          </a:lnRef>
          <a:fillRef idx="1">
            <a:schemeClr val="lt1"/>
          </a:fillRef>
          <a:effectRef idx="0">
            <a:schemeClr val="accent2"/>
          </a:effectRef>
          <a:fontRef idx="minor">
            <a:schemeClr val="dk1"/>
          </a:fontRef>
        </p:style>
        <p:txBody>
          <a:bodyPr anchor="ctr"/>
          <a:lstStyle/>
          <a:p>
            <a:pPr algn="ctr"/>
            <a:r>
              <a:rPr lang="uk-UA" sz="2800" b="1" dirty="0" smtClean="0">
                <a:solidFill>
                  <a:schemeClr val="accent2">
                    <a:lumMod val="75000"/>
                  </a:schemeClr>
                </a:solidFill>
              </a:rPr>
              <a:t>Аудіювання</a:t>
            </a:r>
          </a:p>
          <a:p>
            <a:pPr algn="ctr"/>
            <a:r>
              <a:rPr lang="uk-UA" sz="2800" b="1" dirty="0" smtClean="0">
                <a:solidFill>
                  <a:schemeClr val="accent2">
                    <a:lumMod val="75000"/>
                  </a:schemeClr>
                </a:solidFill>
              </a:rPr>
              <a:t>А. Бондарчук. Задирака</a:t>
            </a:r>
          </a:p>
        </p:txBody>
      </p:sp>
    </p:spTree>
    <p:extLst>
      <p:ext uri="{BB962C8B-B14F-4D97-AF65-F5344CB8AC3E}">
        <p14:creationId xmlns:p14="http://schemas.microsoft.com/office/powerpoint/2010/main" val="1165043461"/>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1077682" y="533400"/>
            <a:ext cx="10069289" cy="1240971"/>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4000" b="1" dirty="0">
                <a:solidFill>
                  <a:schemeClr val="bg1"/>
                </a:solidFill>
              </a:rPr>
              <a:t>Послухай оповідання Андрія Бондарчука «Задирака»</a:t>
            </a:r>
            <a:r>
              <a:rPr lang="uk-UA" sz="4000" dirty="0">
                <a:solidFill>
                  <a:schemeClr val="bg1"/>
                </a:solidFill>
              </a:rPr>
              <a:t>.</a:t>
            </a:r>
            <a:endParaRPr lang="uk-UA" sz="4000" b="1" dirty="0">
              <a:solidFill>
                <a:schemeClr val="bg1"/>
              </a:solidFill>
            </a:endParaRPr>
          </a:p>
        </p:txBody>
      </p:sp>
      <p:sp>
        <p:nvSpPr>
          <p:cNvPr id="32778" name="AutoShape 10" descr="любители книг | Школьные темы, Дет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052" name="Picture 4" descr="Допомагайте пернатим взимк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9093" y="1883229"/>
            <a:ext cx="7045362" cy="46969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4" name="Picture 6" descr="Сьогодні... - Українське товариство охорони птахів | Facebook"/>
          <p:cNvPicPr>
            <a:picLocks noChangeAspect="1" noChangeArrowheads="1"/>
          </p:cNvPicPr>
          <p:nvPr/>
        </p:nvPicPr>
        <p:blipFill rotWithShape="1">
          <a:blip r:embed="rId3">
            <a:extLst>
              <a:ext uri="{28A0092B-C50C-407E-A947-70E740481C1C}">
                <a14:useLocalDpi xmlns:a14="http://schemas.microsoft.com/office/drawing/2010/main" val="0"/>
              </a:ext>
            </a:extLst>
          </a:blip>
          <a:srcRect l="4466" t="8692" r="18848" b="11984"/>
          <a:stretch/>
        </p:blipFill>
        <p:spPr bwMode="auto">
          <a:xfrm>
            <a:off x="1175657" y="1883229"/>
            <a:ext cx="2403436" cy="29184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2035903"/>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Прямокутник: округлені кути 5">
            <a:extLst>
              <a:ext uri="{FF2B5EF4-FFF2-40B4-BE49-F238E27FC236}">
                <a16:creationId xmlns="" xmlns:a16="http://schemas.microsoft.com/office/drawing/2014/main" id="{21A3B44D-61F3-4EC4-8A3D-68B376740A53}"/>
              </a:ext>
            </a:extLst>
          </p:cNvPr>
          <p:cNvSpPr/>
          <p:nvPr/>
        </p:nvSpPr>
        <p:spPr>
          <a:xfrm>
            <a:off x="446860" y="5199822"/>
            <a:ext cx="5176610" cy="1211079"/>
          </a:xfrm>
          <a:prstGeom prst="rect">
            <a:avLst/>
          </a:prstGeom>
          <a:solidFill>
            <a:srgbClr val="C55A11"/>
          </a:solidFill>
        </p:spPr>
        <p:style>
          <a:lnRef idx="3">
            <a:schemeClr val="lt1"/>
          </a:lnRef>
          <a:fillRef idx="1">
            <a:schemeClr val="accent6"/>
          </a:fillRef>
          <a:effectRef idx="1">
            <a:schemeClr val="accent6"/>
          </a:effectRef>
          <a:fontRef idx="minor">
            <a:schemeClr val="lt1"/>
          </a:fontRef>
        </p:style>
        <p:txBody>
          <a:bodyPr rtlCol="0" anchor="ctr"/>
          <a:lstStyle/>
          <a:p>
            <a:pPr lvl="0"/>
            <a:r>
              <a:rPr lang="uk-UA" sz="2400" b="1" dirty="0" smtClean="0"/>
              <a:t>5. </a:t>
            </a:r>
            <a:r>
              <a:rPr lang="uk-UA" sz="2400" b="1" dirty="0"/>
              <a:t>Встав у речення пропущене слово.</a:t>
            </a:r>
            <a:endParaRPr lang="ru-RU" sz="2400" dirty="0"/>
          </a:p>
          <a:p>
            <a:r>
              <a:rPr lang="uk-UA" sz="2400" i="1" dirty="0"/>
              <a:t>    </a:t>
            </a:r>
            <a:r>
              <a:rPr lang="uk-UA" sz="2400" i="1" dirty="0" smtClean="0">
                <a:solidFill>
                  <a:srgbClr val="FFFF00"/>
                </a:solidFill>
              </a:rPr>
              <a:t>Та </a:t>
            </a:r>
            <a:r>
              <a:rPr lang="uk-UA" sz="2400" i="1" dirty="0">
                <a:solidFill>
                  <a:srgbClr val="FFFF00"/>
                </a:solidFill>
              </a:rPr>
              <a:t>розбишаці вдалося випурхнути з </a:t>
            </a:r>
            <a:r>
              <a:rPr lang="uk-UA" sz="2400" i="1" dirty="0" err="1">
                <a:solidFill>
                  <a:srgbClr val="FFFF00"/>
                </a:solidFill>
              </a:rPr>
              <a:t>котових</a:t>
            </a:r>
            <a:r>
              <a:rPr lang="uk-UA" sz="2400" i="1" dirty="0">
                <a:solidFill>
                  <a:srgbClr val="FFFF00"/>
                </a:solidFill>
              </a:rPr>
              <a:t> лап на </a:t>
            </a:r>
            <a:r>
              <a:rPr lang="uk-UA" sz="2400" i="1" dirty="0" smtClean="0">
                <a:solidFill>
                  <a:srgbClr val="FFFF00"/>
                </a:solidFill>
              </a:rPr>
              <a:t>високе </a:t>
            </a:r>
            <a:r>
              <a:rPr lang="uk-UA" sz="2400" b="1" dirty="0" smtClean="0">
                <a:solidFill>
                  <a:srgbClr val="FFFF00"/>
                </a:solidFill>
              </a:rPr>
              <a:t> ________ .</a:t>
            </a:r>
            <a:endParaRPr lang="uk-UA" sz="2400" b="1" dirty="0">
              <a:solidFill>
                <a:srgbClr val="FFFF00"/>
              </a:solidFill>
            </a:endParaRPr>
          </a:p>
        </p:txBody>
      </p:sp>
      <p:sp>
        <p:nvSpPr>
          <p:cNvPr id="5" name="Прямоугольник 4"/>
          <p:cNvSpPr/>
          <p:nvPr/>
        </p:nvSpPr>
        <p:spPr>
          <a:xfrm>
            <a:off x="592365" y="424543"/>
            <a:ext cx="4654549" cy="724145"/>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4000" b="1" dirty="0" smtClean="0">
                <a:solidFill>
                  <a:schemeClr val="bg1"/>
                </a:solidFill>
              </a:rPr>
              <a:t>Аудіювання</a:t>
            </a:r>
            <a:endParaRPr lang="uk-UA" sz="4000" b="1" dirty="0">
              <a:solidFill>
                <a:schemeClr val="bg1"/>
              </a:solidFill>
            </a:endParaRPr>
          </a:p>
        </p:txBody>
      </p:sp>
      <p:sp>
        <p:nvSpPr>
          <p:cNvPr id="11" name="Заголовок 1"/>
          <p:cNvSpPr txBox="1">
            <a:spLocks/>
          </p:cNvSpPr>
          <p:nvPr>
            <p:custDataLst>
              <p:tags r:id="rId1"/>
            </p:custDataLst>
          </p:nvPr>
        </p:nvSpPr>
        <p:spPr bwMode="auto">
          <a:xfrm>
            <a:off x="441870" y="1218956"/>
            <a:ext cx="4650528" cy="821626"/>
          </a:xfrm>
          <a:prstGeom prst="rect">
            <a:avLst/>
          </a:prstGeom>
          <a:solidFill>
            <a:schemeClr val="accent4">
              <a:lumMod val="75000"/>
            </a:schemeClr>
          </a:solidFill>
          <a:ln>
            <a:headEnd/>
            <a:tailEnd/>
          </a:ln>
        </p:spPr>
        <p:style>
          <a:lnRef idx="3">
            <a:schemeClr val="lt1"/>
          </a:lnRef>
          <a:fillRef idx="1">
            <a:schemeClr val="accent2"/>
          </a:fillRef>
          <a:effectRef idx="1">
            <a:schemeClr val="accent2"/>
          </a:effectRef>
          <a:fontRef idx="minor">
            <a:schemeClr val="lt1"/>
          </a:fontRef>
        </p:style>
        <p:txBody>
          <a:bodyPr anchor="ctr"/>
          <a:lstStyle/>
          <a:p>
            <a:pPr lvl="0"/>
            <a:r>
              <a:rPr lang="uk-UA" sz="2400" b="1" dirty="0" smtClean="0">
                <a:solidFill>
                  <a:schemeClr val="bg1"/>
                </a:solidFill>
              </a:rPr>
              <a:t>1. </a:t>
            </a:r>
            <a:r>
              <a:rPr lang="ru-RU" sz="2400" b="1" dirty="0" err="1"/>
              <a:t>Хто</a:t>
            </a:r>
            <a:r>
              <a:rPr lang="ru-RU" sz="2400" b="1" dirty="0"/>
              <a:t> </a:t>
            </a:r>
            <a:r>
              <a:rPr lang="ru-RU" sz="2400" b="1" dirty="0" err="1"/>
              <a:t>прилаштував</a:t>
            </a:r>
            <a:r>
              <a:rPr lang="ru-RU" sz="2400" b="1" dirty="0"/>
              <a:t> </a:t>
            </a:r>
            <a:r>
              <a:rPr lang="ru-RU" sz="2400" b="1" dirty="0" err="1"/>
              <a:t>годівничку</a:t>
            </a:r>
            <a:r>
              <a:rPr lang="ru-RU" sz="2400" b="1" dirty="0"/>
              <a:t>?</a:t>
            </a:r>
            <a:endParaRPr lang="ru-RU" sz="2400" dirty="0"/>
          </a:p>
          <a:p>
            <a:r>
              <a:rPr lang="uk-UA" sz="2400" b="1" dirty="0"/>
              <a:t>      </a:t>
            </a:r>
            <a:r>
              <a:rPr lang="uk-UA" sz="2400" b="1" dirty="0" smtClean="0"/>
              <a:t> </a:t>
            </a:r>
            <a:r>
              <a:rPr lang="ru-RU" sz="2400" b="1" dirty="0" smtClean="0"/>
              <a:t>а</a:t>
            </a:r>
            <a:r>
              <a:rPr lang="uk-UA" sz="2400" b="1" dirty="0" smtClean="0"/>
              <a:t>)</a:t>
            </a:r>
            <a:r>
              <a:rPr lang="uk-UA" sz="2400" dirty="0" smtClean="0"/>
              <a:t> </a:t>
            </a:r>
            <a:r>
              <a:rPr lang="uk-UA" sz="2400" dirty="0"/>
              <a:t>Сашко           </a:t>
            </a:r>
            <a:r>
              <a:rPr lang="ru-RU" sz="2400" b="1" dirty="0" smtClean="0"/>
              <a:t>б</a:t>
            </a:r>
            <a:r>
              <a:rPr lang="uk-UA" sz="2400" b="1" dirty="0" smtClean="0"/>
              <a:t>)</a:t>
            </a:r>
            <a:r>
              <a:rPr lang="ru-RU" sz="2400" dirty="0" smtClean="0"/>
              <a:t> </a:t>
            </a:r>
            <a:r>
              <a:rPr lang="ru-RU" sz="2400" dirty="0" err="1" smtClean="0"/>
              <a:t>Іванко</a:t>
            </a:r>
            <a:r>
              <a:rPr lang="ru-RU" sz="2400" b="1" dirty="0" smtClean="0">
                <a:solidFill>
                  <a:schemeClr val="bg1"/>
                </a:solidFill>
              </a:rPr>
              <a:t> </a:t>
            </a:r>
            <a:endParaRPr lang="uk-UA" sz="2400" b="1" dirty="0">
              <a:solidFill>
                <a:schemeClr val="bg1"/>
              </a:solidFill>
            </a:endParaRPr>
          </a:p>
        </p:txBody>
      </p:sp>
      <p:sp>
        <p:nvSpPr>
          <p:cNvPr id="8" name="Прямокутник: округлені кути 5">
            <a:extLst>
              <a:ext uri="{FF2B5EF4-FFF2-40B4-BE49-F238E27FC236}">
                <a16:creationId xmlns="" xmlns:a16="http://schemas.microsoft.com/office/drawing/2014/main" id="{21A3B44D-61F3-4EC4-8A3D-68B376740A53}"/>
              </a:ext>
            </a:extLst>
          </p:cNvPr>
          <p:cNvSpPr/>
          <p:nvPr/>
        </p:nvSpPr>
        <p:spPr>
          <a:xfrm>
            <a:off x="441868" y="2074313"/>
            <a:ext cx="4990103" cy="92373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lvl="0"/>
            <a:r>
              <a:rPr lang="uk-UA" sz="2400" b="1" dirty="0" smtClean="0"/>
              <a:t>2. </a:t>
            </a:r>
            <a:r>
              <a:rPr lang="ru-RU" sz="2400" b="1" dirty="0"/>
              <a:t>Де </a:t>
            </a:r>
            <a:r>
              <a:rPr lang="uk-UA" sz="2400" b="1" dirty="0"/>
              <a:t>була розташована годівничка</a:t>
            </a:r>
            <a:r>
              <a:rPr lang="ru-RU" sz="2400" b="1" dirty="0"/>
              <a:t>?</a:t>
            </a:r>
            <a:endParaRPr lang="ru-RU" sz="2400" dirty="0"/>
          </a:p>
          <a:p>
            <a:r>
              <a:rPr lang="uk-UA" sz="2400" b="1" dirty="0"/>
              <a:t>   </a:t>
            </a:r>
            <a:r>
              <a:rPr lang="uk-UA" sz="2400" b="1" dirty="0" smtClean="0"/>
              <a:t>а) </a:t>
            </a:r>
            <a:r>
              <a:rPr lang="uk-UA" sz="2400" dirty="0"/>
              <a:t>на балконі</a:t>
            </a:r>
            <a:r>
              <a:rPr lang="uk-UA" sz="2400" b="1" dirty="0"/>
              <a:t>      </a:t>
            </a:r>
            <a:r>
              <a:rPr lang="uk-UA" sz="2400" b="1" dirty="0" smtClean="0"/>
              <a:t>б) </a:t>
            </a:r>
            <a:r>
              <a:rPr lang="uk-UA" sz="2400" dirty="0"/>
              <a:t>на дереві</a:t>
            </a:r>
            <a:r>
              <a:rPr lang="uk-UA" sz="2400" b="1" dirty="0"/>
              <a:t> </a:t>
            </a:r>
            <a:endParaRPr lang="ru-RU" sz="2400" dirty="0"/>
          </a:p>
        </p:txBody>
      </p:sp>
      <p:sp>
        <p:nvSpPr>
          <p:cNvPr id="21" name="Прямоугольник 20"/>
          <p:cNvSpPr/>
          <p:nvPr/>
        </p:nvSpPr>
        <p:spPr>
          <a:xfrm>
            <a:off x="441869" y="4370055"/>
            <a:ext cx="4650528" cy="829767"/>
          </a:xfrm>
          <a:prstGeom prst="rect">
            <a:avLst/>
          </a:prstGeom>
          <a:solidFill>
            <a:srgbClr val="00B0F0"/>
          </a:solidFill>
          <a:ln/>
        </p:spPr>
        <p:style>
          <a:lnRef idx="3">
            <a:schemeClr val="lt1"/>
          </a:lnRef>
          <a:fillRef idx="1">
            <a:schemeClr val="accent6"/>
          </a:fillRef>
          <a:effectRef idx="1">
            <a:schemeClr val="accent6"/>
          </a:effectRef>
          <a:fontRef idx="minor">
            <a:schemeClr val="lt1"/>
          </a:fontRef>
        </p:style>
        <p:txBody>
          <a:bodyPr rtlCol="0" anchor="ctr"/>
          <a:lstStyle/>
          <a:p>
            <a:pPr lvl="0"/>
            <a:r>
              <a:rPr lang="uk-UA" sz="2400" b="1" dirty="0" smtClean="0">
                <a:solidFill>
                  <a:schemeClr val="bg1"/>
                </a:solidFill>
              </a:rPr>
              <a:t>4. </a:t>
            </a:r>
            <a:r>
              <a:rPr lang="ru-RU" sz="2400" b="1" dirty="0" err="1"/>
              <a:t>Хто</a:t>
            </a:r>
            <a:r>
              <a:rPr lang="ru-RU" sz="2400" b="1" dirty="0"/>
              <a:t> </a:t>
            </a:r>
            <a:r>
              <a:rPr lang="ru-RU" sz="2400" b="1" dirty="0" err="1"/>
              <a:t>підкрався</a:t>
            </a:r>
            <a:r>
              <a:rPr lang="ru-RU" sz="2400" b="1" dirty="0"/>
              <a:t> </a:t>
            </a:r>
            <a:r>
              <a:rPr lang="ru-RU" sz="2400" b="1" dirty="0" err="1"/>
              <a:t>із</a:t>
            </a:r>
            <a:r>
              <a:rPr lang="ru-RU" sz="2400" b="1" dirty="0"/>
              <a:t> </a:t>
            </a:r>
            <a:r>
              <a:rPr lang="ru-RU" sz="2400" b="1" dirty="0" err="1"/>
              <a:t>сусіднього</a:t>
            </a:r>
            <a:r>
              <a:rPr lang="ru-RU" sz="2400" b="1" dirty="0"/>
              <a:t> </a:t>
            </a:r>
            <a:r>
              <a:rPr lang="ru-RU" sz="2400" b="1" dirty="0" smtClean="0"/>
              <a:t>балкона?</a:t>
            </a:r>
            <a:r>
              <a:rPr lang="ru-RU" sz="2400" dirty="0"/>
              <a:t> </a:t>
            </a:r>
            <a:r>
              <a:rPr lang="ru-RU" sz="2400" dirty="0" smtClean="0"/>
              <a:t>    </a:t>
            </a:r>
            <a:r>
              <a:rPr lang="uk-UA" sz="2400" b="1" dirty="0" smtClean="0"/>
              <a:t>а)</a:t>
            </a:r>
            <a:r>
              <a:rPr lang="uk-UA" sz="2400" dirty="0" smtClean="0"/>
              <a:t> </a:t>
            </a:r>
            <a:r>
              <a:rPr lang="uk-UA" sz="2400" dirty="0"/>
              <a:t>г</a:t>
            </a:r>
            <a:r>
              <a:rPr lang="ru-RU" sz="2400" dirty="0" err="1"/>
              <a:t>олуб</a:t>
            </a:r>
            <a:r>
              <a:rPr lang="uk-UA" sz="2400" dirty="0"/>
              <a:t>        </a:t>
            </a:r>
            <a:r>
              <a:rPr lang="uk-UA" sz="2400" dirty="0" smtClean="0"/>
              <a:t> </a:t>
            </a:r>
            <a:r>
              <a:rPr lang="ru-RU" sz="2400" b="1" dirty="0" smtClean="0"/>
              <a:t>б</a:t>
            </a:r>
            <a:r>
              <a:rPr lang="uk-UA" sz="2400" b="1" dirty="0" smtClean="0"/>
              <a:t>) </a:t>
            </a:r>
            <a:r>
              <a:rPr lang="uk-UA" sz="2400" dirty="0"/>
              <a:t>кіт</a:t>
            </a:r>
            <a:endParaRPr lang="ru-RU" sz="2400" dirty="0"/>
          </a:p>
        </p:txBody>
      </p:sp>
      <p:sp>
        <p:nvSpPr>
          <p:cNvPr id="22" name="Прямокутник: округлені кути 5">
            <a:extLst>
              <a:ext uri="{FF2B5EF4-FFF2-40B4-BE49-F238E27FC236}">
                <a16:creationId xmlns="" xmlns:a16="http://schemas.microsoft.com/office/drawing/2014/main" id="{21A3B44D-61F3-4EC4-8A3D-68B376740A53}"/>
              </a:ext>
            </a:extLst>
          </p:cNvPr>
          <p:cNvSpPr/>
          <p:nvPr/>
        </p:nvSpPr>
        <p:spPr>
          <a:xfrm>
            <a:off x="441868" y="3035102"/>
            <a:ext cx="4650529" cy="1288144"/>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lvl="0"/>
            <a:r>
              <a:rPr lang="uk-UA" sz="2400" b="1" dirty="0" smtClean="0"/>
              <a:t>3. </a:t>
            </a:r>
            <a:r>
              <a:rPr lang="ru-RU" sz="2400" b="1" dirty="0"/>
              <a:t>Кого названо </a:t>
            </a:r>
            <a:r>
              <a:rPr lang="ru-RU" sz="2400" b="1" dirty="0" err="1"/>
              <a:t>розбишакою</a:t>
            </a:r>
            <a:r>
              <a:rPr lang="ru-RU" sz="2400" b="1" dirty="0"/>
              <a:t>?</a:t>
            </a:r>
            <a:endParaRPr lang="ru-RU" sz="2400" dirty="0"/>
          </a:p>
          <a:p>
            <a:r>
              <a:rPr lang="uk-UA" sz="2400" b="1" dirty="0"/>
              <a:t> </a:t>
            </a:r>
            <a:r>
              <a:rPr lang="uk-UA" sz="2400" b="1" dirty="0" smtClean="0"/>
              <a:t> а) </a:t>
            </a:r>
            <a:r>
              <a:rPr lang="uk-UA" sz="2400" dirty="0"/>
              <a:t>жовтобоку синичку           </a:t>
            </a:r>
            <a:endParaRPr lang="uk-UA" sz="2400" dirty="0" smtClean="0"/>
          </a:p>
          <a:p>
            <a:r>
              <a:rPr lang="ru-RU" sz="2400" b="1" dirty="0" smtClean="0"/>
              <a:t>  б</a:t>
            </a:r>
            <a:r>
              <a:rPr lang="uk-UA" sz="2400" b="1" dirty="0" smtClean="0"/>
              <a:t>) </a:t>
            </a:r>
            <a:r>
              <a:rPr lang="uk-UA" sz="2400" dirty="0"/>
              <a:t>р</a:t>
            </a:r>
            <a:r>
              <a:rPr lang="ru-RU" sz="2400" dirty="0" err="1"/>
              <a:t>удого</a:t>
            </a:r>
            <a:r>
              <a:rPr lang="ru-RU" sz="2400" dirty="0"/>
              <a:t> </a:t>
            </a:r>
            <a:r>
              <a:rPr lang="ru-RU" sz="2400" dirty="0" err="1"/>
              <a:t>горобця</a:t>
            </a:r>
            <a:endParaRPr lang="ru-RU" sz="2400" dirty="0"/>
          </a:p>
        </p:txBody>
      </p:sp>
      <p:sp>
        <p:nvSpPr>
          <p:cNvPr id="33" name="Прямокутник: округлені кути 5">
            <a:extLst>
              <a:ext uri="{FF2B5EF4-FFF2-40B4-BE49-F238E27FC236}">
                <a16:creationId xmlns="" xmlns:a16="http://schemas.microsoft.com/office/drawing/2014/main" id="{21A3B44D-61F3-4EC4-8A3D-68B376740A53}"/>
              </a:ext>
            </a:extLst>
          </p:cNvPr>
          <p:cNvSpPr/>
          <p:nvPr/>
        </p:nvSpPr>
        <p:spPr>
          <a:xfrm>
            <a:off x="5431971" y="4237848"/>
            <a:ext cx="6106890" cy="856822"/>
          </a:xfrm>
          <a:prstGeom prst="rect">
            <a:avLst/>
          </a:prstGeom>
          <a:solidFill>
            <a:srgbClr val="7030A0"/>
          </a:solidFill>
        </p:spPr>
        <p:style>
          <a:lnRef idx="3">
            <a:schemeClr val="lt1"/>
          </a:lnRef>
          <a:fillRef idx="1">
            <a:schemeClr val="accent6"/>
          </a:fillRef>
          <a:effectRef idx="1">
            <a:schemeClr val="accent6"/>
          </a:effectRef>
          <a:fontRef idx="minor">
            <a:schemeClr val="lt1"/>
          </a:fontRef>
        </p:style>
        <p:txBody>
          <a:bodyPr rtlCol="0" anchor="ctr"/>
          <a:lstStyle/>
          <a:p>
            <a:pPr lvl="0"/>
            <a:r>
              <a:rPr lang="uk-UA" sz="2400" b="1" dirty="0" smtClean="0"/>
              <a:t>7. </a:t>
            </a:r>
            <a:r>
              <a:rPr lang="uk-UA" sz="2400" b="1" dirty="0"/>
              <a:t>Що залишилось у розбишаки замість хвоста</a:t>
            </a:r>
            <a:r>
              <a:rPr lang="uk-UA" sz="2400" b="1" dirty="0" smtClean="0"/>
              <a:t>?</a:t>
            </a:r>
            <a:r>
              <a:rPr lang="ru-RU" sz="2400" dirty="0"/>
              <a:t> </a:t>
            </a:r>
            <a:r>
              <a:rPr lang="uk-UA" sz="2400" b="1" dirty="0" smtClean="0"/>
              <a:t>_______________</a:t>
            </a:r>
            <a:endParaRPr lang="ru-RU" sz="2400" b="1" dirty="0" smtClean="0">
              <a:solidFill>
                <a:schemeClr val="bg1"/>
              </a:solidFill>
            </a:endParaRPr>
          </a:p>
        </p:txBody>
      </p:sp>
      <p:sp>
        <p:nvSpPr>
          <p:cNvPr id="38" name="Прямокутник: округлені кути 5">
            <a:extLst>
              <a:ext uri="{FF2B5EF4-FFF2-40B4-BE49-F238E27FC236}">
                <a16:creationId xmlns="" xmlns:a16="http://schemas.microsoft.com/office/drawing/2014/main" id="{21A3B44D-61F3-4EC4-8A3D-68B376740A53}"/>
              </a:ext>
            </a:extLst>
          </p:cNvPr>
          <p:cNvSpPr/>
          <p:nvPr/>
        </p:nvSpPr>
        <p:spPr>
          <a:xfrm>
            <a:off x="5699672" y="5108954"/>
            <a:ext cx="5839189" cy="1214859"/>
          </a:xfrm>
          <a:prstGeom prst="rect">
            <a:avLst/>
          </a:prstGeom>
          <a:solidFill>
            <a:srgbClr val="FA8803"/>
          </a:solidFill>
        </p:spPr>
        <p:style>
          <a:lnRef idx="3">
            <a:schemeClr val="lt1"/>
          </a:lnRef>
          <a:fillRef idx="1">
            <a:schemeClr val="accent6"/>
          </a:fillRef>
          <a:effectRef idx="1">
            <a:schemeClr val="accent6"/>
          </a:effectRef>
          <a:fontRef idx="minor">
            <a:schemeClr val="lt1"/>
          </a:fontRef>
        </p:style>
        <p:txBody>
          <a:bodyPr rtlCol="0" anchor="ctr"/>
          <a:lstStyle/>
          <a:p>
            <a:pPr lvl="0"/>
            <a:r>
              <a:rPr lang="uk-UA" sz="2400" b="1" dirty="0" smtClean="0"/>
              <a:t>8. </a:t>
            </a:r>
            <a:r>
              <a:rPr lang="uk-UA" sz="2400" b="1" dirty="0" err="1"/>
              <a:t>Запиши</a:t>
            </a:r>
            <a:r>
              <a:rPr lang="uk-UA" sz="2400" b="1" dirty="0"/>
              <a:t>, до кого відноситься речення: «</a:t>
            </a:r>
            <a:r>
              <a:rPr lang="ru-RU" sz="2400" b="1" dirty="0"/>
              <a:t>Ото не задавайся!</a:t>
            </a:r>
            <a:r>
              <a:rPr lang="uk-UA" sz="2400" b="1" dirty="0"/>
              <a:t>» Поясни свою думку</a:t>
            </a:r>
            <a:r>
              <a:rPr lang="uk-UA" sz="2400" b="1" dirty="0" smtClean="0"/>
              <a:t>.</a:t>
            </a:r>
          </a:p>
          <a:p>
            <a:pPr lvl="0"/>
            <a:r>
              <a:rPr lang="uk-UA" sz="2400" b="1" dirty="0" smtClean="0"/>
              <a:t>___________________________________.</a:t>
            </a:r>
            <a:endParaRPr lang="ru-RU" sz="2400" dirty="0"/>
          </a:p>
        </p:txBody>
      </p:sp>
      <p:sp>
        <p:nvSpPr>
          <p:cNvPr id="32" name="Прямокутник: округлені кути 5">
            <a:extLst>
              <a:ext uri="{FF2B5EF4-FFF2-40B4-BE49-F238E27FC236}">
                <a16:creationId xmlns="" xmlns:a16="http://schemas.microsoft.com/office/drawing/2014/main" id="{21A3B44D-61F3-4EC4-8A3D-68B376740A53}"/>
              </a:ext>
            </a:extLst>
          </p:cNvPr>
          <p:cNvSpPr/>
          <p:nvPr/>
        </p:nvSpPr>
        <p:spPr>
          <a:xfrm>
            <a:off x="5431971" y="1218956"/>
            <a:ext cx="6106890" cy="2966854"/>
          </a:xfrm>
          <a:prstGeom prst="rect">
            <a:avLst/>
          </a:prstGeom>
          <a:solidFill>
            <a:srgbClr val="FF4343"/>
          </a:solidFill>
        </p:spPr>
        <p:style>
          <a:lnRef idx="3">
            <a:schemeClr val="lt1"/>
          </a:lnRef>
          <a:fillRef idx="1">
            <a:schemeClr val="accent6"/>
          </a:fillRef>
          <a:effectRef idx="1">
            <a:schemeClr val="accent6"/>
          </a:effectRef>
          <a:fontRef idx="minor">
            <a:schemeClr val="lt1"/>
          </a:fontRef>
        </p:style>
        <p:txBody>
          <a:bodyPr rtlCol="0" anchor="ctr"/>
          <a:lstStyle/>
          <a:p>
            <a:pPr lvl="0"/>
            <a:r>
              <a:rPr lang="uk-UA" sz="2400" b="1" dirty="0" smtClean="0"/>
              <a:t>6. </a:t>
            </a:r>
            <a:r>
              <a:rPr lang="uk-UA" sz="2400" b="1" dirty="0"/>
              <a:t>Встанови послідовність подій у тексті.</a:t>
            </a:r>
            <a:endParaRPr lang="ru-RU" sz="2400" dirty="0"/>
          </a:p>
          <a:p>
            <a:r>
              <a:rPr lang="uk-UA" sz="2400" dirty="0"/>
              <a:t>а)  Та якось Сашко помітив, що до годівнички занадився рудий крикливий горобець.</a:t>
            </a:r>
            <a:endParaRPr lang="ru-RU" sz="2400" dirty="0"/>
          </a:p>
          <a:p>
            <a:r>
              <a:rPr lang="uk-UA" sz="2400" dirty="0"/>
              <a:t>б)  Сашко прилаштував на балконі годівничку для птахів.</a:t>
            </a:r>
            <a:endParaRPr lang="ru-RU" sz="2400" dirty="0"/>
          </a:p>
          <a:p>
            <a:r>
              <a:rPr lang="uk-UA" sz="2400" dirty="0"/>
              <a:t>в)  А тим часом із сусіднього балкона вже тихенько підкрався по бильцях задоволений рябий кіт.</a:t>
            </a:r>
            <a:endParaRPr lang="ru-RU" sz="2400" dirty="0"/>
          </a:p>
        </p:txBody>
      </p:sp>
      <p:sp>
        <p:nvSpPr>
          <p:cNvPr id="17" name="Заголовок 1"/>
          <p:cNvSpPr txBox="1">
            <a:spLocks/>
          </p:cNvSpPr>
          <p:nvPr>
            <p:custDataLst>
              <p:tags r:id="rId2"/>
            </p:custDataLst>
          </p:nvPr>
        </p:nvSpPr>
        <p:spPr bwMode="auto">
          <a:xfrm>
            <a:off x="5405076" y="300712"/>
            <a:ext cx="6133785" cy="971805"/>
          </a:xfrm>
          <a:prstGeom prst="rect">
            <a:avLst/>
          </a:prstGeom>
          <a:ln w="38100">
            <a:headEnd/>
            <a:tailEnd/>
          </a:ln>
        </p:spPr>
        <p:style>
          <a:lnRef idx="2">
            <a:schemeClr val="accent2"/>
          </a:lnRef>
          <a:fillRef idx="1">
            <a:schemeClr val="lt1"/>
          </a:fillRef>
          <a:effectRef idx="0">
            <a:schemeClr val="accent2"/>
          </a:effectRef>
          <a:fontRef idx="minor">
            <a:schemeClr val="dk1"/>
          </a:fontRef>
        </p:style>
        <p:txBody>
          <a:bodyPr anchor="ctr"/>
          <a:lstStyle/>
          <a:p>
            <a:r>
              <a:rPr lang="uk-UA" sz="2000" b="1" dirty="0" smtClean="0">
                <a:solidFill>
                  <a:schemeClr val="accent2">
                    <a:lumMod val="75000"/>
                  </a:schemeClr>
                </a:solidFill>
              </a:rPr>
              <a:t>Уважно прочитай запитання. В перших чотирьох завданнях вибери один із варіантів відповіді. </a:t>
            </a:r>
            <a:r>
              <a:rPr lang="uk-UA" sz="2000" b="1" dirty="0" err="1" smtClean="0">
                <a:solidFill>
                  <a:schemeClr val="accent2">
                    <a:lumMod val="75000"/>
                  </a:schemeClr>
                </a:solidFill>
              </a:rPr>
              <a:t>Запиши</a:t>
            </a:r>
            <a:r>
              <a:rPr lang="uk-UA" sz="2000" b="1" dirty="0" smtClean="0">
                <a:solidFill>
                  <a:schemeClr val="accent2">
                    <a:lumMod val="75000"/>
                  </a:schemeClr>
                </a:solidFill>
              </a:rPr>
              <a:t> номер запитання і вибрану букву. </a:t>
            </a:r>
          </a:p>
        </p:txBody>
      </p:sp>
    </p:spTree>
    <p:extLst>
      <p:ext uri="{BB962C8B-B14F-4D97-AF65-F5344CB8AC3E}">
        <p14:creationId xmlns:p14="http://schemas.microsoft.com/office/powerpoint/2010/main" val="4543487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310822" y="576943"/>
            <a:ext cx="9466036" cy="724145"/>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4000" b="1" dirty="0" smtClean="0">
                <a:solidFill>
                  <a:schemeClr val="bg1"/>
                </a:solidFill>
              </a:rPr>
              <a:t>Аудіювання. Відповіді</a:t>
            </a:r>
            <a:endParaRPr lang="uk-UA" sz="4000" b="1" dirty="0">
              <a:solidFill>
                <a:schemeClr val="bg1"/>
              </a:solidFill>
            </a:endParaRPr>
          </a:p>
        </p:txBody>
      </p:sp>
      <p:sp>
        <p:nvSpPr>
          <p:cNvPr id="13" name="Заголовок 1"/>
          <p:cNvSpPr txBox="1">
            <a:spLocks/>
          </p:cNvSpPr>
          <p:nvPr>
            <p:custDataLst>
              <p:tags r:id="rId1"/>
            </p:custDataLst>
          </p:nvPr>
        </p:nvSpPr>
        <p:spPr bwMode="auto">
          <a:xfrm>
            <a:off x="1310822" y="1453488"/>
            <a:ext cx="9466036" cy="4022026"/>
          </a:xfrm>
          <a:prstGeom prst="rect">
            <a:avLst/>
          </a:prstGeom>
          <a:ln w="38100">
            <a:solidFill>
              <a:schemeClr val="accent2">
                <a:lumMod val="75000"/>
              </a:schemeClr>
            </a:solidFill>
            <a:headEnd/>
            <a:tailEnd/>
          </a:ln>
        </p:spPr>
        <p:style>
          <a:lnRef idx="2">
            <a:schemeClr val="accent2"/>
          </a:lnRef>
          <a:fillRef idx="1">
            <a:schemeClr val="lt1"/>
          </a:fillRef>
          <a:effectRef idx="0">
            <a:schemeClr val="accent2"/>
          </a:effectRef>
          <a:fontRef idx="minor">
            <a:schemeClr val="dk1"/>
          </a:fontRef>
        </p:style>
        <p:txBody>
          <a:bodyPr anchor="ctr"/>
          <a:lstStyle/>
          <a:p>
            <a:pPr lvl="0" indent="446088"/>
            <a:r>
              <a:rPr lang="uk-UA" sz="3600" b="1" dirty="0" smtClean="0">
                <a:solidFill>
                  <a:schemeClr val="accent2">
                    <a:lumMod val="75000"/>
                  </a:schemeClr>
                </a:solidFill>
              </a:rPr>
              <a:t>1. а  2. а  3. б  4. б  </a:t>
            </a:r>
          </a:p>
          <a:p>
            <a:pPr lvl="0" indent="446088"/>
            <a:r>
              <a:rPr lang="uk-UA" sz="3600" b="1" dirty="0" smtClean="0">
                <a:solidFill>
                  <a:schemeClr val="accent2">
                    <a:lumMod val="75000"/>
                  </a:schemeClr>
                </a:solidFill>
              </a:rPr>
              <a:t>5. дерево  </a:t>
            </a:r>
          </a:p>
          <a:p>
            <a:pPr lvl="0" indent="446088"/>
            <a:r>
              <a:rPr lang="uk-UA" sz="3600" b="1" dirty="0" smtClean="0">
                <a:solidFill>
                  <a:schemeClr val="accent2">
                    <a:lumMod val="75000"/>
                  </a:schemeClr>
                </a:solidFill>
              </a:rPr>
              <a:t>6. б а в  </a:t>
            </a:r>
          </a:p>
          <a:p>
            <a:pPr lvl="0" indent="446088"/>
            <a:r>
              <a:rPr lang="uk-UA" sz="3600" b="1" dirty="0" smtClean="0">
                <a:solidFill>
                  <a:schemeClr val="accent2">
                    <a:lumMod val="75000"/>
                  </a:schemeClr>
                </a:solidFill>
              </a:rPr>
              <a:t>7. три пір’їни </a:t>
            </a:r>
          </a:p>
          <a:p>
            <a:pPr lvl="0" indent="446088"/>
            <a:r>
              <a:rPr lang="uk-UA" sz="3600" b="1" dirty="0" smtClean="0">
                <a:solidFill>
                  <a:schemeClr val="accent2">
                    <a:lumMod val="75000"/>
                  </a:schemeClr>
                </a:solidFill>
              </a:rPr>
              <a:t>8. До горобця. Він був задиркуватий</a:t>
            </a:r>
            <a:r>
              <a:rPr lang="uk-UA" sz="3600" b="1" dirty="0" smtClean="0">
                <a:solidFill>
                  <a:schemeClr val="accent2">
                    <a:lumMod val="75000"/>
                  </a:schemeClr>
                </a:solidFill>
              </a:rPr>
              <a:t>,</a:t>
            </a:r>
          </a:p>
          <a:p>
            <a:pPr lvl="0" indent="446088"/>
            <a:r>
              <a:rPr lang="uk-UA" sz="3600" b="1" dirty="0">
                <a:solidFill>
                  <a:schemeClr val="accent2">
                    <a:lumMod val="75000"/>
                  </a:schemeClr>
                </a:solidFill>
              </a:rPr>
              <a:t> </a:t>
            </a:r>
            <a:r>
              <a:rPr lang="uk-UA" sz="3600" b="1" dirty="0" smtClean="0">
                <a:solidFill>
                  <a:schemeClr val="accent2">
                    <a:lumMod val="75000"/>
                  </a:schemeClr>
                </a:solidFill>
              </a:rPr>
              <a:t>   </a:t>
            </a:r>
            <a:r>
              <a:rPr lang="uk-UA" sz="3600" b="1" dirty="0" smtClean="0">
                <a:solidFill>
                  <a:schemeClr val="accent2">
                    <a:lumMod val="75000"/>
                  </a:schemeClr>
                </a:solidFill>
              </a:rPr>
              <a:t> </a:t>
            </a:r>
            <a:r>
              <a:rPr lang="uk-UA" sz="3600" b="1" dirty="0" smtClean="0">
                <a:solidFill>
                  <a:schemeClr val="accent2">
                    <a:lumMod val="75000"/>
                  </a:schemeClr>
                </a:solidFill>
              </a:rPr>
              <a:t>відганяв усіх від годівниці.</a:t>
            </a:r>
            <a:endParaRPr lang="uk-UA" sz="3600" b="1" dirty="0">
              <a:solidFill>
                <a:schemeClr val="accent2">
                  <a:lumMod val="75000"/>
                </a:schemeClr>
              </a:solidFill>
            </a:endParaRPr>
          </a:p>
        </p:txBody>
      </p:sp>
    </p:spTree>
    <p:extLst>
      <p:ext uri="{BB962C8B-B14F-4D97-AF65-F5344CB8AC3E}">
        <p14:creationId xmlns:p14="http://schemas.microsoft.com/office/powerpoint/2010/main" val="21229477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ou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036939" y="494528"/>
            <a:ext cx="9990290" cy="681129"/>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4000" b="1" dirty="0" smtClean="0">
                <a:solidFill>
                  <a:schemeClr val="bg1"/>
                </a:solidFill>
              </a:rPr>
              <a:t>Рефлексія</a:t>
            </a:r>
            <a:endParaRPr lang="uk-UA" sz="4000" b="1" dirty="0">
              <a:solidFill>
                <a:schemeClr val="bg1"/>
              </a:solidFill>
            </a:endParaRPr>
          </a:p>
        </p:txBody>
      </p:sp>
      <p:pic>
        <p:nvPicPr>
          <p:cNvPr id="2050" name="Picture 2" descr="Cute Cartoon Snowman Clipart Illustration Winter Holiday Clip Art Free  Christmas Graphic Character Smiling Images For Kids, Cartoon Snowman  Clipart, Christmas Snowman Illustration, Cute Snowman Character PNG  Transparent Image and Clipart f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106" y="1280253"/>
            <a:ext cx="2234829" cy="2234830"/>
          </a:xfrm>
          <a:prstGeom prst="rect">
            <a:avLst/>
          </a:prstGeom>
          <a:solidFill>
            <a:schemeClr val="bg1"/>
          </a:solidFill>
          <a:ln w="38100">
            <a:solidFill>
              <a:srgbClr val="0070C0"/>
            </a:solidFill>
          </a:ln>
        </p:spPr>
      </p:pic>
      <p:sp>
        <p:nvSpPr>
          <p:cNvPr id="6" name="TextBox 5"/>
          <p:cNvSpPr txBox="1"/>
          <p:nvPr/>
        </p:nvSpPr>
        <p:spPr>
          <a:xfrm>
            <a:off x="3194235" y="1329639"/>
            <a:ext cx="5873928" cy="830997"/>
          </a:xfrm>
          <a:prstGeom prst="rect">
            <a:avLst/>
          </a:prstGeom>
          <a:ln w="3810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uk-UA" sz="2400" b="1" dirty="0" smtClean="0">
                <a:solidFill>
                  <a:schemeClr val="accent2">
                    <a:lumMod val="75000"/>
                  </a:schemeClr>
                </a:solidFill>
              </a:rPr>
              <a:t>Пофантазуй, що твій вибраний </a:t>
            </a:r>
            <a:r>
              <a:rPr lang="uk-UA" sz="2400" b="1" dirty="0" err="1" smtClean="0">
                <a:solidFill>
                  <a:schemeClr val="accent2">
                    <a:lumMod val="75000"/>
                  </a:schemeClr>
                </a:solidFill>
              </a:rPr>
              <a:t>сніговичок</a:t>
            </a:r>
            <a:r>
              <a:rPr lang="uk-UA" sz="2400" b="1" dirty="0" smtClean="0">
                <a:solidFill>
                  <a:schemeClr val="accent2">
                    <a:lumMod val="75000"/>
                  </a:schemeClr>
                </a:solidFill>
              </a:rPr>
              <a:t> скаже тобі в кінці уроку. Поясни чому.</a:t>
            </a:r>
            <a:endParaRPr lang="ru-RU" sz="2400" b="1" dirty="0">
              <a:solidFill>
                <a:schemeClr val="accent2">
                  <a:lumMod val="75000"/>
                </a:schemeClr>
              </a:solidFill>
            </a:endParaRPr>
          </a:p>
        </p:txBody>
      </p:sp>
      <p:pic>
        <p:nvPicPr>
          <p:cNvPr id="2058" name="Picture 10" descr="Урок &quot;Аплікація. Створення аплікації «Веселі сніговики»&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1199" y="2397668"/>
            <a:ext cx="2381989" cy="2771353"/>
          </a:xfrm>
          <a:prstGeom prst="rect">
            <a:avLst/>
          </a:prstGeom>
          <a:noFill/>
          <a:ln w="38100">
            <a:solidFill>
              <a:srgbClr val="0070C0"/>
            </a:solidFill>
          </a:ln>
          <a:extLst>
            <a:ext uri="{909E8E84-426E-40DD-AFC4-6F175D3DCCD1}">
              <a14:hiddenFill xmlns:a14="http://schemas.microsoft.com/office/drawing/2010/main">
                <a:solidFill>
                  <a:srgbClr val="FFFFFF"/>
                </a:solidFill>
              </a14:hiddenFill>
            </a:ext>
          </a:extLst>
        </p:spPr>
      </p:pic>
      <p:pic>
        <p:nvPicPr>
          <p:cNvPr id="2061" name="Picture 13"/>
          <p:cNvPicPr>
            <a:picLocks noChangeAspect="1" noChangeArrowheads="1"/>
          </p:cNvPicPr>
          <p:nvPr/>
        </p:nvPicPr>
        <p:blipFill rotWithShape="1">
          <a:blip r:embed="rId4">
            <a:extLst>
              <a:ext uri="{28A0092B-C50C-407E-A947-70E740481C1C}">
                <a14:useLocalDpi xmlns:a14="http://schemas.microsoft.com/office/drawing/2010/main" val="0"/>
              </a:ext>
            </a:extLst>
          </a:blip>
          <a:srcRect l="8985" r="10477"/>
          <a:stretch/>
        </p:blipFill>
        <p:spPr bwMode="auto">
          <a:xfrm>
            <a:off x="3655286" y="2397667"/>
            <a:ext cx="2232000" cy="2771353"/>
          </a:xfrm>
          <a:prstGeom prst="rect">
            <a:avLst/>
          </a:prstGeom>
          <a:noFill/>
          <a:ln w="38100">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2" name="Picture 14"/>
          <p:cNvPicPr>
            <a:picLocks noChangeAspect="1" noChangeArrowheads="1"/>
          </p:cNvPicPr>
          <p:nvPr/>
        </p:nvPicPr>
        <p:blipFill rotWithShape="1">
          <a:blip r:embed="rId5">
            <a:extLst>
              <a:ext uri="{28A0092B-C50C-407E-A947-70E740481C1C}">
                <a14:useLocalDpi xmlns:a14="http://schemas.microsoft.com/office/drawing/2010/main" val="0"/>
              </a:ext>
            </a:extLst>
          </a:blip>
          <a:srcRect l="16480" t="4100" r="10753" b="6238"/>
          <a:stretch/>
        </p:blipFill>
        <p:spPr bwMode="auto">
          <a:xfrm>
            <a:off x="1395685" y="3698934"/>
            <a:ext cx="1960564" cy="2661319"/>
          </a:xfrm>
          <a:prstGeom prst="rect">
            <a:avLst/>
          </a:prstGeom>
          <a:noFill/>
          <a:ln w="38100">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5"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32306" y="3698933"/>
            <a:ext cx="1847595" cy="2572059"/>
          </a:xfrm>
          <a:prstGeom prst="rect">
            <a:avLst/>
          </a:prstGeom>
          <a:noFill/>
          <a:ln w="38100">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6" name="Picture 1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22165" y="1329639"/>
            <a:ext cx="2061602" cy="2185444"/>
          </a:xfrm>
          <a:prstGeom prst="rect">
            <a:avLst/>
          </a:prstGeom>
          <a:noFill/>
          <a:ln w="38100">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3193788"/>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ULLVER_BOOKMARK" val="п2013629132224SlideId258"/>
</p:tagLst>
</file>

<file path=ppt/tags/tag2.xml><?xml version="1.0" encoding="utf-8"?>
<p:tagLst xmlns:a="http://schemas.openxmlformats.org/drawingml/2006/main" xmlns:r="http://schemas.openxmlformats.org/officeDocument/2006/relationships" xmlns:p="http://schemas.openxmlformats.org/presentationml/2006/main">
  <p:tag name="FULLVER_BOOKMARK" val="п2013629132224SlideId258"/>
</p:tagLst>
</file>

<file path=ppt/tags/tag3.xml><?xml version="1.0" encoding="utf-8"?>
<p:tagLst xmlns:a="http://schemas.openxmlformats.org/drawingml/2006/main" xmlns:r="http://schemas.openxmlformats.org/officeDocument/2006/relationships" xmlns:p="http://schemas.openxmlformats.org/presentationml/2006/main">
  <p:tag name="FULLVER_BOOKMARK" val="п2013629132224SlideId258"/>
</p:tagLst>
</file>

<file path=ppt/tags/tag4.xml><?xml version="1.0" encoding="utf-8"?>
<p:tagLst xmlns:a="http://schemas.openxmlformats.org/drawingml/2006/main" xmlns:r="http://schemas.openxmlformats.org/officeDocument/2006/relationships" xmlns:p="http://schemas.openxmlformats.org/presentationml/2006/main">
  <p:tag name="FULLVER_BOOKMARK" val="п2013629132224SlideId258"/>
</p:tagLst>
</file>

<file path=ppt/tags/tag5.xml><?xml version="1.0" encoding="utf-8"?>
<p:tagLst xmlns:a="http://schemas.openxmlformats.org/drawingml/2006/main" xmlns:r="http://schemas.openxmlformats.org/officeDocument/2006/relationships" xmlns:p="http://schemas.openxmlformats.org/presentationml/2006/main">
  <p:tag name="FULLVER_BOOKMARK" val="п2013629132224SlideId258"/>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2145</TotalTime>
  <Words>360</Words>
  <Application>Microsoft Office PowerPoint</Application>
  <PresentationFormat>Произвольный</PresentationFormat>
  <Paragraphs>48</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Vasyl Tsupa</dc:creator>
  <cp:lastModifiedBy>Esmiralda Ivanova</cp:lastModifiedBy>
  <cp:revision>256</cp:revision>
  <dcterms:created xsi:type="dcterms:W3CDTF">2018-01-05T16:38:53Z</dcterms:created>
  <dcterms:modified xsi:type="dcterms:W3CDTF">2024-12-16T15:39:02Z</dcterms:modified>
</cp:coreProperties>
</file>