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600" r:id="rId3"/>
    <p:sldId id="681" r:id="rId4"/>
    <p:sldId id="680" r:id="rId5"/>
    <p:sldId id="634" r:id="rId6"/>
    <p:sldId id="68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FFF"/>
    <a:srgbClr val="1694E9"/>
    <a:srgbClr val="2F3242"/>
    <a:srgbClr val="00B050"/>
    <a:srgbClr val="F5FC9A"/>
    <a:srgbClr val="ECF949"/>
    <a:srgbClr val="FF66FF"/>
    <a:srgbClr val="FFCCFF"/>
    <a:srgbClr val="F68EE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2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90456" y="1762610"/>
            <a:ext cx="5268687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Диктант</a:t>
            </a:r>
          </a:p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І семестр</a:t>
            </a:r>
            <a:endParaRPr lang="uk-UA" sz="4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0148" y="3749354"/>
            <a:ext cx="2809301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</p:txBody>
      </p:sp>
      <p:pic>
        <p:nvPicPr>
          <p:cNvPr id="1026" name="Picture 2" descr="D:\Картинки до тестів\Учні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12" y="1050473"/>
            <a:ext cx="3028950" cy="44958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Зима в Сибири ожидается холодней прошлогодней - Новости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07" y="1475110"/>
            <a:ext cx="4718671" cy="353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Окно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2" y="1475110"/>
            <a:ext cx="5179849" cy="357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3438" y="423979"/>
            <a:ext cx="9557962" cy="8095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15590" y="1698127"/>
            <a:ext cx="5182000" cy="20621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Ось </a:t>
            </a:r>
            <a:r>
              <a:rPr lang="uk-UA" sz="3200" b="1" dirty="0">
                <a:solidFill>
                  <a:srgbClr val="0070C0"/>
                </a:solidFill>
              </a:rPr>
              <a:t>і все! Дзвенить дзвінок,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В гості йде до нас урок.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Сядьте зручно! Усміхніться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І на мене подивіться</a:t>
            </a:r>
            <a:r>
              <a:rPr lang="uk-UA" sz="3200" b="1" dirty="0" smtClean="0">
                <a:solidFill>
                  <a:srgbClr val="0070C0"/>
                </a:solidFill>
              </a:rPr>
              <a:t>!</a:t>
            </a:r>
            <a:endParaRPr lang="uk-UA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15" y="2944566"/>
            <a:ext cx="2340328" cy="298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6697" y1="5917" x2="26697" y2="5917"/>
                        <a14:foregroundMark x1="58371" y1="62722" x2="58371" y2="62722"/>
                        <a14:foregroundMark x1="76018" y1="60059" x2="76018" y2="60059"/>
                        <a14:foregroundMark x1="67873" y1="63314" x2="67873" y2="63314"/>
                        <a14:foregroundMark x1="52941" y1="63905" x2="52941" y2="63905"/>
                        <a14:foregroundMark x1="46606" y1="78107" x2="46606" y2="78107"/>
                        <a14:foregroundMark x1="69231" y1="75740" x2="69231" y2="75740"/>
                        <a14:foregroundMark x1="68778" y1="81065" x2="68778" y2="81065"/>
                        <a14:foregroundMark x1="43891" y1="84615" x2="43891" y2="84615"/>
                        <a14:foregroundMark x1="42081" y1="94379" x2="42081" y2="94379"/>
                        <a14:foregroundMark x1="76471" y1="93491" x2="76471" y2="93491"/>
                        <a14:foregroundMark x1="36199" y1="95562" x2="36199" y2="95562"/>
                        <a14:foregroundMark x1="70588" y1="95266" x2="70588" y2="95266"/>
                        <a14:foregroundMark x1="72851" y1="97929" x2="72851" y2="97929"/>
                        <a14:foregroundMark x1="41629" y1="97633" x2="41629" y2="97633"/>
                        <a14:foregroundMark x1="17647" y1="81657" x2="17647" y2="81657"/>
                        <a14:foregroundMark x1="8597" y1="81361" x2="8597" y2="81361"/>
                        <a14:foregroundMark x1="80090" y1="78698" x2="80090" y2="78698"/>
                        <a14:foregroundMark x1="91855" y1="79586" x2="91855" y2="79586"/>
                        <a14:foregroundMark x1="68778" y1="60651" x2="68778" y2="60651"/>
                        <a14:foregroundMark x1="45249" y1="4438" x2="45249" y2="4438"/>
                        <a14:foregroundMark x1="19005" y1="75148" x2="19005" y2="75148"/>
                        <a14:foregroundMark x1="8145" y1="76627" x2="8145" y2="76627"/>
                        <a14:foregroundMark x1="7240" y1="89349" x2="7240" y2="89349"/>
                        <a14:foregroundMark x1="7240" y1="93491" x2="7240" y2="93491"/>
                        <a14:foregroundMark x1="8597" y1="98521" x2="8597" y2="98521"/>
                        <a14:foregroundMark x1="19005" y1="86391" x2="19005" y2="86391"/>
                        <a14:foregroundMark x1="18100" y1="90533" x2="18100" y2="90533"/>
                        <a14:foregroundMark x1="31222" y1="71893" x2="31222" y2="71893"/>
                        <a14:foregroundMark x1="62443" y1="72485" x2="62443" y2="72485"/>
                        <a14:foregroundMark x1="54299" y1="71893" x2="54299" y2="71893"/>
                        <a14:foregroundMark x1="79186" y1="72485" x2="79186" y2="72485"/>
                        <a14:foregroundMark x1="85520" y1="71893" x2="85520" y2="71893"/>
                        <a14:foregroundMark x1="91855" y1="72189" x2="91855" y2="72189"/>
                        <a14:foregroundMark x1="82353" y1="71893" x2="82353" y2="71893"/>
                        <a14:foregroundMark x1="80543" y1="84615" x2="80543" y2="84615"/>
                        <a14:foregroundMark x1="92308" y1="84320" x2="92308" y2="84320"/>
                        <a14:foregroundMark x1="91855" y1="90237" x2="91855" y2="90237"/>
                        <a14:foregroundMark x1="91403" y1="94379" x2="91403" y2="94379"/>
                        <a14:foregroundMark x1="91855" y1="98521" x2="91855" y2="98521"/>
                        <a14:foregroundMark x1="92308" y1="76331" x2="92308" y2="76331"/>
                        <a14:foregroundMark x1="18552" y1="78107" x2="18552" y2="78107"/>
                        <a14:foregroundMark x1="18552" y1="72781" x2="18552" y2="72781"/>
                        <a14:foregroundMark x1="23529" y1="71598" x2="23529" y2="71598"/>
                        <a14:foregroundMark x1="38914" y1="79586" x2="38914" y2="79586"/>
                        <a14:foregroundMark x1="38914" y1="75444" x2="38914" y2="75444"/>
                        <a14:foregroundMark x1="35747" y1="87278" x2="35747" y2="87278"/>
                        <a14:foregroundMark x1="32127" y1="94083" x2="32127" y2="94083"/>
                        <a14:foregroundMark x1="33484" y1="98521" x2="33484" y2="98521"/>
                        <a14:foregroundMark x1="47964" y1="91716" x2="47964" y2="91716"/>
                        <a14:foregroundMark x1="47964" y1="84911" x2="47964" y2="84911"/>
                        <a14:foregroundMark x1="46154" y1="97337" x2="46154" y2="97337"/>
                        <a14:foregroundMark x1="67421" y1="94970" x2="67421" y2="94970"/>
                        <a14:foregroundMark x1="78281" y1="97929" x2="78281" y2="97929"/>
                        <a14:foregroundMark x1="65158" y1="97337" x2="65158" y2="97337"/>
                        <a14:foregroundMark x1="66063" y1="84024" x2="66063" y2="84024"/>
                        <a14:foregroundMark x1="63801" y1="78994" x2="63801" y2="78994"/>
                        <a14:foregroundMark x1="81448" y1="88757" x2="81448" y2="88757"/>
                        <a14:foregroundMark x1="80090" y1="74556" x2="80090" y2="74556"/>
                        <a14:foregroundMark x1="81900" y1="76036" x2="81900" y2="76036"/>
                        <a14:foregroundMark x1="8145" y1="85207" x2="8145" y2="85207"/>
                        <a14:foregroundMark x1="8145" y1="95266" x2="8145" y2="95266"/>
                        <a14:foregroundMark x1="6787" y1="78698" x2="6787" y2="78698"/>
                        <a14:foregroundMark x1="8145" y1="73373" x2="8145" y2="73373"/>
                        <a14:foregroundMark x1="11765" y1="72189" x2="11765" y2="72189"/>
                        <a14:foregroundMark x1="2715" y1="71893" x2="2715" y2="71893"/>
                        <a14:foregroundMark x1="97738" y1="71598" x2="97738" y2="71598"/>
                        <a14:foregroundMark x1="70588" y1="83728" x2="70588" y2="83728"/>
                        <a14:foregroundMark x1="62443" y1="89645" x2="62443" y2="89645"/>
                        <a14:foregroundMark x1="81900" y1="80473" x2="81900" y2="80473"/>
                        <a14:foregroundMark x1="37104" y1="6509" x2="37104" y2="6509"/>
                        <a14:foregroundMark x1="52941" y1="8284" x2="52941" y2="8580"/>
                        <a14:foregroundMark x1="18552" y1="15089" x2="18552" y2="15089"/>
                        <a14:foregroundMark x1="11312" y1="21598" x2="11312" y2="21598"/>
                        <a14:foregroundMark x1="10860" y1="15089" x2="11312" y2="15089"/>
                        <a14:foregroundMark x1="20814" y1="9467" x2="20814" y2="9467"/>
                        <a14:foregroundMark x1="30317" y1="10355" x2="30317" y2="10355"/>
                        <a14:foregroundMark x1="45249" y1="74260" x2="45249" y2="74260"/>
                        <a14:foregroundMark x1="63348" y1="75740" x2="63348" y2="75740"/>
                        <a14:foregroundMark x1="61991" y1="94675" x2="61991" y2="94675"/>
                        <a14:foregroundMark x1="49321" y1="94379" x2="49321" y2="94379"/>
                        <a14:foregroundMark x1="33032" y1="78698" x2="33032" y2="78698"/>
                        <a14:foregroundMark x1="32127" y1="80473" x2="32127" y2="80473"/>
                        <a14:foregroundMark x1="30769" y1="2367" x2="30769" y2="2367"/>
                        <a14:foregroundMark x1="81448" y1="91420" x2="81448" y2="91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120" y="2944564"/>
            <a:ext cx="1953790" cy="298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578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11920" y="529661"/>
            <a:ext cx="9870603" cy="8790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1211920" y="3510280"/>
            <a:ext cx="2332153" cy="764212"/>
          </a:xfrm>
          <a:prstGeom prst="plaqu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впораюсь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8039751" y="1495285"/>
            <a:ext cx="3042773" cy="726521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Очікую на успіх!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5335638" y="1555274"/>
            <a:ext cx="2499155" cy="704967"/>
          </a:xfrm>
          <a:prstGeom prst="plaqu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втомлюсь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9046185" y="4988404"/>
            <a:ext cx="2557056" cy="1154420"/>
          </a:xfrm>
          <a:prstGeom prst="plaqu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Маю гарний настрій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1938456" y="4963949"/>
            <a:ext cx="2268701" cy="1178875"/>
          </a:xfrm>
          <a:prstGeom prst="plaque">
            <a:avLst/>
          </a:prstGeom>
          <a:solidFill>
            <a:srgbClr val="463ED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Мені </a:t>
            </a:r>
            <a:r>
              <a:rPr lang="uk-UA" sz="2800" b="1" dirty="0" smtClean="0">
                <a:solidFill>
                  <a:schemeClr val="bg1"/>
                </a:solidFill>
              </a:rPr>
              <a:t>все байдуже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Ідеї на тему «Сніжинки смайлики» (12) | сніжинки, новорічн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21" y="1812864"/>
            <a:ext cx="2269007" cy="2269008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Ідеї на тему «Сніжинки смайлики» (12) | сніжинки, новорічні прикраси,  різдвяні вироби своїм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07" y="3916934"/>
            <a:ext cx="2142939" cy="2142939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Ідеї на тему «Ранкові зустрічі» (52) | перший клас, дитячий садочок, осві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353" y="2260241"/>
            <a:ext cx="2124725" cy="21247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ин от пользователя Heidi PARKER на доске Be Happy, Think Positive |  Рождественские иллюстрации, Рождественские картинки, Самодельные цветы из  тк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184" y="3892386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Идеи на тему «Смешные смайлики» (90) | смешные смайлики, смайлики, смешн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262" y="2251040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656155" y="1555274"/>
            <a:ext cx="2805502" cy="11237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Розглянь сніжинки. Яка з них передає твої очікування від уроку?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4187" y="599721"/>
            <a:ext cx="875619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94516" y="1938351"/>
            <a:ext cx="5474722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Сьогодні</a:t>
            </a:r>
            <a:r>
              <a:rPr lang="ru-RU" sz="2800" b="1" dirty="0">
                <a:solidFill>
                  <a:srgbClr val="0070C0"/>
                </a:solidFill>
              </a:rPr>
              <a:t> на </a:t>
            </a:r>
            <a:r>
              <a:rPr lang="ru-RU" sz="2800" b="1" dirty="0" err="1">
                <a:solidFill>
                  <a:srgbClr val="0070C0"/>
                </a:solidFill>
              </a:rPr>
              <a:t>уроці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ми </a:t>
            </a:r>
            <a:r>
              <a:rPr lang="ru-RU" sz="2800" b="1" dirty="0" err="1" smtClean="0">
                <a:solidFill>
                  <a:srgbClr val="0070C0"/>
                </a:solidFill>
              </a:rPr>
              <a:t>будемо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писати</a:t>
            </a:r>
            <a:r>
              <a:rPr lang="ru-RU" sz="2800" b="1" dirty="0" smtClean="0">
                <a:solidFill>
                  <a:srgbClr val="0070C0"/>
                </a:solidFill>
              </a:rPr>
              <a:t> диктант. </a:t>
            </a:r>
            <a:endParaRPr lang="uk-UA" sz="2800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643640" y="1600892"/>
            <a:ext cx="4102531" cy="39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03373" y="3114008"/>
            <a:ext cx="5474722" cy="248578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Диктант</a:t>
            </a:r>
            <a:r>
              <a:rPr lang="ru-RU" sz="2800" b="1" dirty="0" smtClean="0">
                <a:solidFill>
                  <a:srgbClr val="0070C0"/>
                </a:solidFill>
              </a:rPr>
              <a:t> – </a:t>
            </a:r>
            <a:r>
              <a:rPr lang="ru-RU" sz="2800" b="1" dirty="0" err="1" smtClean="0">
                <a:solidFill>
                  <a:srgbClr val="0070C0"/>
                </a:solidFill>
              </a:rPr>
              <a:t>це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письмова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робота, </a:t>
            </a:r>
            <a:r>
              <a:rPr lang="ru-RU" sz="2800" b="1" dirty="0" err="1">
                <a:solidFill>
                  <a:srgbClr val="0070C0"/>
                </a:solidFill>
              </a:rPr>
              <a:t>вправа</a:t>
            </a:r>
            <a:r>
              <a:rPr lang="ru-RU" sz="2800" b="1" dirty="0">
                <a:solidFill>
                  <a:srgbClr val="0070C0"/>
                </a:solidFill>
              </a:rPr>
              <a:t> для </a:t>
            </a:r>
            <a:r>
              <a:rPr lang="ru-RU" sz="2800" b="1" dirty="0" err="1" smtClean="0">
                <a:solidFill>
                  <a:srgbClr val="0070C0"/>
                </a:solidFill>
              </a:rPr>
              <a:t>перевірки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грамотності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що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полягає</a:t>
            </a:r>
            <a:r>
              <a:rPr lang="ru-RU" sz="2800" b="1" dirty="0">
                <a:solidFill>
                  <a:srgbClr val="0070C0"/>
                </a:solidFill>
              </a:rPr>
              <a:t> в </a:t>
            </a:r>
            <a:r>
              <a:rPr lang="ru-RU" sz="2800" b="1" dirty="0" err="1">
                <a:solidFill>
                  <a:srgbClr val="0070C0"/>
                </a:solidFill>
              </a:rPr>
              <a:t>записуванні</a:t>
            </a:r>
            <a:r>
              <a:rPr lang="ru-RU" sz="2800" b="1" dirty="0">
                <a:solidFill>
                  <a:srgbClr val="0070C0"/>
                </a:solidFill>
              </a:rPr>
              <a:t> тексту, </a:t>
            </a:r>
            <a:r>
              <a:rPr lang="ru-RU" sz="2800" b="1" dirty="0" err="1">
                <a:solidFill>
                  <a:srgbClr val="0070C0"/>
                </a:solidFill>
              </a:rPr>
              <a:t>який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диктується</a:t>
            </a:r>
            <a:endParaRPr lang="uk-UA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78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629" y="1153887"/>
            <a:ext cx="10334814" cy="31242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Зима в лісі</a:t>
            </a:r>
            <a:endParaRPr lang="ru-RU" sz="3200" b="1" dirty="0">
              <a:solidFill>
                <a:srgbClr val="0070C0"/>
              </a:solidFill>
            </a:endParaRPr>
          </a:p>
          <a:p>
            <a:pPr algn="just"/>
            <a:r>
              <a:rPr lang="uk-UA" sz="3200" b="1" dirty="0" smtClean="0">
                <a:solidFill>
                  <a:srgbClr val="0070C0"/>
                </a:solidFill>
              </a:rPr>
              <a:t>       Настала </a:t>
            </a:r>
            <a:r>
              <a:rPr lang="uk-UA" sz="3200" b="1" dirty="0">
                <a:solidFill>
                  <a:srgbClr val="0070C0"/>
                </a:solidFill>
              </a:rPr>
              <a:t>зима. Покрила все білим килимом. </a:t>
            </a:r>
            <a:r>
              <a:rPr lang="ru-RU" sz="3200" b="1" u="sng" dirty="0" err="1">
                <a:solidFill>
                  <a:srgbClr val="0070C0"/>
                </a:solidFill>
              </a:rPr>
              <a:t>Блищ</a:t>
            </a:r>
            <a:r>
              <a:rPr lang="uk-UA" sz="3200" b="1" u="sng" dirty="0">
                <a:solidFill>
                  <a:srgbClr val="0070C0"/>
                </a:solidFill>
              </a:rPr>
              <a:t>и</a:t>
            </a:r>
            <a:r>
              <a:rPr lang="ru-RU" sz="3200" b="1" u="sng" dirty="0" err="1" smtClean="0">
                <a:solidFill>
                  <a:srgbClr val="0070C0"/>
                </a:solidFill>
              </a:rPr>
              <a:t>ть</a:t>
            </a:r>
            <a:r>
              <a:rPr lang="ru-RU" sz="3200" b="1" u="sng" dirty="0">
                <a:solidFill>
                  <a:srgbClr val="0070C0"/>
                </a:solidFill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сніг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на </a:t>
            </a:r>
            <a:r>
              <a:rPr lang="ru-RU" sz="3200" b="1" dirty="0" err="1">
                <a:solidFill>
                  <a:srgbClr val="0070C0"/>
                </a:solidFill>
              </a:rPr>
              <a:t>сонечку</a:t>
            </a:r>
            <a:r>
              <a:rPr lang="uk-UA" sz="3200" b="1" dirty="0">
                <a:solidFill>
                  <a:srgbClr val="0070C0"/>
                </a:solidFill>
              </a:rPr>
              <a:t>. Сплять над озером ялинки. </a:t>
            </a:r>
            <a:r>
              <a:rPr lang="ru-RU" sz="3200" b="1" dirty="0">
                <a:solidFill>
                  <a:srgbClr val="0070C0"/>
                </a:solidFill>
              </a:rPr>
              <a:t>Зайчик </a:t>
            </a:r>
            <a:r>
              <a:rPr lang="ru-RU" sz="3200" b="1" dirty="0" err="1">
                <a:solidFill>
                  <a:srgbClr val="0070C0"/>
                </a:solidFill>
              </a:rPr>
              <a:t>присів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під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ялинкою</a:t>
            </a:r>
            <a:r>
              <a:rPr lang="ru-RU" sz="3200" b="1" dirty="0">
                <a:solidFill>
                  <a:srgbClr val="0070C0"/>
                </a:solidFill>
              </a:rPr>
              <a:t>. </a:t>
            </a:r>
            <a:r>
              <a:rPr lang="ru-RU" sz="3200" b="1" dirty="0" err="1">
                <a:solidFill>
                  <a:srgbClr val="0070C0"/>
                </a:solidFill>
              </a:rPr>
              <a:t>Пробігла</a:t>
            </a:r>
            <a:r>
              <a:rPr lang="ru-RU" sz="3200" b="1" dirty="0">
                <a:solidFill>
                  <a:srgbClr val="0070C0"/>
                </a:solidFill>
              </a:rPr>
              <a:t> руда </a:t>
            </a:r>
            <a:r>
              <a:rPr lang="ru-RU" sz="3200" b="1" dirty="0" err="1">
                <a:solidFill>
                  <a:srgbClr val="0070C0"/>
                </a:solidFill>
              </a:rPr>
              <a:t>білочка</a:t>
            </a:r>
            <a:r>
              <a:rPr lang="ru-RU" sz="3200" b="1" dirty="0">
                <a:solidFill>
                  <a:srgbClr val="0070C0"/>
                </a:solidFill>
              </a:rPr>
              <a:t>. </a:t>
            </a:r>
            <a:r>
              <a:rPr lang="uk-UA" sz="3200" b="1" dirty="0">
                <a:solidFill>
                  <a:srgbClr val="0070C0"/>
                </a:solidFill>
              </a:rPr>
              <a:t>П</a:t>
            </a:r>
            <a:r>
              <a:rPr lang="ru-RU" sz="3200" b="1" dirty="0" err="1">
                <a:solidFill>
                  <a:srgbClr val="0070C0"/>
                </a:solidFill>
              </a:rPr>
              <a:t>рилетіл</a:t>
            </a:r>
            <a:r>
              <a:rPr lang="uk-UA" sz="3200" b="1" dirty="0">
                <a:solidFill>
                  <a:srgbClr val="0070C0"/>
                </a:solidFill>
              </a:rPr>
              <a:t>и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синичк</a:t>
            </a:r>
            <a:r>
              <a:rPr lang="uk-UA" sz="3200" b="1" dirty="0">
                <a:solidFill>
                  <a:srgbClr val="0070C0"/>
                </a:solidFill>
              </a:rPr>
              <a:t>и</a:t>
            </a:r>
            <a:r>
              <a:rPr lang="ru-RU" sz="3200" b="1" dirty="0">
                <a:solidFill>
                  <a:srgbClr val="0070C0"/>
                </a:solidFill>
              </a:rPr>
              <a:t>, </a:t>
            </a:r>
            <a:r>
              <a:rPr lang="uk-UA" sz="3200" b="1" dirty="0" err="1">
                <a:solidFill>
                  <a:srgbClr val="0070C0"/>
                </a:solidFill>
              </a:rPr>
              <a:t>шишкарики</a:t>
            </a:r>
            <a:r>
              <a:rPr lang="uk-UA" sz="3200" b="1" dirty="0">
                <a:solidFill>
                  <a:srgbClr val="0070C0"/>
                </a:solidFill>
              </a:rPr>
              <a:t> поласувати </a:t>
            </a:r>
            <a:r>
              <a:rPr lang="uk-UA" sz="3200" b="1" u="sng" dirty="0">
                <a:solidFill>
                  <a:srgbClr val="0070C0"/>
                </a:solidFill>
              </a:rPr>
              <a:t>насінням</a:t>
            </a:r>
            <a:r>
              <a:rPr lang="uk-UA" sz="3200" b="1" dirty="0">
                <a:solidFill>
                  <a:srgbClr val="0070C0"/>
                </a:solidFill>
              </a:rPr>
              <a:t> шишок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</a:rPr>
              <a:t>        Все </a:t>
            </a:r>
            <a:r>
              <a:rPr lang="ru-RU" sz="3200" b="1" dirty="0" err="1">
                <a:solidFill>
                  <a:srgbClr val="0070C0"/>
                </a:solidFill>
              </a:rPr>
              <a:t>навкруги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милує</a:t>
            </a:r>
            <a:r>
              <a:rPr lang="ru-RU" sz="3200" b="1" dirty="0">
                <a:solidFill>
                  <a:srgbClr val="0070C0"/>
                </a:solidFill>
              </a:rPr>
              <a:t> красою</a:t>
            </a:r>
            <a:r>
              <a:rPr lang="uk-UA" sz="3200" b="1" dirty="0" smtClean="0">
                <a:solidFill>
                  <a:srgbClr val="0070C0"/>
                </a:solidFill>
              </a:rPr>
              <a:t>!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                            (</a:t>
            </a:r>
            <a:r>
              <a:rPr lang="ru-RU" sz="3200" b="1" dirty="0">
                <a:solidFill>
                  <a:srgbClr val="0070C0"/>
                </a:solidFill>
              </a:rPr>
              <a:t>3</a:t>
            </a:r>
            <a:r>
              <a:rPr lang="uk-UA" sz="3200" b="1" dirty="0">
                <a:solidFill>
                  <a:srgbClr val="0070C0"/>
                </a:solidFill>
              </a:rPr>
              <a:t>1</a:t>
            </a:r>
            <a:r>
              <a:rPr lang="ru-RU" sz="3200" b="1" dirty="0">
                <a:solidFill>
                  <a:srgbClr val="0070C0"/>
                </a:solidFill>
              </a:rPr>
              <a:t> сл.)</a:t>
            </a:r>
          </a:p>
        </p:txBody>
      </p:sp>
      <p:pic>
        <p:nvPicPr>
          <p:cNvPr id="9226" name="Picture 10" descr="Первый снег&quot;. Фото № 31730. Январь 2014. Конкурс детского рисунк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" y="4376057"/>
            <a:ext cx="3015722" cy="207734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92629" y="539709"/>
            <a:ext cx="10334814" cy="6141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текст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1723" y="4245432"/>
            <a:ext cx="7515720" cy="239485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4625" indent="-174625"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70C0"/>
                </a:solidFill>
              </a:rPr>
              <a:t> Про що каже заголовок до тексту?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uk-UA" sz="2000" b="1" dirty="0">
                <a:solidFill>
                  <a:srgbClr val="0070C0"/>
                </a:solidFill>
              </a:rPr>
              <a:t>Які тварини зустрілися в тексті? Які птахи? Де спить ялинка</a:t>
            </a:r>
            <a:r>
              <a:rPr lang="uk-UA" sz="2000" b="1" dirty="0" smtClean="0">
                <a:solidFill>
                  <a:srgbClr val="0070C0"/>
                </a:solidFill>
              </a:rPr>
              <a:t>?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70C0"/>
                </a:solidFill>
              </a:rPr>
              <a:t>Скільки абзаців в тексті? 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70C0"/>
                </a:solidFill>
              </a:rPr>
              <a:t> Знайди і прочитай окличне речення.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70C0"/>
                </a:solidFill>
              </a:rPr>
              <a:t>Прочитай підкреслені слова. Поясни їх написання.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70C0"/>
                </a:solidFill>
              </a:rPr>
              <a:t>Як на письмі показуємо початок і кінець речень?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заголовок тексту по середині рядка. А тепер уважно слухай і записуй речення на слух.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2629" y="1709061"/>
            <a:ext cx="10334814" cy="25363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/>
              <a:t>Перевір</a:t>
            </a:r>
            <a:r>
              <a:rPr lang="uk-UA" sz="3600" b="1" dirty="0" smtClean="0"/>
              <a:t> свою роботу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90929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7686" y="483853"/>
            <a:ext cx="9902864" cy="6591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Оціни свою роботу сніжинкою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1077686" y="1538935"/>
            <a:ext cx="3215428" cy="808754"/>
          </a:xfrm>
          <a:prstGeom prst="plaqu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з усім впорався!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7839805" y="1528158"/>
            <a:ext cx="3042773" cy="726521"/>
          </a:xfrm>
          <a:prstGeom prst="plaque">
            <a:avLst/>
          </a:prstGeom>
          <a:solidFill>
            <a:srgbClr val="295FFF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Відчув успіх!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4644401" y="1538936"/>
            <a:ext cx="2499155" cy="704967"/>
          </a:xfrm>
          <a:prstGeom prst="plaqu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втомився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8758969" y="4928542"/>
            <a:ext cx="2583945" cy="981887"/>
          </a:xfrm>
          <a:prstGeom prst="plaqu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Все було легко та просто!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565856" y="4942719"/>
            <a:ext cx="2714811" cy="967710"/>
          </a:xfrm>
          <a:prstGeom prst="plaque">
            <a:avLst/>
          </a:prstGeom>
          <a:solidFill>
            <a:srgbClr val="463ED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складно та незрозуміло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Ідеї на тему «Сніжинки смайлики» (12) | сніжинки, новорічн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68" y="2347690"/>
            <a:ext cx="2151184" cy="215118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Ідеї на тему «Сніжинки смайлики» (12) | сніжинки, новорічні прикраси,  різдвяні вироби своїм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67" y="3878722"/>
            <a:ext cx="2142939" cy="2142939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Ідеї на тему «Ранкові зустрічі» (52) | перший клас, дитячий садочок, осві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42" y="2303149"/>
            <a:ext cx="2124725" cy="21247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ин от пользователя Heidi PARKER на доске Be Happy, Think Positive |  Рождественские иллюстрации, Рождественские картинки, Самодельные цветы из  тк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44" y="3803096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Идеи на тему «Смешные смайлики» (90) | смешные смайлики, смайлики, смешн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48" y="2347690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69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21226</TotalTime>
  <Words>245</Words>
  <Application>Microsoft Office PowerPoint</Application>
  <PresentationFormat>Произвольный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1423</cp:revision>
  <dcterms:created xsi:type="dcterms:W3CDTF">2018-01-05T16:38:53Z</dcterms:created>
  <dcterms:modified xsi:type="dcterms:W3CDTF">2024-12-16T08:17:20Z</dcterms:modified>
</cp:coreProperties>
</file>