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673" r:id="rId3"/>
    <p:sldId id="674" r:id="rId4"/>
    <p:sldId id="675" r:id="rId5"/>
    <p:sldId id="676" r:id="rId6"/>
    <p:sldId id="667" r:id="rId7"/>
    <p:sldId id="668" r:id="rId8"/>
    <p:sldId id="678" r:id="rId9"/>
    <p:sldId id="677" r:id="rId10"/>
    <p:sldId id="671" r:id="rId11"/>
    <p:sldId id="672" r:id="rId12"/>
    <p:sldId id="27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73"/>
            <p14:sldId id="674"/>
            <p14:sldId id="675"/>
            <p14:sldId id="676"/>
            <p14:sldId id="667"/>
            <p14:sldId id="668"/>
            <p14:sldId id="678"/>
            <p14:sldId id="677"/>
            <p14:sldId id="671"/>
            <p14:sldId id="672"/>
            <p14:sldId id="279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F3"/>
    <a:srgbClr val="C6109F"/>
    <a:srgbClr val="0D0D0D"/>
    <a:srgbClr val="2F3242"/>
    <a:srgbClr val="00B050"/>
    <a:srgbClr val="9E0000"/>
    <a:srgbClr val="FF3131"/>
    <a:srgbClr val="FFFF00"/>
    <a:srgbClr val="295FFF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27568" autoAdjust="0"/>
  </p:normalViewPr>
  <p:slideViewPr>
    <p:cSldViewPr snapToGrid="0">
      <p:cViewPr>
        <p:scale>
          <a:sx n="87" d="100"/>
          <a:sy n="87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віднімання з переходом через 10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Розв’язува-ння</a:t>
          </a:r>
          <a:r>
            <a:rPr lang="uk-UA" sz="3200" b="1" dirty="0" smtClean="0"/>
            <a:t> задач </a:t>
          </a:r>
          <a:endParaRPr lang="ru-RU" sz="3200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Віднімання виду  34 – 6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5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5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6479" custLinFactX="74349" custLinFactNeighborX="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79955" custLinFactNeighborX="-100000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531A8-3164-44E0-9656-89C3BC22A725}" type="presOf" srcId="{6EE47331-2253-406E-9CB5-953C9128E5FC}" destId="{783C5BBC-E083-4F12-B4A9-616A8F9530EC}" srcOrd="0" destOrd="0" presId="urn:microsoft.com/office/officeart/2005/8/layout/hList6"/>
    <dgm:cxn modelId="{A22FD47F-DA5C-4705-B1CD-CF45A0BA4419}" type="presOf" srcId="{864805AA-88F6-4A3C-93F4-4B09AB422F89}" destId="{74B25163-4895-40AC-9024-595BFDBFC9D3}" srcOrd="0" destOrd="0" presId="urn:microsoft.com/office/officeart/2005/8/layout/hList6"/>
    <dgm:cxn modelId="{0D6CE06F-CD6F-47C7-89BA-1D05C5767AC7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33F4E113-DDF8-47A8-948A-EA17B6DF712D}" type="presOf" srcId="{7BC2FB55-276F-4C1D-BFBB-3A50DD827BBF}" destId="{3DA009A1-1AA7-499A-8D2D-0D4140462CC8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B9228154-8D59-49D6-8F61-69072CFE45C9}" type="presOf" srcId="{289AA968-9F58-4A6E-B11C-582CA574AD65}" destId="{6408D3F1-0C0E-4F5D-B5D5-053E6D4B4C50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86348C6E-E0DB-4CD8-8B2A-5556055F4CE7}" type="presParOf" srcId="{6408D3F1-0C0E-4F5D-B5D5-053E6D4B4C50}" destId="{783C5BBC-E083-4F12-B4A9-616A8F9530EC}" srcOrd="0" destOrd="0" presId="urn:microsoft.com/office/officeart/2005/8/layout/hList6"/>
    <dgm:cxn modelId="{AA0FA8D5-512D-4593-A439-0E94A13A014C}" type="presParOf" srcId="{6408D3F1-0C0E-4F5D-B5D5-053E6D4B4C50}" destId="{903EF99B-E600-4B60-96C8-658D7EF2F880}" srcOrd="1" destOrd="0" presId="urn:microsoft.com/office/officeart/2005/8/layout/hList6"/>
    <dgm:cxn modelId="{B8CC5628-D89C-4C74-9019-A4D24C6BB409}" type="presParOf" srcId="{6408D3F1-0C0E-4F5D-B5D5-053E6D4B4C50}" destId="{8C93B566-6306-40C5-A3D5-B84E788E517B}" srcOrd="2" destOrd="0" presId="urn:microsoft.com/office/officeart/2005/8/layout/hList6"/>
    <dgm:cxn modelId="{EFB8A4D0-5BC6-47E3-81CA-EDFED713CB42}" type="presParOf" srcId="{6408D3F1-0C0E-4F5D-B5D5-053E6D4B4C50}" destId="{B4E8D5E2-E5AE-41CC-80D3-5A0016AFADCC}" srcOrd="3" destOrd="0" presId="urn:microsoft.com/office/officeart/2005/8/layout/hList6"/>
    <dgm:cxn modelId="{131249BC-ADD3-4776-9BC7-EBAA5861E175}" type="presParOf" srcId="{6408D3F1-0C0E-4F5D-B5D5-053E6D4B4C50}" destId="{3DA009A1-1AA7-499A-8D2D-0D4140462CC8}" srcOrd="4" destOrd="0" presId="urn:microsoft.com/office/officeart/2005/8/layout/hList6"/>
    <dgm:cxn modelId="{54EED79C-CFD9-4023-B640-9C64FA7FB475}" type="presParOf" srcId="{6408D3F1-0C0E-4F5D-B5D5-053E6D4B4C50}" destId="{4CC5E85A-39A8-420E-9465-894FAB3CD337}" srcOrd="5" destOrd="0" presId="urn:microsoft.com/office/officeart/2005/8/layout/hList6"/>
    <dgm:cxn modelId="{1A62297E-5F11-4A65-8E96-C2EF7093BBB9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142132" y="1145484"/>
          <a:ext cx="4272497" cy="198152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3353" y="854498"/>
        <a:ext cx="1981527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324441" y="787056"/>
          <a:ext cx="4272497" cy="2698383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2250" tIns="0" rIns="22225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>
              <a:solidFill>
                <a:schemeClr val="bg1"/>
              </a:solidFill>
            </a:rPr>
            <a:t>Віднімання виду  34 – 6</a:t>
          </a:r>
          <a:endParaRPr lang="ru-RU" sz="3500" kern="1200" dirty="0"/>
        </a:p>
      </dsp:txBody>
      <dsp:txXfrm rot="5400000">
        <a:off x="2111498" y="854498"/>
        <a:ext cx="2698383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49534" y="805106"/>
          <a:ext cx="4272497" cy="2662284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8054641" y="854498"/>
        <a:ext cx="2662284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274859" y="809561"/>
          <a:ext cx="4272497" cy="265337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віднімання з переходом через 10</a:t>
          </a:r>
        </a:p>
      </dsp:txBody>
      <dsp:txXfrm rot="5400000">
        <a:off x="5084421" y="854498"/>
        <a:ext cx="265337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e1wjhdka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2144" y="4107496"/>
            <a:ext cx="9938883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7030A0"/>
                </a:solidFill>
              </a:rPr>
              <a:t>Віднімання виду 34 - 6. </a:t>
            </a:r>
            <a:endParaRPr lang="uk-UA" sz="48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Вимірювання </a:t>
            </a:r>
            <a:r>
              <a:rPr lang="uk-UA" sz="4800" b="1" dirty="0">
                <a:solidFill>
                  <a:srgbClr val="7030A0"/>
                </a:solidFill>
              </a:rPr>
              <a:t>довжини предметів. 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33065FB-402B-499B-8394-B03D275B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43" y="927747"/>
            <a:ext cx="2826811" cy="2969339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855435" y="927747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1287" y="440690"/>
            <a:ext cx="8919655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pic>
        <p:nvPicPr>
          <p:cNvPr id="3074" name="Picture 2" descr="D:\2 клас\3 Математика\1 Листопад\5 Дод і відн двоцифр без переходу через 10\№051 - Віднімання виду 34 - 6\2024-12-04_161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4" t="16986" r="702" b="1455"/>
          <a:stretch/>
        </p:blipFill>
        <p:spPr bwMode="auto">
          <a:xfrm>
            <a:off x="681541" y="1762961"/>
            <a:ext cx="4935483" cy="21758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681541" y="1192438"/>
            <a:ext cx="4989913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кожне число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5" name="Picture 3" descr="D:\2 клас\3 Математика\1 Листопад\5 Дод і відн двоцифр без переходу через 10\№051 - Віднімання виду 34 - 6\2024-12-04_1612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249" y="2230401"/>
            <a:ext cx="5890536" cy="353902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8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81031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05.12.2024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84217"/>
            <a:ext cx="8697595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402772"/>
            <a:ext cx="9971314" cy="8204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170715" y="1406320"/>
            <a:ext cx="5682342" cy="337113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Пролунав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дзвінок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Починаємо</a:t>
            </a:r>
            <a:r>
              <a:rPr lang="ru-RU" sz="3200" b="1" dirty="0">
                <a:solidFill>
                  <a:srgbClr val="7030A0"/>
                </a:solidFill>
              </a:rPr>
              <a:t> урок.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Працюватимемо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старанно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Щоб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почути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кінці</a:t>
            </a:r>
            <a:r>
              <a:rPr lang="ru-RU" sz="3200" b="1" dirty="0">
                <a:solidFill>
                  <a:srgbClr val="7030A0"/>
                </a:solidFill>
              </a:rPr>
              <a:t>,</a:t>
            </a: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Що</a:t>
            </a:r>
            <a:r>
              <a:rPr lang="ru-RU" sz="3200" b="1" dirty="0">
                <a:solidFill>
                  <a:srgbClr val="7030A0"/>
                </a:solidFill>
              </a:rPr>
              <a:t> у </a:t>
            </a:r>
            <a:r>
              <a:rPr lang="ru-RU" sz="3200" b="1" dirty="0" err="1">
                <a:solidFill>
                  <a:srgbClr val="7030A0"/>
                </a:solidFill>
              </a:rPr>
              <a:t>нашім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другім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класі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Діти</a:t>
            </a:r>
            <a:r>
              <a:rPr lang="ru-RU" sz="3200" b="1" dirty="0">
                <a:solidFill>
                  <a:srgbClr val="7030A0"/>
                </a:solidFill>
              </a:rPr>
              <a:t> просто </a:t>
            </a:r>
            <a:r>
              <a:rPr lang="ru-RU" sz="3200" b="1" dirty="0" err="1">
                <a:solidFill>
                  <a:srgbClr val="7030A0"/>
                </a:solidFill>
              </a:rPr>
              <a:t>молодці</a:t>
            </a:r>
            <a:r>
              <a:rPr lang="ru-RU" sz="32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CF30D9-92F8-46BF-BCEE-E5B7B12D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118" y="1406320"/>
            <a:ext cx="3542250" cy="372085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73527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6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4844192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5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1400" y="599566"/>
            <a:ext cx="8117947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6525" y="2846851"/>
            <a:ext cx="4158520" cy="75426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Закінчи рівності, вставляючи відповідні записані числа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3452866" y="454110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64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3452866" y="5064325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34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3460146" y="5543236"/>
            <a:ext cx="61304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84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6851426" y="4435960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7</a:t>
            </a:r>
            <a:r>
              <a:rPr lang="uk-UA" sz="2800" b="1" dirty="0" smtClean="0">
                <a:solidFill>
                  <a:srgbClr val="0070C0"/>
                </a:solidFill>
              </a:rPr>
              <a:t>1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6851425" y="4991079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r>
              <a:rPr lang="uk-UA" sz="2800" b="1" dirty="0" smtClean="0">
                <a:solidFill>
                  <a:srgbClr val="00B050"/>
                </a:solidFill>
              </a:rPr>
              <a:t>1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6847463" y="5546198"/>
            <a:ext cx="6098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D5A309-D1A5-4CC9-8D1A-C2D836A2ED60}"/>
              </a:ext>
            </a:extLst>
          </p:cNvPr>
          <p:cNvSpPr txBox="1"/>
          <p:nvPr/>
        </p:nvSpPr>
        <p:spPr>
          <a:xfrm>
            <a:off x="10159305" y="4470649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95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10159305" y="5026941"/>
            <a:ext cx="6417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45</a:t>
            </a:r>
            <a:endParaRPr lang="uk-UA" sz="2800" b="1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6480A51-9334-4D58-A7A7-DBC3371FC774}"/>
              </a:ext>
            </a:extLst>
          </p:cNvPr>
          <p:cNvSpPr txBox="1"/>
          <p:nvPr/>
        </p:nvSpPr>
        <p:spPr>
          <a:xfrm>
            <a:off x="10159304" y="5550161"/>
            <a:ext cx="6417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t="5186" r="5905" b="15200"/>
          <a:stretch/>
        </p:blipFill>
        <p:spPr>
          <a:xfrm>
            <a:off x="9476867" y="428682"/>
            <a:ext cx="2235330" cy="21085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584FF-2994-4C0F-A15A-B0AE0D60019E}"/>
              </a:ext>
            </a:extLst>
          </p:cNvPr>
          <p:cNvSpPr txBox="1"/>
          <p:nvPr/>
        </p:nvSpPr>
        <p:spPr>
          <a:xfrm>
            <a:off x="1041400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</a:rPr>
              <a:t>1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288D49D-8610-4D65-9A3E-ECB70C7F53EC}"/>
              </a:ext>
            </a:extLst>
          </p:cNvPr>
          <p:cNvSpPr txBox="1"/>
          <p:nvPr/>
        </p:nvSpPr>
        <p:spPr>
          <a:xfrm>
            <a:off x="3903673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55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6ABE036-7EEA-4206-BCC2-A4E2FD892973}"/>
              </a:ext>
            </a:extLst>
          </p:cNvPr>
          <p:cNvSpPr txBox="1"/>
          <p:nvPr/>
        </p:nvSpPr>
        <p:spPr>
          <a:xfrm>
            <a:off x="1749856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22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4D55A7D-D7FC-4993-A0AC-55ECF8FD988D}"/>
              </a:ext>
            </a:extLst>
          </p:cNvPr>
          <p:cNvSpPr txBox="1"/>
          <p:nvPr/>
        </p:nvSpPr>
        <p:spPr>
          <a:xfrm>
            <a:off x="3178603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44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6834874" y="2199775"/>
            <a:ext cx="63272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9</a:t>
            </a:r>
            <a:r>
              <a:rPr lang="uk-UA" sz="3200" b="1" dirty="0" smtClean="0">
                <a:solidFill>
                  <a:srgbClr val="FFC000"/>
                </a:solidFill>
              </a:rPr>
              <a:t>9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230296B-2638-4B3E-938B-A77429EA5E6D}"/>
              </a:ext>
            </a:extLst>
          </p:cNvPr>
          <p:cNvSpPr txBox="1"/>
          <p:nvPr/>
        </p:nvSpPr>
        <p:spPr>
          <a:xfrm>
            <a:off x="6099810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6109F"/>
                </a:solidFill>
              </a:rPr>
              <a:t>8</a:t>
            </a:r>
            <a:r>
              <a:rPr lang="en-US" sz="3200" b="1" dirty="0" smtClean="0">
                <a:solidFill>
                  <a:srgbClr val="C6109F"/>
                </a:solidFill>
              </a:rPr>
              <a:t>8</a:t>
            </a:r>
            <a:endParaRPr lang="uk-UA" sz="3200" b="1" dirty="0">
              <a:solidFill>
                <a:srgbClr val="C6109F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F8CA739-BB83-40A1-B2C5-FA9896F4E596}"/>
              </a:ext>
            </a:extLst>
          </p:cNvPr>
          <p:cNvSpPr txBox="1"/>
          <p:nvPr/>
        </p:nvSpPr>
        <p:spPr>
          <a:xfrm>
            <a:off x="4611155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6</a:t>
            </a:r>
            <a:r>
              <a:rPr lang="en-US" sz="3200" b="1" dirty="0" smtClean="0">
                <a:solidFill>
                  <a:srgbClr val="00B0F0"/>
                </a:solidFill>
              </a:rPr>
              <a:t>6</a:t>
            </a:r>
            <a:endParaRPr lang="uk-UA" sz="3200" b="1" dirty="0">
              <a:solidFill>
                <a:srgbClr val="00B0F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57281D4-9D3A-49BA-919F-1CE0711B9F56}"/>
              </a:ext>
            </a:extLst>
          </p:cNvPr>
          <p:cNvSpPr txBox="1"/>
          <p:nvPr/>
        </p:nvSpPr>
        <p:spPr>
          <a:xfrm>
            <a:off x="2459520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3</a:t>
            </a:r>
            <a:r>
              <a:rPr lang="uk-UA" sz="3200" b="1" dirty="0" smtClean="0">
                <a:solidFill>
                  <a:srgbClr val="7030A0"/>
                </a:solidFill>
              </a:rPr>
              <a:t>3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679B04F-6EA3-43B7-BE8F-A30D6206D48B}"/>
              </a:ext>
            </a:extLst>
          </p:cNvPr>
          <p:cNvSpPr txBox="1"/>
          <p:nvPr/>
        </p:nvSpPr>
        <p:spPr>
          <a:xfrm>
            <a:off x="5352046" y="2218319"/>
            <a:ext cx="64389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92D050"/>
                </a:solidFill>
              </a:rPr>
              <a:t>77</a:t>
            </a:r>
            <a:endParaRPr lang="uk-UA" sz="3200" b="1" dirty="0">
              <a:solidFill>
                <a:srgbClr val="92D050"/>
              </a:solidFill>
            </a:endParaRPr>
          </a:p>
        </p:txBody>
      </p:sp>
      <p:pic>
        <p:nvPicPr>
          <p:cNvPr id="2" name="Picture 2" descr="D:\2 клас\3 Математика\1 Листопад\5 Дод і відн двоцифр без переходу через 10\№051 - Віднімання виду 34 - 6\2024-12-04_105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61" y="4541105"/>
            <a:ext cx="1858035" cy="15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2 клас\3 Математика\1 Листопад\5 Дод і відн двоцифр без переходу через 10\№051 - Віднімання виду 34 - 6\2024-12-04_105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95" y="4435960"/>
            <a:ext cx="1954007" cy="16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:\2 клас\3 Математика\1 Листопад\5 Дод і відн двоцифр без переходу через 10\№051 - Віднімання виду 34 - 6\2024-12-04_1054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96" y="4478537"/>
            <a:ext cx="1978901" cy="159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1078242" y="1365857"/>
            <a:ext cx="8081103" cy="8339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Назви </a:t>
            </a:r>
            <a:r>
              <a:rPr lang="ru-RU" sz="2400" b="1" dirty="0">
                <a:solidFill>
                  <a:srgbClr val="7030A0"/>
                </a:solidFill>
              </a:rPr>
              <a:t> і запиши </a:t>
            </a:r>
            <a:r>
              <a:rPr lang="uk-UA" sz="2400" b="1" dirty="0">
                <a:solidFill>
                  <a:srgbClr val="7030A0"/>
                </a:solidFill>
              </a:rPr>
              <a:t>двоцифрові числа, які у своєму складі мають однакову кількість десятків та одиниць.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96525" y="3740717"/>
            <a:ext cx="4158520" cy="71173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Склади вирази за </a:t>
            </a:r>
            <a:r>
              <a:rPr lang="uk-UA" sz="2400" b="1" dirty="0" smtClean="0">
                <a:solidFill>
                  <a:srgbClr val="7030A0"/>
                </a:solidFill>
              </a:rPr>
              <a:t>схемою, </a:t>
            </a:r>
            <a:r>
              <a:rPr lang="uk-UA" sz="2400" b="1" dirty="0">
                <a:solidFill>
                  <a:srgbClr val="7030A0"/>
                </a:solidFill>
              </a:rPr>
              <a:t>обчисли їх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5316610" y="2984594"/>
            <a:ext cx="18380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</a:rPr>
              <a:t>9 = 11 +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5346655" y="3585854"/>
            <a:ext cx="18380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</a:rPr>
              <a:t>9 = 22 +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7154700" y="2955875"/>
            <a:ext cx="766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7154700" y="3585853"/>
            <a:ext cx="766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8497890" y="2965286"/>
            <a:ext cx="18380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</a:rPr>
              <a:t>9 = 33 +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8527935" y="3566546"/>
            <a:ext cx="18380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</a:rPr>
              <a:t>9 = 44 +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10335980" y="2936567"/>
            <a:ext cx="766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120B944-4F48-4668-B5CA-B342F4071900}"/>
              </a:ext>
            </a:extLst>
          </p:cNvPr>
          <p:cNvSpPr txBox="1"/>
          <p:nvPr/>
        </p:nvSpPr>
        <p:spPr>
          <a:xfrm>
            <a:off x="10335980" y="3566545"/>
            <a:ext cx="766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3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82970" y="370114"/>
            <a:ext cx="10151451" cy="9035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знаходили різницю чисел 34 і 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31" y="2820341"/>
            <a:ext cx="1470059" cy="204252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1737F6DF-AA00-4469-B686-16A02C12F054}"/>
              </a:ext>
            </a:extLst>
          </p:cNvPr>
          <p:cNvSpPr/>
          <p:nvPr/>
        </p:nvSpPr>
        <p:spPr>
          <a:xfrm>
            <a:off x="3071984" y="352196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64013772-A68B-451B-891E-B48B37243AF4}"/>
              </a:ext>
            </a:extLst>
          </p:cNvPr>
          <p:cNvSpPr/>
          <p:nvPr/>
        </p:nvSpPr>
        <p:spPr>
          <a:xfrm>
            <a:off x="3454664" y="352196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AF2BC05B-852F-44B8-BD70-2C48B9C77334}"/>
              </a:ext>
            </a:extLst>
          </p:cNvPr>
          <p:cNvSpPr/>
          <p:nvPr/>
        </p:nvSpPr>
        <p:spPr>
          <a:xfrm>
            <a:off x="3075451" y="31010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891C8C9-331C-4178-B5E5-AFD3EB937B4E}"/>
              </a:ext>
            </a:extLst>
          </p:cNvPr>
          <p:cNvSpPr/>
          <p:nvPr/>
        </p:nvSpPr>
        <p:spPr>
          <a:xfrm>
            <a:off x="3458131" y="310102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BEB32A5B-8028-4023-BDD3-B212B37E884A}"/>
              </a:ext>
            </a:extLst>
          </p:cNvPr>
          <p:cNvSpPr txBox="1"/>
          <p:nvPr/>
        </p:nvSpPr>
        <p:spPr>
          <a:xfrm>
            <a:off x="1426304" y="4984881"/>
            <a:ext cx="1759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34 – 6 =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="" xmlns:a16="http://schemas.microsoft.com/office/drawing/2014/main" id="{408729D4-D865-405D-8365-EB688F943699}"/>
              </a:ext>
            </a:extLst>
          </p:cNvPr>
          <p:cNvSpPr txBox="1"/>
          <p:nvPr/>
        </p:nvSpPr>
        <p:spPr>
          <a:xfrm>
            <a:off x="1205323" y="5755226"/>
            <a:ext cx="141170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20  </a:t>
            </a:r>
            <a:r>
              <a:rPr lang="uk-UA" sz="2800" b="1" dirty="0" smtClean="0">
                <a:solidFill>
                  <a:srgbClr val="7030A0"/>
                </a:solidFill>
              </a:rPr>
              <a:t> 14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="" xmlns:a16="http://schemas.microsoft.com/office/drawing/2014/main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640984" y="5435454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="" xmlns:a16="http://schemas.microsoft.com/office/drawing/2014/main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1960608" y="5435454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68496FF5-5360-454B-B321-67C294FA5116}"/>
              </a:ext>
            </a:extLst>
          </p:cNvPr>
          <p:cNvSpPr txBox="1"/>
          <p:nvPr/>
        </p:nvSpPr>
        <p:spPr>
          <a:xfrm>
            <a:off x="3185327" y="5011692"/>
            <a:ext cx="284803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 + (14 – 6)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="" xmlns:a16="http://schemas.microsoft.com/office/drawing/2014/main" id="{73B4D07E-E795-42C3-9E9D-A145AFF4E114}"/>
              </a:ext>
            </a:extLst>
          </p:cNvPr>
          <p:cNvSpPr/>
          <p:nvPr/>
        </p:nvSpPr>
        <p:spPr>
          <a:xfrm>
            <a:off x="4492808" y="1328044"/>
            <a:ext cx="4296069" cy="1360913"/>
          </a:xfrm>
          <a:prstGeom prst="wedgeEllipseCallout">
            <a:avLst>
              <a:gd name="adj1" fmla="val -27187"/>
              <a:gd name="adj2" fmla="val 9855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Увага! 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Кількість десятків змінюється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BEB04996-2BE7-49BA-85A8-A2F529BF921D}"/>
              </a:ext>
            </a:extLst>
          </p:cNvPr>
          <p:cNvSpPr/>
          <p:nvPr/>
        </p:nvSpPr>
        <p:spPr>
          <a:xfrm>
            <a:off x="2043004" y="181345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F7844B93-4415-43A4-B68D-15193BD2EE38}"/>
              </a:ext>
            </a:extLst>
          </p:cNvPr>
          <p:cNvSpPr/>
          <p:nvPr/>
        </p:nvSpPr>
        <p:spPr>
          <a:xfrm>
            <a:off x="2425684" y="181345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DD57C4F0-5157-434B-8CFB-AEE9539DC0DF}"/>
              </a:ext>
            </a:extLst>
          </p:cNvPr>
          <p:cNvSpPr/>
          <p:nvPr/>
        </p:nvSpPr>
        <p:spPr>
          <a:xfrm>
            <a:off x="2043004" y="223412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C9BBD1F4-FDC8-4C68-B9E1-5F68B11FD87D}"/>
              </a:ext>
            </a:extLst>
          </p:cNvPr>
          <p:cNvSpPr/>
          <p:nvPr/>
        </p:nvSpPr>
        <p:spPr>
          <a:xfrm>
            <a:off x="2425684" y="223412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7E98C11C-8293-41FE-AD94-60002EE812CC}"/>
              </a:ext>
            </a:extLst>
          </p:cNvPr>
          <p:cNvSpPr/>
          <p:nvPr/>
        </p:nvSpPr>
        <p:spPr>
          <a:xfrm>
            <a:off x="2043004" y="265478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F4B1F71-6404-4697-9E27-403A99F0382C}"/>
              </a:ext>
            </a:extLst>
          </p:cNvPr>
          <p:cNvSpPr/>
          <p:nvPr/>
        </p:nvSpPr>
        <p:spPr>
          <a:xfrm>
            <a:off x="2425684" y="2654787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CAF9136E-BE98-4387-B700-D2956130DF17}"/>
              </a:ext>
            </a:extLst>
          </p:cNvPr>
          <p:cNvSpPr/>
          <p:nvPr/>
        </p:nvSpPr>
        <p:spPr>
          <a:xfrm>
            <a:off x="2043004" y="307545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2877E7DC-ADC9-420D-99AD-5964FE2A9289}"/>
              </a:ext>
            </a:extLst>
          </p:cNvPr>
          <p:cNvSpPr/>
          <p:nvPr/>
        </p:nvSpPr>
        <p:spPr>
          <a:xfrm>
            <a:off x="2425684" y="3075454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68B28539-97A0-4806-BDAD-2475BF957BBF}"/>
              </a:ext>
            </a:extLst>
          </p:cNvPr>
          <p:cNvSpPr/>
          <p:nvPr/>
        </p:nvSpPr>
        <p:spPr>
          <a:xfrm>
            <a:off x="2043004" y="350688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4C09A186-DA5B-4948-8381-3260EB3CA93D}"/>
              </a:ext>
            </a:extLst>
          </p:cNvPr>
          <p:cNvSpPr/>
          <p:nvPr/>
        </p:nvSpPr>
        <p:spPr>
          <a:xfrm>
            <a:off x="2425684" y="350688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B32BE6EE-8A40-45C1-B80E-32F34E06BDB4}"/>
              </a:ext>
            </a:extLst>
          </p:cNvPr>
          <p:cNvGrpSpPr/>
          <p:nvPr/>
        </p:nvGrpSpPr>
        <p:grpSpPr>
          <a:xfrm>
            <a:off x="1159393" y="1818835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="" xmlns:a16="http://schemas.microsoft.com/office/drawing/2014/main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="" xmlns:a16="http://schemas.microsoft.com/office/drawing/2014/main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="" xmlns:a16="http://schemas.microsoft.com/office/drawing/2014/main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="" xmlns:a16="http://schemas.microsoft.com/office/drawing/2014/main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="" xmlns:a16="http://schemas.microsoft.com/office/drawing/2014/main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4566EB1B-2437-41FE-AE37-CE84CD95B3A5}"/>
              </a:ext>
            </a:extLst>
          </p:cNvPr>
          <p:cNvGrpSpPr/>
          <p:nvPr/>
        </p:nvGrpSpPr>
        <p:grpSpPr>
          <a:xfrm>
            <a:off x="292218" y="1818835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="" xmlns:a16="http://schemas.microsoft.com/office/drawing/2014/main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="" xmlns:a16="http://schemas.microsoft.com/office/drawing/2014/main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="" xmlns:a16="http://schemas.microsoft.com/office/drawing/2014/main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="" xmlns:a16="http://schemas.microsoft.com/office/drawing/2014/main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="" xmlns:a16="http://schemas.microsoft.com/office/drawing/2014/main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="" xmlns:a16="http://schemas.microsoft.com/office/drawing/2014/main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="" xmlns:a16="http://schemas.microsoft.com/office/drawing/2014/main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="" xmlns:a16="http://schemas.microsoft.com/office/drawing/2014/main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="" xmlns:a16="http://schemas.microsoft.com/office/drawing/2014/main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842E8966-C3DD-4578-BDAB-6486AC79C197}"/>
              </a:ext>
            </a:extLst>
          </p:cNvPr>
          <p:cNvGrpSpPr/>
          <p:nvPr/>
        </p:nvGrpSpPr>
        <p:grpSpPr>
          <a:xfrm>
            <a:off x="8896740" y="1813453"/>
            <a:ext cx="765360" cy="2072763"/>
            <a:chOff x="7284945" y="1192292"/>
            <a:chExt cx="765360" cy="2072763"/>
          </a:xfrm>
        </p:grpSpPr>
        <p:sp>
          <p:nvSpPr>
            <p:cNvPr id="117" name="Прямоугольник 116">
              <a:extLst>
                <a:ext uri="{FF2B5EF4-FFF2-40B4-BE49-F238E27FC236}">
                  <a16:creationId xmlns="" xmlns:a16="http://schemas.microsoft.com/office/drawing/2014/main" id="{A58AAC0B-4FE2-432E-AE56-3B2DACB27D54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>
              <a:extLst>
                <a:ext uri="{FF2B5EF4-FFF2-40B4-BE49-F238E27FC236}">
                  <a16:creationId xmlns="" xmlns:a16="http://schemas.microsoft.com/office/drawing/2014/main" id="{D0F514B0-E656-49DD-AE21-878A45F9D347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9" name="Прямоугольник 118">
              <a:extLst>
                <a:ext uri="{FF2B5EF4-FFF2-40B4-BE49-F238E27FC236}">
                  <a16:creationId xmlns="" xmlns:a16="http://schemas.microsoft.com/office/drawing/2014/main" id="{00BD1976-13B0-4DED-BDB3-72B7AFA34030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="" xmlns:a16="http://schemas.microsoft.com/office/drawing/2014/main" id="{DCC197C1-CCC9-4D62-A5E4-6AC159D09F36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="" xmlns:a16="http://schemas.microsoft.com/office/drawing/2014/main" id="{764CB038-12D1-4949-96D4-9A9CE749E980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="" xmlns:a16="http://schemas.microsoft.com/office/drawing/2014/main" id="{EA1A8040-2574-4FEA-AB84-03D0B789EC88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="" xmlns:a16="http://schemas.microsoft.com/office/drawing/2014/main" id="{F8F12B1F-B5AF-4143-8D0C-4E6AD2C917C9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="" xmlns:a16="http://schemas.microsoft.com/office/drawing/2014/main" id="{FDCBADCD-79B7-45C4-B77E-88C0835156D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="" xmlns:a16="http://schemas.microsoft.com/office/drawing/2014/main" id="{DBDDEDF7-294D-488C-9A3E-6A68AA55FB48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="" xmlns:a16="http://schemas.microsoft.com/office/drawing/2014/main" id="{0B5D6A5A-6A7A-4BAD-9A9D-323FBF687E13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23019CB-C204-4C5C-92DD-307727AE3FCA}"/>
              </a:ext>
            </a:extLst>
          </p:cNvPr>
          <p:cNvSpPr txBox="1"/>
          <p:nvPr/>
        </p:nvSpPr>
        <p:spPr>
          <a:xfrm>
            <a:off x="6003812" y="4986474"/>
            <a:ext cx="173843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20 + 8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6437CD8A-38DC-40E5-A75C-4BE14416A543}"/>
              </a:ext>
            </a:extLst>
          </p:cNvPr>
          <p:cNvSpPr/>
          <p:nvPr/>
        </p:nvSpPr>
        <p:spPr>
          <a:xfrm>
            <a:off x="10748275" y="34819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>
            <a:extLst>
              <a:ext uri="{FF2B5EF4-FFF2-40B4-BE49-F238E27FC236}">
                <a16:creationId xmlns="" xmlns:a16="http://schemas.microsoft.com/office/drawing/2014/main" id="{9D41C42F-21C5-45E3-9DF4-C6AAACED2086}"/>
              </a:ext>
            </a:extLst>
          </p:cNvPr>
          <p:cNvSpPr/>
          <p:nvPr/>
        </p:nvSpPr>
        <p:spPr>
          <a:xfrm>
            <a:off x="11130955" y="3481973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E3687667-AD6E-4151-B1F3-CB650CC7EDBB}"/>
              </a:ext>
            </a:extLst>
          </p:cNvPr>
          <p:cNvSpPr/>
          <p:nvPr/>
        </p:nvSpPr>
        <p:spPr>
          <a:xfrm>
            <a:off x="10751742" y="30610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80C50D84-AFE6-4B69-AB70-832E4A346229}"/>
              </a:ext>
            </a:extLst>
          </p:cNvPr>
          <p:cNvSpPr/>
          <p:nvPr/>
        </p:nvSpPr>
        <p:spPr>
          <a:xfrm>
            <a:off x="11134422" y="3061035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6B05860A-E31A-4E0D-98F4-31B9C0E635AE}"/>
              </a:ext>
            </a:extLst>
          </p:cNvPr>
          <p:cNvGrpSpPr/>
          <p:nvPr/>
        </p:nvGrpSpPr>
        <p:grpSpPr>
          <a:xfrm>
            <a:off x="9812733" y="1801398"/>
            <a:ext cx="765360" cy="2072763"/>
            <a:chOff x="7284945" y="1192292"/>
            <a:chExt cx="765360" cy="2072763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="" xmlns:a16="http://schemas.microsoft.com/office/drawing/2014/main" id="{174B26D5-55FD-4118-A4E9-F096348783D2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="" xmlns:a16="http://schemas.microsoft.com/office/drawing/2014/main" id="{F731C7BB-E8E5-4659-85F3-73083D0C45E6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8" name="Прямоугольник 127">
              <a:extLst>
                <a:ext uri="{FF2B5EF4-FFF2-40B4-BE49-F238E27FC236}">
                  <a16:creationId xmlns="" xmlns:a16="http://schemas.microsoft.com/office/drawing/2014/main" id="{9418C776-461E-4D5F-BEB3-864EDA127C0A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="" xmlns:a16="http://schemas.microsoft.com/office/drawing/2014/main" id="{04ED9813-8148-4FD0-B6FC-FC487A45163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="" xmlns:a16="http://schemas.microsoft.com/office/drawing/2014/main" id="{27FB1B51-CF31-4F49-9AC3-96DF75207ECE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="" xmlns:a16="http://schemas.microsoft.com/office/drawing/2014/main" id="{F7D2A507-B4A3-4DF5-ADAF-E3FA247BB042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="" xmlns:a16="http://schemas.microsoft.com/office/drawing/2014/main" id="{8E7BD575-F6D8-4941-960A-2D144B0A8CC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="" xmlns:a16="http://schemas.microsoft.com/office/drawing/2014/main" id="{064BC583-8728-4429-9B74-BE4506F5A3C6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="" xmlns:a16="http://schemas.microsoft.com/office/drawing/2014/main" id="{4C99B720-03EB-488C-A231-388E62FE4A52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="" xmlns:a16="http://schemas.microsoft.com/office/drawing/2014/main" id="{9F352C97-D8C4-4A22-AFBC-8ACDEAD11B6C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9140AB5E-60CA-40D3-9127-0623950AFF68}"/>
              </a:ext>
            </a:extLst>
          </p:cNvPr>
          <p:cNvSpPr/>
          <p:nvPr/>
        </p:nvSpPr>
        <p:spPr>
          <a:xfrm>
            <a:off x="10740817" y="219540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72BD6471-5E74-4A28-B18C-2F0735324CF5}"/>
              </a:ext>
            </a:extLst>
          </p:cNvPr>
          <p:cNvSpPr/>
          <p:nvPr/>
        </p:nvSpPr>
        <p:spPr>
          <a:xfrm>
            <a:off x="10748275" y="264273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96C78D93-305C-4EC2-9C17-24CA22324100}"/>
              </a:ext>
            </a:extLst>
          </p:cNvPr>
          <p:cNvSpPr/>
          <p:nvPr/>
        </p:nvSpPr>
        <p:spPr>
          <a:xfrm>
            <a:off x="11130955" y="264273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8B4343DF-5E76-489D-AA2B-B7C471CA37E4}"/>
              </a:ext>
            </a:extLst>
          </p:cNvPr>
          <p:cNvSpPr txBox="1"/>
          <p:nvPr/>
        </p:nvSpPr>
        <p:spPr>
          <a:xfrm>
            <a:off x="7766916" y="4984880"/>
            <a:ext cx="9355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28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A6004B70-2E39-4E5E-A1DC-F33DD78F0D18}"/>
              </a:ext>
            </a:extLst>
          </p:cNvPr>
          <p:cNvSpPr/>
          <p:nvPr/>
        </p:nvSpPr>
        <p:spPr>
          <a:xfrm>
            <a:off x="11130955" y="2195409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043004" y="1676400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2425684" y="1738898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3060948" y="3003256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3443628" y="3065754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3009986" y="3440516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3392666" y="3503014"/>
            <a:ext cx="382680" cy="504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1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" grpId="0" animBg="1"/>
      <p:bldP spid="127" grpId="0" animBg="1"/>
      <p:bldP spid="93" grpId="0" animBg="1"/>
      <p:bldP spid="94" grpId="0" animBg="1"/>
      <p:bldP spid="95" grpId="0" animBg="1"/>
      <p:bldP spid="96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1037789" y="141196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13666" y="547589"/>
            <a:ext cx="10035333" cy="7695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№ 402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37342" y="216373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34032" y="2914531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485478" y="3566482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09010833-0685-4A47-9847-73648E747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393893" y="2102524"/>
            <a:ext cx="555762" cy="4526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302553" y="2068609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14983" y="3661839"/>
            <a:ext cx="394062" cy="35505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479945" y="2824679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05DE61D7-88E2-4EF8-AA07-D438E31BF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3266534" y="2889854"/>
            <a:ext cx="555762" cy="452689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60435" y="2906500"/>
            <a:ext cx="394062" cy="35505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939777" y="4409652"/>
            <a:ext cx="394062" cy="355057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87096" y="2068066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811611" y="2039761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93034" y="2188572"/>
            <a:ext cx="394062" cy="355057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591E1C41-C13E-483D-9F84-202D17214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678494" y="3546524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581513" y="2064330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1AA6430E-D9BF-4074-9624-63BC9D99F8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49687" y="3655234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25120DA-A6E2-4FEE-9BE5-A77976D876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03047" y="2068610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D97F17D6-3225-4C2F-91F4-FF8279CBB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43016" y="356279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368E6E5-64E7-4535-B883-9938833762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495777" y="3627717"/>
            <a:ext cx="555762" cy="45268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EC557E15-F153-4BF7-A499-EEC6FAFEEF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2509343" y="4363937"/>
            <a:ext cx="555762" cy="452689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9D002DE-3B52-4A45-9AA7-2BBCFEB914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1654" y="2805851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CFEBEC92-792D-4E36-A4D9-50FD0012CF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334434" y="4370253"/>
            <a:ext cx="555762" cy="45268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D74EBD97-75B5-49FA-B206-79237C1F52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466701" y="4310343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82E5BDCC-832D-427B-8775-0E6740476F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057876" y="4384468"/>
            <a:ext cx="394062" cy="355057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="" xmlns:a16="http://schemas.microsoft.com/office/drawing/2014/main" id="{F585C82F-BCE7-4F7F-A86C-1190906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02431" y="2824679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4FD54022-A0E8-4BA8-8E9D-ED05830C52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03808" y="3562795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1A1A221-BDE6-423E-8331-BF9D433C1B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87103" y="2125115"/>
            <a:ext cx="394062" cy="355057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5A695BE0-6704-4F9F-859E-4302B36D646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96578" y="2906501"/>
            <a:ext cx="394062" cy="355057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13A848E-B16F-45CB-B6D1-21FD43FB06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75644" y="3622024"/>
            <a:ext cx="394062" cy="355057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CBEFA104-DC40-41BD-86EB-66189641E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196705" y="4373308"/>
            <a:ext cx="394062" cy="3550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30F6018E-D25E-4C38-8EC2-016396AE91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93644" y="2145043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3E0A3383-B700-4668-9E81-E8953357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717313" y="2077550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A1A33010-D618-422A-972F-4608EF6451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122" y="2066613"/>
            <a:ext cx="455016" cy="567661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FCC38C83-3435-4739-8F3E-ACEB98A665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302983" y="2871887"/>
            <a:ext cx="394062" cy="355057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4828E75A-4B30-4A55-9D34-46561E2D0F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43122" y="2808134"/>
            <a:ext cx="455016" cy="567661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="" xmlns:a16="http://schemas.microsoft.com/office/drawing/2014/main" id="{620EFF45-56A7-4F6D-A70E-89547DC9D8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98244" y="3562796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E12DFD5F-1FA7-4CDB-8424-DE18CF7E6D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96722" y="3631895"/>
            <a:ext cx="394062" cy="355057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AC4A5E6B-5A21-4AD7-92EB-AD621C3D55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309058" y="4386557"/>
            <a:ext cx="394062" cy="355057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="" xmlns:a16="http://schemas.microsoft.com/office/drawing/2014/main" id="{8DEF19D5-D48A-467E-B3D4-742240DCF1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63262" y="4315521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76D4BBE7-9C75-45CF-9665-7DEB199FB35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265928" y="3533418"/>
            <a:ext cx="690484" cy="552012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124CC2CF-2621-4602-8ABB-41B32DCAC6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677535" y="4304593"/>
            <a:ext cx="455016" cy="567661"/>
          </a:xfrm>
          <a:prstGeom prst="rect">
            <a:avLst/>
          </a:prstGeom>
        </p:spPr>
      </p:pic>
      <p:pic>
        <p:nvPicPr>
          <p:cNvPr id="202" name="Рисунок 201">
            <a:extLst>
              <a:ext uri="{FF2B5EF4-FFF2-40B4-BE49-F238E27FC236}">
                <a16:creationId xmlns="" xmlns:a16="http://schemas.microsoft.com/office/drawing/2014/main" id="{14C5E0DE-BCBD-4420-8B5B-B52B5E46BB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603047" y="2809964"/>
            <a:ext cx="455016" cy="567661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="" xmlns:a16="http://schemas.microsoft.com/office/drawing/2014/main" id="{55E739D9-6698-4AD5-ADA3-D23D379C67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5483834" y="3523545"/>
            <a:ext cx="690484" cy="552012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="" xmlns:a16="http://schemas.microsoft.com/office/drawing/2014/main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657219" y="2079858"/>
            <a:ext cx="455016" cy="567661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="" xmlns:a16="http://schemas.microsoft.com/office/drawing/2014/main" id="{1E247A14-299F-4D8C-B323-DF118C0AD6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674601" y="2811282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3451F0E8-D667-4C0E-8B78-52D76CE187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794077" y="2820008"/>
            <a:ext cx="455016" cy="567661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4699CB1D-A197-4FF6-828C-0057CA2788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82918" y="4301998"/>
            <a:ext cx="455016" cy="567661"/>
          </a:xfrm>
          <a:prstGeom prst="rect">
            <a:avLst/>
          </a:prstGeom>
        </p:spPr>
      </p:pic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FE5203F5-B2BE-4125-9554-305E37C5B5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638771" y="4301618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B7221769-FC74-4558-B32E-0E03D11CF0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797492" y="2064330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514B9D5B-DAFF-4C08-8B39-CA819784A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797492" y="2809964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1726A948-C9AA-472F-BB0E-A7FF6EC57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424020" y="2819553"/>
            <a:ext cx="455016" cy="567661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CAA31DB7-CE0A-4222-8F1C-C7584C8BAB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32368" y="3566482"/>
            <a:ext cx="455016" cy="567661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322A0946-E6AF-4ADB-A19C-E09936E8FD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932368" y="4301618"/>
            <a:ext cx="455016" cy="567661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A4179DB4-6164-4E58-8048-C0588137D4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27482" y="4301618"/>
            <a:ext cx="455016" cy="567661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F91D2B73-371D-4F90-8207-FB03AD3F96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57105" y="3546523"/>
            <a:ext cx="455016" cy="567661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5ADF9585-E20A-441C-924D-25BF1729A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850083" y="4306498"/>
            <a:ext cx="455016" cy="567661"/>
          </a:xfrm>
          <a:prstGeom prst="rect">
            <a:avLst/>
          </a:prstGeom>
        </p:spPr>
      </p:pic>
      <p:sp>
        <p:nvSpPr>
          <p:cNvPr id="8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6</a:t>
            </a:r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9389912" y="3310310"/>
            <a:ext cx="1871427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9389913" y="1319012"/>
            <a:ext cx="1871427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вирази з другого стовпчика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 клас\3 Математика\1 Листопад\5 Дод і відн двоцифр без переходу через 10\№051 - Віднімання виду 34 - 6\2024-12-04_1529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8" b="1533"/>
          <a:stretch/>
        </p:blipFill>
        <p:spPr bwMode="auto">
          <a:xfrm>
            <a:off x="1013665" y="2106257"/>
            <a:ext cx="7785873" cy="22589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666" y="547589"/>
            <a:ext cx="10035333" cy="76958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Знайди помилку в розв’язанні задачі № 404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1013666" y="1482298"/>
            <a:ext cx="4744877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Розв’яжи задачу правильно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Pin p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15" y="3456146"/>
            <a:ext cx="3976460" cy="29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503832-F797-4A8F-B375-622C8435874B}"/>
              </a:ext>
            </a:extLst>
          </p:cNvPr>
          <p:cNvSpPr txBox="1"/>
          <p:nvPr/>
        </p:nvSpPr>
        <p:spPr>
          <a:xfrm>
            <a:off x="1013666" y="4566672"/>
            <a:ext cx="3079361" cy="52322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21 – 8 = 13 (ш)</a:t>
            </a:r>
            <a:endParaRPr lang="uk-UA" sz="2800" b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458686" y="3597728"/>
            <a:ext cx="413657" cy="250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553346" y="4000498"/>
            <a:ext cx="413657" cy="2503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F6E863E-7C85-4BA0-AEDA-4C5106583D2C}"/>
              </a:ext>
            </a:extLst>
          </p:cNvPr>
          <p:cNvSpPr txBox="1"/>
          <p:nvPr/>
        </p:nvSpPr>
        <p:spPr>
          <a:xfrm>
            <a:off x="849616" y="5186862"/>
            <a:ext cx="662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14 книг на ІІІ полиці.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="" xmlns:a16="http://schemas.microsoft.com/office/drawing/2014/main" id="{20F3DC87-8650-411D-8F0A-74E162DE7613}"/>
              </a:ext>
            </a:extLst>
          </p:cNvPr>
          <p:cNvSpPr/>
          <p:nvPr/>
        </p:nvSpPr>
        <p:spPr>
          <a:xfrm>
            <a:off x="5823422" y="1349361"/>
            <a:ext cx="5689490" cy="23191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На першій полиці стоїть  17 книжок, на другій – на 5 </a:t>
            </a:r>
            <a:r>
              <a:rPr lang="uk-UA" sz="2800" dirty="0" err="1" smtClean="0"/>
              <a:t>кн</a:t>
            </a:r>
            <a:r>
              <a:rPr lang="uk-UA" sz="2800" dirty="0" smtClean="0"/>
              <a:t>. більше, ніж на першій, а на третій – на 8 </a:t>
            </a:r>
            <a:r>
              <a:rPr lang="uk-UA" sz="2800" dirty="0" err="1" smtClean="0"/>
              <a:t>кн</a:t>
            </a:r>
            <a:r>
              <a:rPr lang="uk-UA" sz="2800" dirty="0" smtClean="0"/>
              <a:t>. менше, ніж на другій. </a:t>
            </a:r>
            <a:r>
              <a:rPr lang="uk-UA" sz="2800" dirty="0">
                <a:solidFill>
                  <a:srgbClr val="FFFF00"/>
                </a:solidFill>
              </a:rPr>
              <a:t>Скільки </a:t>
            </a:r>
            <a:r>
              <a:rPr lang="uk-UA" sz="2800" dirty="0" smtClean="0">
                <a:solidFill>
                  <a:srgbClr val="FFFF00"/>
                </a:solidFill>
              </a:rPr>
              <a:t>книжок на третій полиці</a:t>
            </a:r>
            <a:r>
              <a:rPr lang="uk-UA" sz="2800" dirty="0" smtClean="0"/>
              <a:t>?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62528" y="3973133"/>
            <a:ext cx="246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17 + 5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62528" y="4557677"/>
            <a:ext cx="2460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22 – 8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945484" y="3973133"/>
            <a:ext cx="468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22 (</a:t>
            </a:r>
            <a:r>
              <a:rPr lang="uk-UA" sz="3600" dirty="0" err="1" smtClean="0">
                <a:solidFill>
                  <a:srgbClr val="7030A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.) – на ІІ полиці.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04576" y="4557677"/>
            <a:ext cx="203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14 (</a:t>
            </a:r>
            <a:r>
              <a:rPr lang="uk-UA" sz="3600" dirty="0" err="1" smtClean="0">
                <a:solidFill>
                  <a:srgbClr val="7030A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3F7B10-4445-4198-A028-E2AE9377C20E}"/>
              </a:ext>
            </a:extLst>
          </p:cNvPr>
          <p:cNvSpPr txBox="1"/>
          <p:nvPr/>
        </p:nvSpPr>
        <p:spPr>
          <a:xfrm>
            <a:off x="733723" y="2108462"/>
            <a:ext cx="41430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І 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17 </a:t>
            </a:r>
            <a:r>
              <a:rPr lang="uk-UA" sz="3600" dirty="0" err="1" smtClean="0">
                <a:solidFill>
                  <a:srgbClr val="7030A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ІІ – на 5 </a:t>
            </a:r>
            <a:r>
              <a:rPr lang="uk-UA" sz="3600" dirty="0" err="1" smtClean="0">
                <a:solidFill>
                  <a:srgbClr val="7030A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 &gt;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ІІІ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 err="1" smtClean="0">
                <a:solidFill>
                  <a:srgbClr val="FF000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., на 8 </a:t>
            </a:r>
            <a:r>
              <a:rPr lang="uk-UA" sz="3600" dirty="0" err="1" smtClean="0">
                <a:solidFill>
                  <a:srgbClr val="7030A0"/>
                </a:solidFill>
              </a:rPr>
              <a:t>кн</a:t>
            </a:r>
            <a:r>
              <a:rPr lang="uk-UA" sz="3600" dirty="0" smtClean="0">
                <a:solidFill>
                  <a:srgbClr val="7030A0"/>
                </a:solidFill>
              </a:rPr>
              <a:t>. &lt;</a:t>
            </a:r>
            <a:endParaRPr lang="uk-UA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630640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384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640618" y="2460173"/>
            <a:ext cx="0" cy="6151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876801" y="3053563"/>
            <a:ext cx="0" cy="6151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05262" y="2460173"/>
            <a:ext cx="83535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015824" y="3064450"/>
            <a:ext cx="835356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ookshelf clipart vector art and illustration | Premium AI-generated vec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50" y="3791713"/>
            <a:ext cx="2761833" cy="276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3915</TotalTime>
  <Words>404</Words>
  <Application>Microsoft Office PowerPoint</Application>
  <PresentationFormat>Произвольный</PresentationFormat>
  <Paragraphs>101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640</cp:revision>
  <dcterms:created xsi:type="dcterms:W3CDTF">2018-01-05T16:38:53Z</dcterms:created>
  <dcterms:modified xsi:type="dcterms:W3CDTF">2024-12-05T09:45:41Z</dcterms:modified>
</cp:coreProperties>
</file>