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85" r:id="rId3"/>
    <p:sldId id="682" r:id="rId4"/>
    <p:sldId id="659" r:id="rId5"/>
    <p:sldId id="665" r:id="rId6"/>
    <p:sldId id="683" r:id="rId7"/>
    <p:sldId id="608" r:id="rId8"/>
    <p:sldId id="684" r:id="rId9"/>
    <p:sldId id="652" r:id="rId10"/>
    <p:sldId id="681" r:id="rId11"/>
    <p:sldId id="6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85"/>
            <p14:sldId id="682"/>
            <p14:sldId id="659"/>
            <p14:sldId id="665"/>
            <p14:sldId id="683"/>
          </p14:sldIdLst>
        </p14:section>
        <p14:section name="Раздел без заголовка" id="{AC9334F8-F988-4E78-9E68-3A8F16322EC6}">
          <p14:sldIdLst>
            <p14:sldId id="608"/>
            <p14:sldId id="684"/>
            <p14:sldId id="652"/>
            <p14:sldId id="681"/>
            <p14:sldId id="6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9F7"/>
    <a:srgbClr val="BA1CBA"/>
    <a:srgbClr val="0D0D0D"/>
    <a:srgbClr val="C6109F"/>
    <a:srgbClr val="00B050"/>
    <a:srgbClr val="295FFF"/>
    <a:srgbClr val="2F3242"/>
    <a:srgbClr val="FF3131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3931" autoAdjust="0"/>
  </p:normalViewPr>
  <p:slideViewPr>
    <p:cSldViewPr snapToGrid="0">
      <p:cViewPr varScale="1">
        <p:scale>
          <a:sx n="82" d="100"/>
          <a:sy n="82" d="100"/>
        </p:scale>
        <p:origin x="-69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периметра чотирикутника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Складання задачі за виразом</a:t>
          </a:r>
          <a:endParaRPr lang="ru-RU" sz="3200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Запис і обчислення виразів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3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6479" custLinFactNeighborX="-76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96260" custLinFactNeighborX="-31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E97532B0-B8EE-4711-96F3-38DEA34A72D8}" type="presOf" srcId="{7BC2FB55-276F-4C1D-BFBB-3A50DD827BBF}" destId="{3DA009A1-1AA7-499A-8D2D-0D4140462CC8}" srcOrd="0" destOrd="0" presId="urn:microsoft.com/office/officeart/2005/8/layout/hList6"/>
    <dgm:cxn modelId="{015C0AF1-B5A2-45AC-8B74-C077E0DF514B}" type="presOf" srcId="{864805AA-88F6-4A3C-93F4-4B09AB422F89}" destId="{74B25163-4895-40AC-9024-595BFDBFC9D3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72215727-93AC-4DFA-A594-FE88F7F8E39F}" type="presOf" srcId="{6EE47331-2253-406E-9CB5-953C9128E5FC}" destId="{783C5BBC-E083-4F12-B4A9-616A8F9530EC}" srcOrd="0" destOrd="0" presId="urn:microsoft.com/office/officeart/2005/8/layout/hList6"/>
    <dgm:cxn modelId="{3BDBE0F8-D2DF-4D6A-9E7B-83741E4E5B33}" type="presOf" srcId="{289AA968-9F58-4A6E-B11C-582CA574AD65}" destId="{6408D3F1-0C0E-4F5D-B5D5-053E6D4B4C50}" srcOrd="0" destOrd="0" presId="urn:microsoft.com/office/officeart/2005/8/layout/hList6"/>
    <dgm:cxn modelId="{E6E27200-E23D-42EF-9C0E-2B637010EB2E}" type="presOf" srcId="{17FCBCD0-5166-44EF-A995-697AB50FC98B}" destId="{8C93B566-6306-40C5-A3D5-B84E788E517B}" srcOrd="0" destOrd="0" presId="urn:microsoft.com/office/officeart/2005/8/layout/hList6"/>
    <dgm:cxn modelId="{2363427E-B26A-4E32-8344-7B39BC4F61F3}" type="presParOf" srcId="{6408D3F1-0C0E-4F5D-B5D5-053E6D4B4C50}" destId="{783C5BBC-E083-4F12-B4A9-616A8F9530EC}" srcOrd="0" destOrd="0" presId="urn:microsoft.com/office/officeart/2005/8/layout/hList6"/>
    <dgm:cxn modelId="{50FA2734-F633-4B69-8892-2E7639C30C48}" type="presParOf" srcId="{6408D3F1-0C0E-4F5D-B5D5-053E6D4B4C50}" destId="{903EF99B-E600-4B60-96C8-658D7EF2F880}" srcOrd="1" destOrd="0" presId="urn:microsoft.com/office/officeart/2005/8/layout/hList6"/>
    <dgm:cxn modelId="{D2BEAAFE-CF70-498E-9703-D8E91AAA6187}" type="presParOf" srcId="{6408D3F1-0C0E-4F5D-B5D5-053E6D4B4C50}" destId="{8C93B566-6306-40C5-A3D5-B84E788E517B}" srcOrd="2" destOrd="0" presId="urn:microsoft.com/office/officeart/2005/8/layout/hList6"/>
    <dgm:cxn modelId="{B13F2ECD-F3EB-434F-9FB7-298DC81AEFED}" type="presParOf" srcId="{6408D3F1-0C0E-4F5D-B5D5-053E6D4B4C50}" destId="{B4E8D5E2-E5AE-41CC-80D3-5A0016AFADCC}" srcOrd="3" destOrd="0" presId="urn:microsoft.com/office/officeart/2005/8/layout/hList6"/>
    <dgm:cxn modelId="{78145B0D-9A00-447E-800B-FED91D643522}" type="presParOf" srcId="{6408D3F1-0C0E-4F5D-B5D5-053E6D4B4C50}" destId="{3DA009A1-1AA7-499A-8D2D-0D4140462CC8}" srcOrd="4" destOrd="0" presId="urn:microsoft.com/office/officeart/2005/8/layout/hList6"/>
    <dgm:cxn modelId="{CE68BB04-E94C-4C5E-A3E3-4A80529CAFE7}" type="presParOf" srcId="{6408D3F1-0C0E-4F5D-B5D5-053E6D4B4C50}" destId="{4CC5E85A-39A8-420E-9465-894FAB3CD337}" srcOrd="5" destOrd="0" presId="urn:microsoft.com/office/officeart/2005/8/layout/hList6"/>
    <dgm:cxn modelId="{35B7A04F-2453-4E83-886E-93DBDB1C9DFA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88683" y="1091223"/>
          <a:ext cx="4272497" cy="209005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2540" y="854499"/>
        <a:ext cx="209005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343357" y="901360"/>
          <a:ext cx="4272497" cy="246977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bg1"/>
              </a:solidFill>
            </a:rPr>
            <a:t>Запис і обчислення виразів</a:t>
          </a:r>
          <a:endParaRPr lang="ru-RU" sz="3100" kern="1200" dirty="0"/>
        </a:p>
      </dsp:txBody>
      <dsp:txXfrm rot="5400000">
        <a:off x="2244717" y="854499"/>
        <a:ext cx="246977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3939041" y="917880"/>
          <a:ext cx="4272497" cy="243673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Складання задачі за виразом</a:t>
          </a:r>
          <a:endParaRPr lang="ru-RU" sz="3200" b="1" kern="1200" dirty="0"/>
        </a:p>
      </dsp:txBody>
      <dsp:txXfrm rot="5400000">
        <a:off x="4856922" y="854498"/>
        <a:ext cx="243673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038866" y="602754"/>
          <a:ext cx="4272497" cy="3066988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периметра чотирикутника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7641621" y="854498"/>
        <a:ext cx="3066988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539" y="3928914"/>
            <a:ext cx="11275810" cy="234957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та віднімання двоцифрових чисел. Складання задачі за виразом. Обчислення периметра чотирикутника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bright vivid rounded square backgrounds 7 colors">
            <a:extLst>
              <a:ext uri="{FF2B5EF4-FFF2-40B4-BE49-F238E27FC236}">
                <a16:creationId xmlns="" xmlns:a16="http://schemas.microsoft.com/office/drawing/2014/main" id="{45243AD8-8082-4129-AF50-ECE659956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 bwMode="auto">
          <a:xfrm>
            <a:off x="648985" y="1027065"/>
            <a:ext cx="3224527" cy="260298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261" y="610276"/>
            <a:ext cx="9427608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прямокутники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02" y="4537277"/>
            <a:ext cx="1925784" cy="20228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B7C30AF-2F4D-4C60-9320-584466B7F223}"/>
              </a:ext>
            </a:extLst>
          </p:cNvPr>
          <p:cNvSpPr/>
          <p:nvPr/>
        </p:nvSpPr>
        <p:spPr>
          <a:xfrm>
            <a:off x="514350" y="2338878"/>
            <a:ext cx="3542097" cy="19491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CE48083-52B3-4411-A7A8-917CFA61BF49}"/>
              </a:ext>
            </a:extLst>
          </p:cNvPr>
          <p:cNvSpPr/>
          <p:nvPr/>
        </p:nvSpPr>
        <p:spPr>
          <a:xfrm>
            <a:off x="4324950" y="2338877"/>
            <a:ext cx="3542097" cy="19491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7C2FE5-C483-40E4-8769-E7158B9DF86A}"/>
              </a:ext>
            </a:extLst>
          </p:cNvPr>
          <p:cNvSpPr/>
          <p:nvPr/>
        </p:nvSpPr>
        <p:spPr>
          <a:xfrm>
            <a:off x="8174401" y="2338877"/>
            <a:ext cx="3542097" cy="19491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2E5A3B-2D98-4057-9435-488E5700C052}"/>
              </a:ext>
            </a:extLst>
          </p:cNvPr>
          <p:cNvCxnSpPr/>
          <p:nvPr/>
        </p:nvCxnSpPr>
        <p:spPr>
          <a:xfrm flipV="1">
            <a:off x="479626" y="2338878"/>
            <a:ext cx="3542097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02C2041-6DD0-431D-B1E5-A50530A94034}"/>
              </a:ext>
            </a:extLst>
          </p:cNvPr>
          <p:cNvCxnSpPr/>
          <p:nvPr/>
        </p:nvCxnSpPr>
        <p:spPr>
          <a:xfrm>
            <a:off x="514351" y="2338878"/>
            <a:ext cx="3542096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3480BF48-971E-4C8F-A121-1DE1B8375CF3}"/>
              </a:ext>
            </a:extLst>
          </p:cNvPr>
          <p:cNvCxnSpPr/>
          <p:nvPr/>
        </p:nvCxnSpPr>
        <p:spPr>
          <a:xfrm flipV="1">
            <a:off x="4330955" y="2338877"/>
            <a:ext cx="3542097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A3B19161-1153-4D22-9988-26D8600A6E01}"/>
              </a:ext>
            </a:extLst>
          </p:cNvPr>
          <p:cNvCxnSpPr>
            <a:cxnSpLocks/>
          </p:cNvCxnSpPr>
          <p:nvPr/>
        </p:nvCxnSpPr>
        <p:spPr>
          <a:xfrm>
            <a:off x="4324951" y="2338877"/>
            <a:ext cx="2677878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59C5735-5277-4105-9B95-76A9C83FD8DE}"/>
              </a:ext>
            </a:extLst>
          </p:cNvPr>
          <p:cNvCxnSpPr>
            <a:cxnSpLocks/>
          </p:cNvCxnSpPr>
          <p:nvPr/>
        </p:nvCxnSpPr>
        <p:spPr>
          <a:xfrm flipV="1">
            <a:off x="9172875" y="2338877"/>
            <a:ext cx="1965024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CCA69C74-2E79-4DE5-ADAE-0CF06B8B914F}"/>
              </a:ext>
            </a:extLst>
          </p:cNvPr>
          <p:cNvCxnSpPr>
            <a:cxnSpLocks/>
          </p:cNvCxnSpPr>
          <p:nvPr/>
        </p:nvCxnSpPr>
        <p:spPr>
          <a:xfrm>
            <a:off x="9134374" y="2338877"/>
            <a:ext cx="1934678" cy="19491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7413" y="1297014"/>
            <a:ext cx="8183301" cy="6389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скільки фігур поділено кожний чотирикутник двома відрізками? Назви ці фігури.</a:t>
            </a:r>
          </a:p>
        </p:txBody>
      </p:sp>
    </p:spTree>
    <p:extLst>
      <p:ext uri="{BB962C8B-B14F-4D97-AF65-F5344CB8AC3E}">
        <p14:creationId xmlns:p14="http://schemas.microsoft.com/office/powerpoint/2010/main" val="159765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04257" y="476672"/>
            <a:ext cx="913311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rgbClr val="0070C0"/>
                </a:solidFill>
              </a:rPr>
              <a:t>Обери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err="1" smtClean="0">
                <a:solidFill>
                  <a:srgbClr val="0070C0"/>
                </a:solidFill>
              </a:rPr>
              <a:t>смайл</a:t>
            </a:r>
            <a:r>
              <a:rPr lang="uk-UA" sz="2400" dirty="0" smtClean="0">
                <a:solidFill>
                  <a:srgbClr val="0070C0"/>
                </a:solidFill>
              </a:rPr>
              <a:t>, яким визначиш </a:t>
            </a:r>
            <a:r>
              <a:rPr lang="uk-UA" sz="2400" smtClean="0">
                <a:solidFill>
                  <a:srgbClr val="0070C0"/>
                </a:solidFill>
              </a:rPr>
              <a:t>свої емоції </a:t>
            </a:r>
            <a:r>
              <a:rPr lang="uk-UA" sz="2400" dirty="0" smtClean="0">
                <a:solidFill>
                  <a:srgbClr val="0070C0"/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110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2" y="1709872"/>
            <a:ext cx="2867532" cy="3340562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960831" y="532254"/>
            <a:ext cx="4375525" cy="637412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0070C0"/>
                </a:solidFill>
                <a:latin typeface="+mn-lt"/>
              </a:rPr>
              <a:t>Барометр настрою</a:t>
            </a:r>
            <a:endParaRPr lang="ru-RU" alt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9" y="1357274"/>
            <a:ext cx="3869246" cy="48433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7960" y="1456484"/>
            <a:ext cx="520339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Сіли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рівно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озирнулись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одному </a:t>
            </a:r>
            <a:r>
              <a:rPr lang="ru-RU" sz="3200" b="1" dirty="0" err="1">
                <a:solidFill>
                  <a:srgbClr val="0070C0"/>
                </a:solidFill>
              </a:rPr>
              <a:t>всміхнулись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добре </a:t>
            </a:r>
            <a:r>
              <a:rPr lang="ru-RU" sz="3200" b="1" dirty="0" err="1">
                <a:solidFill>
                  <a:srgbClr val="0070C0"/>
                </a:solidFill>
              </a:rPr>
              <a:t>працювати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Вийдуть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гарні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Тож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гаємо</a:t>
            </a:r>
            <a:r>
              <a:rPr lang="ru-RU" sz="3200" b="1" dirty="0">
                <a:solidFill>
                  <a:srgbClr val="0070C0"/>
                </a:solidFill>
              </a:rPr>
              <a:t> ми час,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знання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чекають</a:t>
            </a:r>
            <a:r>
              <a:rPr lang="ru-RU" sz="3200" b="1" dirty="0">
                <a:solidFill>
                  <a:srgbClr val="0070C0"/>
                </a:solidFill>
              </a:rPr>
              <a:t> нас!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105" y="617346"/>
            <a:ext cx="557110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433" y="4802816"/>
            <a:ext cx="4208444" cy="13977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 них відображає твій настрій?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6737384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5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5CFF99E-0770-45E5-A6B5-CFAD8D6EC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45" r="50000" b="12173"/>
          <a:stretch/>
        </p:blipFill>
        <p:spPr>
          <a:xfrm>
            <a:off x="10933879" y="5357860"/>
            <a:ext cx="886665" cy="13892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84B3CA7-B4D3-4E56-8EB8-A20E7E87C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108" y="5380115"/>
            <a:ext cx="1180336" cy="12398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3B1F9B8-F01A-4239-887E-A626BBF27D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72" t="12321" r="17898" b="8551"/>
          <a:stretch/>
        </p:blipFill>
        <p:spPr>
          <a:xfrm>
            <a:off x="2605310" y="5179633"/>
            <a:ext cx="1133475" cy="15386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1CCBB6E-1DB3-478F-B02F-7A9C39C38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65" y="1345905"/>
            <a:ext cx="1203710" cy="12644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9595" y="494529"/>
            <a:ext cx="10000527" cy="8513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З’ясуй, хто яким видом спорту займається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621CD4-CCDD-474F-AA95-FC6B59F3FC6B}"/>
              </a:ext>
            </a:extLst>
          </p:cNvPr>
          <p:cNvSpPr txBox="1"/>
          <p:nvPr/>
        </p:nvSpPr>
        <p:spPr>
          <a:xfrm>
            <a:off x="1619086" y="1516441"/>
            <a:ext cx="25593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20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+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3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-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1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417A74D-2DB2-4C4B-A6FD-650A7695FBBB}"/>
              </a:ext>
            </a:extLst>
          </p:cNvPr>
          <p:cNvSpPr txBox="1"/>
          <p:nvPr/>
        </p:nvSpPr>
        <p:spPr>
          <a:xfrm>
            <a:off x="1524400" y="2701501"/>
            <a:ext cx="26444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39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+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1– 6 =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D004325-773C-4861-82CC-6B1A91D70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89" y="2696257"/>
            <a:ext cx="1040063" cy="10925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12B082C-96C8-4C35-BD5F-38EE04D1530A}"/>
              </a:ext>
            </a:extLst>
          </p:cNvPr>
          <p:cNvSpPr txBox="1"/>
          <p:nvPr/>
        </p:nvSpPr>
        <p:spPr>
          <a:xfrm>
            <a:off x="7671275" y="3954567"/>
            <a:ext cx="26176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65 – 2 – 1 = 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B1E41B-0E66-4C1D-97BA-43D8712C0A6B}"/>
              </a:ext>
            </a:extLst>
          </p:cNvPr>
          <p:cNvSpPr txBox="1"/>
          <p:nvPr/>
        </p:nvSpPr>
        <p:spPr>
          <a:xfrm>
            <a:off x="7605801" y="1601185"/>
            <a:ext cx="26176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63 – 3 + 9 =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1EE305C-5260-4FAB-A2AA-82B4F6758F6D}"/>
              </a:ext>
            </a:extLst>
          </p:cNvPr>
          <p:cNvSpPr txBox="1"/>
          <p:nvPr/>
        </p:nvSpPr>
        <p:spPr>
          <a:xfrm>
            <a:off x="7614374" y="2701501"/>
            <a:ext cx="26176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94 – 4 + 9 =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1607E1F-AD49-4E36-AFA6-585C3B09D479}"/>
              </a:ext>
            </a:extLst>
          </p:cNvPr>
          <p:cNvSpPr txBox="1"/>
          <p:nvPr/>
        </p:nvSpPr>
        <p:spPr>
          <a:xfrm>
            <a:off x="1619085" y="3926415"/>
            <a:ext cx="25593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48 + 2 – 7 =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Skis">
            <a:extLst>
              <a:ext uri="{FF2B5EF4-FFF2-40B4-BE49-F238E27FC236}">
                <a16:creationId xmlns="" xmlns:a16="http://schemas.microsoft.com/office/drawing/2014/main" id="{8D351183-D625-4B6E-88CA-05CCB33A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7" y="3954053"/>
            <a:ext cx="11334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1199D7-B61A-4CA2-8C17-68846C1013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411" y="1346421"/>
            <a:ext cx="1158979" cy="1217415"/>
          </a:xfrm>
          <a:prstGeom prst="rect">
            <a:avLst/>
          </a:prstGeom>
        </p:spPr>
      </p:pic>
      <p:pic>
        <p:nvPicPr>
          <p:cNvPr id="2052" name="Picture 4" descr="Montain bike">
            <a:extLst>
              <a:ext uri="{FF2B5EF4-FFF2-40B4-BE49-F238E27FC236}">
                <a16:creationId xmlns="" xmlns:a16="http://schemas.microsoft.com/office/drawing/2014/main" id="{B14C73E9-D2EB-470B-850C-4ADCDA96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11" y="2615551"/>
            <a:ext cx="1203711" cy="12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ther soccer ball">
            <a:extLst>
              <a:ext uri="{FF2B5EF4-FFF2-40B4-BE49-F238E27FC236}">
                <a16:creationId xmlns="" xmlns:a16="http://schemas.microsoft.com/office/drawing/2014/main" id="{0022D28C-B2AF-4A21-B9EE-33754C39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11" y="3879953"/>
            <a:ext cx="1203711" cy="12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29682F7-6C24-4AB3-85B9-ABDB2B8884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379" y="5309970"/>
            <a:ext cx="1203710" cy="126440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E365984-5447-478C-8979-9636D2BE3385}"/>
              </a:ext>
            </a:extLst>
          </p:cNvPr>
          <p:cNvSpPr txBox="1"/>
          <p:nvPr/>
        </p:nvSpPr>
        <p:spPr>
          <a:xfrm>
            <a:off x="157013" y="5672098"/>
            <a:ext cx="106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1FA1C66-B157-4B6D-AEEB-78083B1826EA}"/>
              </a:ext>
            </a:extLst>
          </p:cNvPr>
          <p:cNvSpPr txBox="1"/>
          <p:nvPr/>
        </p:nvSpPr>
        <p:spPr>
          <a:xfrm>
            <a:off x="1935966" y="5654796"/>
            <a:ext cx="106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43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7E008CB-9679-4781-8D2B-867DE0C3DB8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085" t="10743" r="12376" b="9916"/>
          <a:stretch/>
        </p:blipFill>
        <p:spPr>
          <a:xfrm>
            <a:off x="4785951" y="5343608"/>
            <a:ext cx="1091849" cy="122079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02D6205-2BB7-48FA-9819-70326DBE4F1D}"/>
              </a:ext>
            </a:extLst>
          </p:cNvPr>
          <p:cNvSpPr txBox="1"/>
          <p:nvPr/>
        </p:nvSpPr>
        <p:spPr>
          <a:xfrm>
            <a:off x="4020436" y="5641076"/>
            <a:ext cx="89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69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1952EF2-8CFA-4CDC-91B0-77E9B09A4372}"/>
              </a:ext>
            </a:extLst>
          </p:cNvPr>
          <p:cNvSpPr txBox="1"/>
          <p:nvPr/>
        </p:nvSpPr>
        <p:spPr>
          <a:xfrm>
            <a:off x="5882747" y="5654796"/>
            <a:ext cx="89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34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085B5BB-589C-4915-9E4B-E3983E729AD4}"/>
              </a:ext>
            </a:extLst>
          </p:cNvPr>
          <p:cNvSpPr txBox="1"/>
          <p:nvPr/>
        </p:nvSpPr>
        <p:spPr>
          <a:xfrm>
            <a:off x="8056061" y="5607438"/>
            <a:ext cx="89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99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E2A0E5F-F4E9-446D-9539-9E721F49389A}"/>
              </a:ext>
            </a:extLst>
          </p:cNvPr>
          <p:cNvSpPr txBox="1"/>
          <p:nvPr/>
        </p:nvSpPr>
        <p:spPr>
          <a:xfrm>
            <a:off x="10051211" y="5654796"/>
            <a:ext cx="89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62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44D335-D487-4216-BA60-5F915791EF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0061" y="5357860"/>
            <a:ext cx="893327" cy="12398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-0.3051 C 2.08333E-7 -0.4419 0.09062 -0.60996 0.16432 -0.60996 L 0.32878 -0.60996 " pathEditMode="relative" rAng="0" ptsTypes="AA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30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6.25E-7 -0.30509 C -6.25E-7 -0.44189 0.09063 -0.60995 0.16432 -0.60995 L 0.32878 -0.60995 " pathEditMode="relative" rAng="0" ptsTypes="AAAA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7747 2.22222E-6 C -0.11198 2.22222E-6 -0.15416 -0.11898 -0.15416 -0.21551 L -0.15416 -0.43033 " pathEditMode="relative" rAng="0" ptsTypes="AAAA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2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07747 1.85185E-6 C -0.11198 1.85185E-6 -0.15417 -0.11898 -0.15417 -0.21551 L -0.15417 -0.43033 " pathEditMode="relative" rAng="0" ptsTypes="AAAA">
                                      <p:cBhvr>
                                        <p:cTn id="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7214 -0.2476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123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17474 -0.2129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2.08333E-7 -0.29792 C 2.08333E-7 -0.43149 0.13398 -0.59561 0.24284 -0.59561 L 0.48607 -0.59561 " pathEditMode="relative" rAng="0" ptsTypes="AAAA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3.75E-6 -0.31712 C 3.75E-6 -0.45902 0.13619 -0.63333 0.24713 -0.63333 L 0.49492 -0.63333 " pathEditMode="relative" rAng="0" ptsTypes="AAAA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-0.21412 C -1.66667E-6 -0.30996 0.04401 -0.42801 0.07982 -0.42801 L 0.15964 -0.42801 " pathEditMode="relative" rAng="0" ptsTypes="AAAA">
                                      <p:cBhvr>
                                        <p:cTn id="3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21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21412 C 4.16667E-6 -0.30995 0.04401 -0.42801 0.07981 -0.42801 L 0.15963 -0.42801 " pathEditMode="relative" rAng="0" ptsTypes="AAAA">
                                      <p:cBhvr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1367 -0.27477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375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01901 -0.25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3215" y="511073"/>
            <a:ext cx="9745884" cy="7389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усно № 408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1283ED1-E7D8-4ED8-86F4-9136497FC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" t="5186" r="5905" b="15200"/>
          <a:stretch/>
        </p:blipFill>
        <p:spPr>
          <a:xfrm>
            <a:off x="9109275" y="1432896"/>
            <a:ext cx="2610381" cy="2462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6814308-9ECB-4889-8D97-21EED1499CDA}"/>
              </a:ext>
            </a:extLst>
          </p:cNvPr>
          <p:cNvSpPr txBox="1"/>
          <p:nvPr/>
        </p:nvSpPr>
        <p:spPr>
          <a:xfrm>
            <a:off x="2702497" y="1432896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30 + 5 =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8F29-B02E-4809-B954-B498511B23E0}"/>
              </a:ext>
            </a:extLst>
          </p:cNvPr>
          <p:cNvSpPr txBox="1"/>
          <p:nvPr/>
        </p:nvSpPr>
        <p:spPr>
          <a:xfrm>
            <a:off x="4623713" y="1432896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B882DBF-9D8D-412C-9507-B2DAE6B4244C}"/>
              </a:ext>
            </a:extLst>
          </p:cNvPr>
          <p:cNvSpPr txBox="1"/>
          <p:nvPr/>
        </p:nvSpPr>
        <p:spPr>
          <a:xfrm>
            <a:off x="2701877" y="2229224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30 – 5 =</a:t>
            </a:r>
            <a:endParaRPr lang="uk-UA" sz="40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4623093" y="2229224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3BD809-70FC-4DDA-B11E-61F94301CF8D}"/>
              </a:ext>
            </a:extLst>
          </p:cNvPr>
          <p:cNvSpPr txBox="1"/>
          <p:nvPr/>
        </p:nvSpPr>
        <p:spPr>
          <a:xfrm>
            <a:off x="2701877" y="3001361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BA1CBA"/>
                </a:solidFill>
              </a:rPr>
              <a:t>34 + 8 =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6E0FE9-A06E-4989-ABA0-B7A5B8C5A6B4}"/>
              </a:ext>
            </a:extLst>
          </p:cNvPr>
          <p:cNvSpPr txBox="1"/>
          <p:nvPr/>
        </p:nvSpPr>
        <p:spPr>
          <a:xfrm>
            <a:off x="4623093" y="3001361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BA1CBA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CA3B481-1B97-4FA3-BC07-E4370810189B}"/>
              </a:ext>
            </a:extLst>
          </p:cNvPr>
          <p:cNvSpPr txBox="1"/>
          <p:nvPr/>
        </p:nvSpPr>
        <p:spPr>
          <a:xfrm>
            <a:off x="2718728" y="3764628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295FFF"/>
                </a:solidFill>
              </a:rPr>
              <a:t>34 – 8 =</a:t>
            </a:r>
            <a:endParaRPr lang="uk-UA" sz="4000" dirty="0">
              <a:solidFill>
                <a:srgbClr val="295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27AE007-E0DA-48A3-98B4-602B3A3276B0}"/>
              </a:ext>
            </a:extLst>
          </p:cNvPr>
          <p:cNvSpPr txBox="1"/>
          <p:nvPr/>
        </p:nvSpPr>
        <p:spPr>
          <a:xfrm>
            <a:off x="4639944" y="3764628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295FFF"/>
                </a:solidFill>
              </a:rPr>
              <a:t>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2E635D7-AD3B-4F8E-9B64-033FE51DBD36}"/>
              </a:ext>
            </a:extLst>
          </p:cNvPr>
          <p:cNvSpPr txBox="1"/>
          <p:nvPr/>
        </p:nvSpPr>
        <p:spPr>
          <a:xfrm>
            <a:off x="5804685" y="1482819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43 + 7 =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C7085A6-AC80-4C2E-9892-CD8FD9203778}"/>
              </a:ext>
            </a:extLst>
          </p:cNvPr>
          <p:cNvSpPr txBox="1"/>
          <p:nvPr/>
        </p:nvSpPr>
        <p:spPr>
          <a:xfrm>
            <a:off x="7725901" y="1482819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C68D6DA-EEB7-42A7-9C9C-E6200825FA57}"/>
              </a:ext>
            </a:extLst>
          </p:cNvPr>
          <p:cNvSpPr txBox="1"/>
          <p:nvPr/>
        </p:nvSpPr>
        <p:spPr>
          <a:xfrm>
            <a:off x="5833312" y="2247177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43 – 7 =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A36A88A-9744-4C44-95D7-F8FA0C22848D}"/>
              </a:ext>
            </a:extLst>
          </p:cNvPr>
          <p:cNvSpPr txBox="1"/>
          <p:nvPr/>
        </p:nvSpPr>
        <p:spPr>
          <a:xfrm>
            <a:off x="7754528" y="2247177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D5DDAA6-B40C-4575-BF97-96D529FC6DEB}"/>
              </a:ext>
            </a:extLst>
          </p:cNvPr>
          <p:cNvSpPr txBox="1"/>
          <p:nvPr/>
        </p:nvSpPr>
        <p:spPr>
          <a:xfrm>
            <a:off x="5845641" y="2999020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56 + 4 =</a:t>
            </a:r>
            <a:endParaRPr lang="uk-UA" sz="40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128D6C2-E6BF-4983-B160-7B76FDF5F89F}"/>
              </a:ext>
            </a:extLst>
          </p:cNvPr>
          <p:cNvSpPr txBox="1"/>
          <p:nvPr/>
        </p:nvSpPr>
        <p:spPr>
          <a:xfrm>
            <a:off x="7754528" y="3001361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B050"/>
                </a:solidFill>
              </a:rPr>
              <a:t>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3C9DE0C-2F75-47BB-8F04-91051356FE56}"/>
              </a:ext>
            </a:extLst>
          </p:cNvPr>
          <p:cNvSpPr txBox="1"/>
          <p:nvPr/>
        </p:nvSpPr>
        <p:spPr>
          <a:xfrm>
            <a:off x="5833312" y="3764628"/>
            <a:ext cx="1880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295FFF"/>
                </a:solidFill>
              </a:rPr>
              <a:t>56 – 4 =</a:t>
            </a:r>
            <a:endParaRPr lang="uk-UA" sz="4000" dirty="0">
              <a:solidFill>
                <a:srgbClr val="295FF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A84CED6-2A78-4CEE-AF27-263042CE3764}"/>
              </a:ext>
            </a:extLst>
          </p:cNvPr>
          <p:cNvSpPr txBox="1"/>
          <p:nvPr/>
        </p:nvSpPr>
        <p:spPr>
          <a:xfrm>
            <a:off x="7789128" y="3763819"/>
            <a:ext cx="880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295FFF"/>
                </a:solidFill>
              </a:rPr>
              <a:t>52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7500" y="1525710"/>
            <a:ext cx="1951057" cy="14756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результати </a:t>
            </a:r>
            <a:r>
              <a:rPr lang="uk-UA" sz="2400" b="1" dirty="0">
                <a:solidFill>
                  <a:srgbClr val="7030A0"/>
                </a:solidFill>
              </a:rPr>
              <a:t>в порядку збільшення.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1869609" y="4684974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27AE007-E0DA-48A3-98B4-602B3A3276B0}"/>
              </a:ext>
            </a:extLst>
          </p:cNvPr>
          <p:cNvSpPr txBox="1"/>
          <p:nvPr/>
        </p:nvSpPr>
        <p:spPr>
          <a:xfrm>
            <a:off x="2837864" y="4704597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295FFF"/>
                </a:solidFill>
              </a:rPr>
              <a:t>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2568F29-B02E-4809-B954-B498511B23E0}"/>
              </a:ext>
            </a:extLst>
          </p:cNvPr>
          <p:cNvSpPr txBox="1"/>
          <p:nvPr/>
        </p:nvSpPr>
        <p:spPr>
          <a:xfrm>
            <a:off x="3800480" y="4720470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A36A88A-9744-4C44-95D7-F8FA0C22848D}"/>
              </a:ext>
            </a:extLst>
          </p:cNvPr>
          <p:cNvSpPr txBox="1"/>
          <p:nvPr/>
        </p:nvSpPr>
        <p:spPr>
          <a:xfrm>
            <a:off x="4774774" y="4728519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06E0FE9-A06E-4989-ABA0-B7A5B8C5A6B4}"/>
              </a:ext>
            </a:extLst>
          </p:cNvPr>
          <p:cNvSpPr txBox="1"/>
          <p:nvPr/>
        </p:nvSpPr>
        <p:spPr>
          <a:xfrm>
            <a:off x="5692956" y="4720470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BA1CBA"/>
                </a:solidFill>
              </a:rPr>
              <a:t>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A84CED6-2A78-4CEE-AF27-263042CE3764}"/>
              </a:ext>
            </a:extLst>
          </p:cNvPr>
          <p:cNvSpPr txBox="1"/>
          <p:nvPr/>
        </p:nvSpPr>
        <p:spPr>
          <a:xfrm>
            <a:off x="7489332" y="4717716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295FFF"/>
                </a:solidFill>
              </a:rPr>
              <a:t>52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C7085A6-AC80-4C2E-9892-CD8FD9203778}"/>
              </a:ext>
            </a:extLst>
          </p:cNvPr>
          <p:cNvSpPr txBox="1"/>
          <p:nvPr/>
        </p:nvSpPr>
        <p:spPr>
          <a:xfrm>
            <a:off x="6609234" y="4720470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128D6C2-E6BF-4983-B160-7B76FDF5F89F}"/>
              </a:ext>
            </a:extLst>
          </p:cNvPr>
          <p:cNvSpPr txBox="1"/>
          <p:nvPr/>
        </p:nvSpPr>
        <p:spPr>
          <a:xfrm>
            <a:off x="8369430" y="4728519"/>
            <a:ext cx="7398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21788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6" grpId="0" animBg="1"/>
      <p:bldP spid="35" grpId="0" animBg="1"/>
      <p:bldP spid="37" grpId="0" animBg="1"/>
      <p:bldP spid="39" grpId="0" animBg="1"/>
      <p:bldP spid="43" grpId="0" animBg="1"/>
      <p:bldP spid="32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9123" y="525388"/>
            <a:ext cx="10096817" cy="5984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Прочитай, назви вираз й </a:t>
            </a:r>
            <a:r>
              <a:rPr lang="uk-UA" sz="4000" b="1" dirty="0" smtClean="0">
                <a:solidFill>
                  <a:schemeClr val="bg1"/>
                </a:solidFill>
              </a:rPr>
              <a:t>обчисли № 409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10484059" y="3596119"/>
            <a:ext cx="1453132" cy="28743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6767968" y="1537916"/>
            <a:ext cx="32968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45 </a:t>
            </a:r>
            <a:r>
              <a:rPr lang="uk-UA" sz="3200" b="1" dirty="0" smtClean="0">
                <a:solidFill>
                  <a:srgbClr val="FFC000"/>
                </a:solidFill>
              </a:rPr>
              <a:t>– </a:t>
            </a:r>
            <a:r>
              <a:rPr lang="uk-UA" sz="3200" b="1" dirty="0" smtClean="0">
                <a:solidFill>
                  <a:srgbClr val="FFC000"/>
                </a:solidFill>
              </a:rPr>
              <a:t>(20 </a:t>
            </a:r>
            <a:r>
              <a:rPr lang="uk-UA" sz="3200" b="1" dirty="0" smtClean="0">
                <a:solidFill>
                  <a:srgbClr val="FFC000"/>
                </a:solidFill>
              </a:rPr>
              <a:t>+ </a:t>
            </a:r>
            <a:r>
              <a:rPr lang="uk-UA" sz="3200" b="1" dirty="0" smtClean="0">
                <a:solidFill>
                  <a:srgbClr val="FFC000"/>
                </a:solidFill>
              </a:rPr>
              <a:t>10) </a:t>
            </a:r>
            <a:r>
              <a:rPr lang="uk-UA" sz="3200" b="1" dirty="0" smtClean="0">
                <a:solidFill>
                  <a:srgbClr val="FFC000"/>
                </a:solidFill>
              </a:rPr>
              <a:t>= </a:t>
            </a:r>
            <a:r>
              <a:rPr lang="uk-UA" sz="3200" b="1" dirty="0" smtClean="0">
                <a:solidFill>
                  <a:srgbClr val="FFC000"/>
                </a:solidFill>
              </a:rPr>
              <a:t>15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19" name="Прямокутник: округлені кути 1">
            <a:extLst>
              <a:ext uri="{FF2B5EF4-FFF2-40B4-BE49-F238E27FC236}">
                <a16:creationId xmlns="" xmlns:a16="http://schemas.microsoft.com/office/drawing/2014/main" id="{145CBC9E-D487-41E6-9234-47B119CC3653}"/>
              </a:ext>
            </a:extLst>
          </p:cNvPr>
          <p:cNvSpPr/>
          <p:nvPr/>
        </p:nvSpPr>
        <p:spPr>
          <a:xfrm>
            <a:off x="949123" y="1365384"/>
            <a:ext cx="5609850" cy="9422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Різниця числа 45 та суми </a:t>
            </a:r>
            <a:r>
              <a:rPr lang="uk-UA" sz="3200" b="1" dirty="0">
                <a:solidFill>
                  <a:srgbClr val="7030A0"/>
                </a:solidFill>
              </a:rPr>
              <a:t>чисел </a:t>
            </a:r>
            <a:r>
              <a:rPr lang="uk-UA" sz="3200" b="1" dirty="0" smtClean="0">
                <a:solidFill>
                  <a:srgbClr val="7030A0"/>
                </a:solidFill>
              </a:rPr>
              <a:t>20 </a:t>
            </a:r>
            <a:r>
              <a:rPr lang="uk-UA" sz="3200" b="1" dirty="0">
                <a:solidFill>
                  <a:srgbClr val="7030A0"/>
                </a:solidFill>
              </a:rPr>
              <a:t>і </a:t>
            </a:r>
            <a:r>
              <a:rPr lang="uk-UA" sz="3200" b="1" dirty="0" smtClean="0">
                <a:solidFill>
                  <a:srgbClr val="7030A0"/>
                </a:solidFill>
              </a:rPr>
              <a:t>10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8" name="Прямокутник: округлені кути 1">
            <a:extLst>
              <a:ext uri="{FF2B5EF4-FFF2-40B4-BE49-F238E27FC236}">
                <a16:creationId xmlns="" xmlns:a16="http://schemas.microsoft.com/office/drawing/2014/main" id="{AC4D3FF2-B780-4280-8C4F-E5324EDEAC4B}"/>
              </a:ext>
            </a:extLst>
          </p:cNvPr>
          <p:cNvSpPr/>
          <p:nvPr/>
        </p:nvSpPr>
        <p:spPr>
          <a:xfrm>
            <a:off x="931762" y="2579632"/>
            <a:ext cx="5644572" cy="10451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Сума числа 37 та різниці </a:t>
            </a:r>
            <a:r>
              <a:rPr lang="uk-UA" sz="3200" b="1" dirty="0">
                <a:solidFill>
                  <a:srgbClr val="7030A0"/>
                </a:solidFill>
              </a:rPr>
              <a:t>чисел </a:t>
            </a:r>
            <a:r>
              <a:rPr lang="uk-UA" sz="3200" b="1" dirty="0" smtClean="0">
                <a:solidFill>
                  <a:srgbClr val="7030A0"/>
                </a:solidFill>
              </a:rPr>
              <a:t>18 </a:t>
            </a:r>
            <a:r>
              <a:rPr lang="uk-UA" sz="3200" b="1" dirty="0">
                <a:solidFill>
                  <a:srgbClr val="7030A0"/>
                </a:solidFill>
              </a:rPr>
              <a:t>і </a:t>
            </a:r>
            <a:r>
              <a:rPr lang="uk-UA" sz="3200" b="1" dirty="0" smtClean="0">
                <a:solidFill>
                  <a:srgbClr val="7030A0"/>
                </a:solidFill>
              </a:rPr>
              <a:t>9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9" name="Прямокутник: округлені кути 1">
            <a:extLst>
              <a:ext uri="{FF2B5EF4-FFF2-40B4-BE49-F238E27FC236}">
                <a16:creationId xmlns="" xmlns:a16="http://schemas.microsoft.com/office/drawing/2014/main" id="{BA1C443B-F2B9-4189-9C78-A6225D12F0D2}"/>
              </a:ext>
            </a:extLst>
          </p:cNvPr>
          <p:cNvSpPr/>
          <p:nvPr/>
        </p:nvSpPr>
        <p:spPr>
          <a:xfrm>
            <a:off x="962560" y="3923851"/>
            <a:ext cx="5613774" cy="10313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Сума різниці чисел 5</a:t>
            </a:r>
            <a:r>
              <a:rPr lang="en-US" sz="3200" b="1" dirty="0" smtClean="0">
                <a:solidFill>
                  <a:srgbClr val="7030A0"/>
                </a:solidFill>
              </a:rPr>
              <a:t>6 </a:t>
            </a:r>
            <a:r>
              <a:rPr lang="uk-UA" sz="3200" b="1" dirty="0" smtClean="0">
                <a:solidFill>
                  <a:srgbClr val="7030A0"/>
                </a:solidFill>
              </a:rPr>
              <a:t>і 9 та числа 3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9FF589D-CF45-42BD-B0FB-78ADE6EED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491525" y="1485084"/>
            <a:ext cx="853610" cy="70280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E851265-532F-4CE3-93EE-6FDD3D4F74BE}"/>
              </a:ext>
            </a:extLst>
          </p:cNvPr>
          <p:cNvSpPr txBox="1"/>
          <p:nvPr/>
        </p:nvSpPr>
        <p:spPr>
          <a:xfrm>
            <a:off x="6767968" y="2781150"/>
            <a:ext cx="31503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 smtClean="0">
                <a:solidFill>
                  <a:srgbClr val="FFC000"/>
                </a:solidFill>
              </a:rPr>
              <a:t>37 </a:t>
            </a:r>
            <a:r>
              <a:rPr lang="uk-UA" sz="3200" dirty="0" smtClean="0">
                <a:solidFill>
                  <a:srgbClr val="FFC000"/>
                </a:solidFill>
              </a:rPr>
              <a:t>+ (</a:t>
            </a:r>
            <a:r>
              <a:rPr lang="uk-UA" sz="3200" dirty="0" smtClean="0">
                <a:solidFill>
                  <a:srgbClr val="FFC000"/>
                </a:solidFill>
              </a:rPr>
              <a:t>18 </a:t>
            </a:r>
            <a:r>
              <a:rPr lang="uk-UA" sz="3200" dirty="0" smtClean="0">
                <a:solidFill>
                  <a:srgbClr val="FFC000"/>
                </a:solidFill>
              </a:rPr>
              <a:t>– </a:t>
            </a:r>
            <a:r>
              <a:rPr lang="uk-UA" sz="3200" dirty="0" smtClean="0">
                <a:solidFill>
                  <a:srgbClr val="FFC000"/>
                </a:solidFill>
              </a:rPr>
              <a:t>9) </a:t>
            </a:r>
            <a:r>
              <a:rPr lang="uk-UA" sz="3200" dirty="0" smtClean="0">
                <a:solidFill>
                  <a:srgbClr val="FFC000"/>
                </a:solidFill>
              </a:rPr>
              <a:t>= </a:t>
            </a:r>
            <a:r>
              <a:rPr lang="uk-UA" sz="3200" dirty="0" smtClean="0">
                <a:solidFill>
                  <a:srgbClr val="FFC000"/>
                </a:solidFill>
              </a:rPr>
              <a:t>46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3F9CD1F-4329-4CA7-966A-FC56AE64A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302294" y="2750812"/>
            <a:ext cx="853610" cy="7028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64E2D66-9395-462A-A38B-42F02E1C0447}"/>
              </a:ext>
            </a:extLst>
          </p:cNvPr>
          <p:cNvSpPr txBox="1"/>
          <p:nvPr/>
        </p:nvSpPr>
        <p:spPr>
          <a:xfrm>
            <a:off x="6803866" y="4097129"/>
            <a:ext cx="31503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 smtClean="0">
                <a:solidFill>
                  <a:srgbClr val="FFC000"/>
                </a:solidFill>
              </a:rPr>
              <a:t>(56 </a:t>
            </a:r>
            <a:r>
              <a:rPr lang="uk-UA" sz="3200" dirty="0" smtClean="0">
                <a:solidFill>
                  <a:srgbClr val="FFC000"/>
                </a:solidFill>
              </a:rPr>
              <a:t>– </a:t>
            </a:r>
            <a:r>
              <a:rPr lang="uk-UA" sz="3200" dirty="0" smtClean="0">
                <a:solidFill>
                  <a:srgbClr val="FFC000"/>
                </a:solidFill>
              </a:rPr>
              <a:t>9) + 3 </a:t>
            </a:r>
            <a:r>
              <a:rPr lang="uk-UA" sz="3200" dirty="0" smtClean="0">
                <a:solidFill>
                  <a:srgbClr val="FFC000"/>
                </a:solidFill>
              </a:rPr>
              <a:t>= </a:t>
            </a:r>
            <a:r>
              <a:rPr lang="uk-UA" sz="3200" dirty="0" smtClean="0">
                <a:solidFill>
                  <a:srgbClr val="FFC000"/>
                </a:solidFill>
              </a:rPr>
              <a:t>50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A0CD992-C8B1-463B-909E-568555381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100618" y="4088115"/>
            <a:ext cx="853610" cy="70280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3767" y="494529"/>
            <a:ext cx="9792182" cy="7423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772994" y="1384383"/>
            <a:ext cx="5222955" cy="1675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</a:t>
            </a:r>
            <a:r>
              <a:rPr lang="en-US" sz="2800" dirty="0"/>
              <a:t> </a:t>
            </a:r>
            <a:r>
              <a:rPr lang="uk-UA" sz="2800" dirty="0"/>
              <a:t>парку посадили 7 кленів, 8 каштанів і 5 лип. Скільки всього дерев посадили в парку?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BF367A-A40E-4D7E-A8A6-EE1F1B0D1113}"/>
              </a:ext>
            </a:extLst>
          </p:cNvPr>
          <p:cNvSpPr txBox="1"/>
          <p:nvPr/>
        </p:nvSpPr>
        <p:spPr>
          <a:xfrm>
            <a:off x="4580650" y="3341839"/>
            <a:ext cx="19448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7 + 8 – 5 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1AF281-A2DB-410D-80D8-3C24C5DA5752}"/>
              </a:ext>
            </a:extLst>
          </p:cNvPr>
          <p:cNvSpPr txBox="1"/>
          <p:nvPr/>
        </p:nvSpPr>
        <p:spPr>
          <a:xfrm>
            <a:off x="6779839" y="3340318"/>
            <a:ext cx="19448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7 + 8 + 5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0216B8-D7C3-478F-9555-AD5767C50867}"/>
              </a:ext>
            </a:extLst>
          </p:cNvPr>
          <p:cNvSpPr txBox="1"/>
          <p:nvPr/>
        </p:nvSpPr>
        <p:spPr>
          <a:xfrm>
            <a:off x="9051099" y="3340318"/>
            <a:ext cx="19448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7 + 5 – 8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EDDF0AB-AC60-483B-887B-FBC83402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11" y="2411215"/>
            <a:ext cx="2361556" cy="2480627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3767" y="1392841"/>
            <a:ext cx="3761469" cy="8364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</a:t>
            </a:r>
            <a:r>
              <a:rPr lang="uk-UA" sz="2400" b="1" dirty="0">
                <a:solidFill>
                  <a:srgbClr val="7030A0"/>
                </a:solidFill>
              </a:rPr>
              <a:t>вираз, який є розв’язанням цієї задачі.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4764" y="4473636"/>
            <a:ext cx="5957646" cy="8364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Склади задачу за виразом 15 + 4 + 7.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619" r="63588" b="58243"/>
          <a:stretch/>
        </p:blipFill>
        <p:spPr>
          <a:xfrm>
            <a:off x="545827" y="1369546"/>
            <a:ext cx="7092000" cy="457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02134" y="4597479"/>
            <a:ext cx="742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10 відер всього приніс Микита.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175183" y="1349361"/>
            <a:ext cx="5337728" cy="2238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Микита приніс </a:t>
            </a:r>
            <a:r>
              <a:rPr lang="uk-UA" sz="2800" dirty="0" smtClean="0">
                <a:solidFill>
                  <a:srgbClr val="FFFF00"/>
                </a:solidFill>
              </a:rPr>
              <a:t>3 відра</a:t>
            </a:r>
            <a:r>
              <a:rPr lang="uk-UA" sz="2800" dirty="0" smtClean="0"/>
              <a:t> води </a:t>
            </a:r>
            <a:r>
              <a:rPr lang="uk-UA" sz="2800" dirty="0" smtClean="0">
                <a:solidFill>
                  <a:srgbClr val="FFFF00"/>
                </a:solidFill>
              </a:rPr>
              <a:t>для</a:t>
            </a:r>
            <a:r>
              <a:rPr lang="uk-UA" sz="2800" dirty="0" smtClean="0"/>
              <a:t> поливу </a:t>
            </a:r>
            <a:r>
              <a:rPr lang="uk-UA" sz="2800" dirty="0" smtClean="0">
                <a:solidFill>
                  <a:srgbClr val="FFFF00"/>
                </a:solidFill>
              </a:rPr>
              <a:t>полуниці</a:t>
            </a:r>
            <a:r>
              <a:rPr lang="uk-UA" sz="2800" dirty="0" smtClean="0"/>
              <a:t>, </a:t>
            </a:r>
            <a:r>
              <a:rPr lang="uk-UA" sz="2800" dirty="0" smtClean="0">
                <a:solidFill>
                  <a:srgbClr val="FFFF00"/>
                </a:solidFill>
              </a:rPr>
              <a:t>2 відра </a:t>
            </a:r>
            <a:r>
              <a:rPr lang="uk-UA" sz="2800" dirty="0" smtClean="0"/>
              <a:t>– </a:t>
            </a:r>
            <a:r>
              <a:rPr lang="uk-UA" sz="2800" dirty="0" smtClean="0">
                <a:solidFill>
                  <a:srgbClr val="FFFF00"/>
                </a:solidFill>
              </a:rPr>
              <a:t>для</a:t>
            </a:r>
            <a:r>
              <a:rPr lang="uk-UA" sz="2800" dirty="0" smtClean="0"/>
              <a:t> поливу </a:t>
            </a:r>
            <a:r>
              <a:rPr lang="uk-UA" sz="2800" dirty="0" smtClean="0">
                <a:solidFill>
                  <a:srgbClr val="FFFF00"/>
                </a:solidFill>
              </a:rPr>
              <a:t>капусти</a:t>
            </a:r>
            <a:r>
              <a:rPr lang="uk-UA" sz="2800" dirty="0" smtClean="0"/>
              <a:t> та </a:t>
            </a:r>
            <a:r>
              <a:rPr lang="uk-UA" sz="2800" dirty="0" smtClean="0">
                <a:solidFill>
                  <a:srgbClr val="FFFF00"/>
                </a:solidFill>
              </a:rPr>
              <a:t>5 відер </a:t>
            </a:r>
            <a:r>
              <a:rPr lang="uk-UA" sz="2800" dirty="0" smtClean="0"/>
              <a:t>– </a:t>
            </a:r>
            <a:r>
              <a:rPr lang="uk-UA" sz="2800" dirty="0" smtClean="0">
                <a:solidFill>
                  <a:srgbClr val="FFFF00"/>
                </a:solidFill>
              </a:rPr>
              <a:t>для</a:t>
            </a:r>
            <a:r>
              <a:rPr lang="uk-UA" sz="2800" dirty="0" smtClean="0"/>
              <a:t> поливу </a:t>
            </a:r>
            <a:r>
              <a:rPr lang="uk-UA" sz="2800" dirty="0" smtClean="0">
                <a:solidFill>
                  <a:srgbClr val="FFFF00"/>
                </a:solidFill>
              </a:rPr>
              <a:t>яблунь</a:t>
            </a:r>
            <a:r>
              <a:rPr lang="uk-UA" sz="2800" dirty="0" smtClean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</a:t>
            </a:r>
            <a:r>
              <a:rPr lang="uk-UA" sz="2800" dirty="0" smtClean="0">
                <a:solidFill>
                  <a:srgbClr val="FFFF00"/>
                </a:solidFill>
              </a:rPr>
              <a:t>всього відер води приніс Микита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3684" y="3951149"/>
            <a:ext cx="224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3 + 2 + 5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88354" y="3951148"/>
            <a:ext cx="1433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10 (в.) 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84301" y="2108462"/>
            <a:ext cx="17274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П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3 в.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К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2 в.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Я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5 в.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63064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416 </a:t>
            </a:r>
            <a:r>
              <a:rPr lang="uk-UA" sz="4000" b="1" dirty="0" smtClean="0">
                <a:solidFill>
                  <a:schemeClr val="bg1"/>
                </a:solidFill>
              </a:rPr>
              <a:t>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2575635" y="2303363"/>
            <a:ext cx="225438" cy="156665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4393" y="2763526"/>
            <a:ext cx="103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? в.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00" y="3655546"/>
            <a:ext cx="2432003" cy="243200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5" grpId="0"/>
      <p:bldP spid="24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490" y="628806"/>
            <a:ext cx="9838481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периметр чотирикутника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574" y="3918848"/>
            <a:ext cx="2657474" cy="2791464"/>
          </a:xfrm>
          <a:prstGeom prst="rect">
            <a:avLst/>
          </a:prstGeom>
        </p:spPr>
      </p:pic>
      <p:sp>
        <p:nvSpPr>
          <p:cNvPr id="2" name="Блок-схема: данные 1">
            <a:extLst>
              <a:ext uri="{FF2B5EF4-FFF2-40B4-BE49-F238E27FC236}">
                <a16:creationId xmlns="" xmlns:a16="http://schemas.microsoft.com/office/drawing/2014/main" id="{68F03F67-56B5-4B18-8912-C88B396C12F6}"/>
              </a:ext>
            </a:extLst>
          </p:cNvPr>
          <p:cNvSpPr/>
          <p:nvPr/>
        </p:nvSpPr>
        <p:spPr>
          <a:xfrm>
            <a:off x="2457545" y="2191515"/>
            <a:ext cx="5264288" cy="1511846"/>
          </a:xfrm>
          <a:prstGeom prst="flowChartInputOutpu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4758038" y="1560138"/>
            <a:ext cx="15733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25 мм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7286169" y="2947438"/>
            <a:ext cx="15733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10 мм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4053501" y="3873620"/>
            <a:ext cx="15733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25 мм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1041400" y="2762519"/>
            <a:ext cx="15733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10 мм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2607292" y="4775971"/>
            <a:ext cx="37240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25 + 10 + 25 + 10 =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2637350" y="5482019"/>
            <a:ext cx="36940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25 + 25 + 10 + 10 =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6331352" y="4807691"/>
            <a:ext cx="170963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70 (мм)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291058E-6A1B-4C1B-8B56-9416667FC653}"/>
              </a:ext>
            </a:extLst>
          </p:cNvPr>
          <p:cNvSpPr txBox="1"/>
          <p:nvPr/>
        </p:nvSpPr>
        <p:spPr>
          <a:xfrm>
            <a:off x="6331352" y="5482019"/>
            <a:ext cx="170963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70 (мм)</a:t>
            </a:r>
            <a:endParaRPr lang="uk-UA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4223</TotalTime>
  <Words>480</Words>
  <Application>Microsoft Office PowerPoint</Application>
  <PresentationFormat>Произвольный</PresentationFormat>
  <Paragraphs>118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Барометр настрою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678</cp:revision>
  <dcterms:created xsi:type="dcterms:W3CDTF">2018-01-05T16:38:53Z</dcterms:created>
  <dcterms:modified xsi:type="dcterms:W3CDTF">2024-12-08T20:50:41Z</dcterms:modified>
</cp:coreProperties>
</file>