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816" r:id="rId3"/>
    <p:sldId id="346" r:id="rId4"/>
    <p:sldId id="819" r:id="rId5"/>
    <p:sldId id="335" r:id="rId6"/>
    <p:sldId id="820" r:id="rId7"/>
    <p:sldId id="823" r:id="rId8"/>
    <p:sldId id="352" r:id="rId9"/>
    <p:sldId id="822" r:id="rId10"/>
    <p:sldId id="824" r:id="rId11"/>
    <p:sldId id="825" r:id="rId12"/>
    <p:sldId id="333" r:id="rId13"/>
    <p:sldId id="350" r:id="rId14"/>
    <p:sldId id="356" r:id="rId15"/>
    <p:sldId id="818"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242"/>
    <a:srgbClr val="FFFF00"/>
    <a:srgbClr val="1694E9"/>
    <a:srgbClr val="295FFF"/>
    <a:srgbClr val="FFB441"/>
    <a:srgbClr val="709E32"/>
    <a:srgbClr val="00B050"/>
    <a:srgbClr val="000000"/>
    <a:srgbClr val="002060"/>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26" autoAdjust="0"/>
    <p:restoredTop sz="94660"/>
  </p:normalViewPr>
  <p:slideViewPr>
    <p:cSldViewPr snapToGrid="0">
      <p:cViewPr varScale="1">
        <p:scale>
          <a:sx n="88" d="100"/>
          <a:sy n="88" d="100"/>
        </p:scale>
        <p:origin x="-18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BE04B-0FEE-474E-98E3-E5C059B0E3D6}" type="datetimeFigureOut">
              <a:rPr lang="ru-RU" smtClean="0"/>
              <a:t>16.12.2024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8AAFC-F45B-4763-9C1F-8029DFCE03FE}" type="slidenum">
              <a:rPr lang="ru-RU" smtClean="0"/>
              <a:t>‹#›</a:t>
            </a:fld>
            <a:endParaRPr lang="ru-RU"/>
          </a:p>
        </p:txBody>
      </p:sp>
    </p:spTree>
    <p:extLst>
      <p:ext uri="{BB962C8B-B14F-4D97-AF65-F5344CB8AC3E}">
        <p14:creationId xmlns:p14="http://schemas.microsoft.com/office/powerpoint/2010/main" val="117945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0626D62-0A69-489C-AD8A-DBBB454FE69F}" type="datetime1">
              <a:rPr lang="uk-UA" smtClean="0"/>
              <a:t>16.12.2024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99524242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C541F5A-B942-463D-BFFB-A6C0BF2A95D9}" type="datetime1">
              <a:rPr lang="uk-UA" smtClean="0"/>
              <a:t>16.12.2024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83642119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FAF5CA3-AACC-4614-BF69-00E689DA5E5C}" type="datetime1">
              <a:rPr lang="uk-UA" smtClean="0"/>
              <a:t>16.12.2024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138875618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E457AFC-C01B-4F35-8E90-7CDC7BDC9F41}" type="datetime1">
              <a:rPr lang="uk-UA" smtClean="0"/>
              <a:t>16.12.2024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57944565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1057DF8-A1C4-4191-9BCE-6255C9741248}" type="datetime1">
              <a:rPr lang="uk-UA" smtClean="0"/>
              <a:t>16.12.2024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252064699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1EB527B-8C9A-436C-98CD-9931061FA41E}" type="datetime1">
              <a:rPr lang="uk-UA" smtClean="0"/>
              <a:t>16.12.2024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54306629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CCE2E25-D864-431C-9803-DC1DF816B3B2}" type="datetime1">
              <a:rPr lang="uk-UA" smtClean="0"/>
              <a:t>16.12.2024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40992300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041627C-B8CA-44C8-AA80-F38F7E2DC942}" type="datetime1">
              <a:rPr lang="uk-UA" smtClean="0"/>
              <a:t>16.12.2024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113105855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78820F-613B-4084-A210-F6071CA8AA12}" type="datetime1">
              <a:rPr lang="uk-UA" smtClean="0"/>
              <a:t>16.12.2024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297949968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7F3D5AF-C886-45A1-B5DC-5A526CB61C15}" type="datetime1">
              <a:rPr lang="uk-UA" smtClean="0"/>
              <a:t>16.12.2024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77212181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43D2A21-8E22-4A57-9D96-C14531AB525D}" type="datetime1">
              <a:rPr lang="uk-UA" smtClean="0"/>
              <a:t>16.12.2024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05165284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BF2D6-4F70-474E-8189-F1C29A9FD449}" type="datetime1">
              <a:rPr lang="uk-UA" smtClean="0"/>
              <a:t>16.12.2024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2CC5-B2C6-4302-92FF-8C073FD1154B}" type="slidenum">
              <a:rPr lang="ru-RU" smtClean="0"/>
              <a:t>‹#›</a:t>
            </a:fld>
            <a:endParaRPr lang="ru-RU"/>
          </a:p>
        </p:txBody>
      </p:sp>
    </p:spTree>
    <p:extLst>
      <p:ext uri="{BB962C8B-B14F-4D97-AF65-F5344CB8AC3E}">
        <p14:creationId xmlns:p14="http://schemas.microsoft.com/office/powerpoint/2010/main" val="424610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371600" y="4431929"/>
            <a:ext cx="9413912" cy="1464231"/>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4000" b="1" dirty="0">
                <a:solidFill>
                  <a:schemeClr val="accent2">
                    <a:lumMod val="75000"/>
                  </a:schemeClr>
                </a:solidFill>
              </a:rPr>
              <a:t>Л. Повх «Ко­лядники». </a:t>
            </a:r>
            <a:endParaRPr lang="uk-UA" sz="4000" b="1" dirty="0" smtClean="0">
              <a:solidFill>
                <a:schemeClr val="accent2">
                  <a:lumMod val="75000"/>
                </a:schemeClr>
              </a:solidFill>
            </a:endParaRPr>
          </a:p>
          <a:p>
            <a:pPr algn="ctr"/>
            <a:r>
              <a:rPr lang="uk-UA" sz="4000" b="1" dirty="0" smtClean="0">
                <a:solidFill>
                  <a:schemeClr val="accent2">
                    <a:lumMod val="75000"/>
                  </a:schemeClr>
                </a:solidFill>
              </a:rPr>
              <a:t>Картина </a:t>
            </a:r>
            <a:r>
              <a:rPr lang="uk-UA" sz="4000" b="1" dirty="0">
                <a:solidFill>
                  <a:schemeClr val="accent2">
                    <a:lumMod val="75000"/>
                  </a:schemeClr>
                </a:solidFill>
              </a:rPr>
              <a:t>Г. Назаренко </a:t>
            </a:r>
            <a:r>
              <a:rPr lang="uk-UA" sz="4000" b="1" dirty="0" smtClean="0">
                <a:solidFill>
                  <a:schemeClr val="accent2">
                    <a:lumMod val="75000"/>
                  </a:schemeClr>
                </a:solidFill>
              </a:rPr>
              <a:t>«</a:t>
            </a:r>
            <a:r>
              <a:rPr lang="uk-UA" sz="4000" b="1" dirty="0">
                <a:solidFill>
                  <a:schemeClr val="accent2">
                    <a:lumMod val="75000"/>
                  </a:schemeClr>
                </a:solidFill>
              </a:rPr>
              <a:t>Колядники</a:t>
            </a:r>
            <a:r>
              <a:rPr lang="uk-UA" sz="4000" b="1" dirty="0" smtClean="0">
                <a:solidFill>
                  <a:schemeClr val="accent2">
                    <a:lumMod val="75000"/>
                  </a:schemeClr>
                </a:solidFill>
              </a:rPr>
              <a:t>»</a:t>
            </a:r>
            <a:endParaRPr lang="ru-RU" sz="4000" b="1" dirty="0">
              <a:solidFill>
                <a:schemeClr val="accent2">
                  <a:lumMod val="75000"/>
                </a:schemeClr>
              </a:solidFill>
            </a:endParaRPr>
          </a:p>
        </p:txBody>
      </p:sp>
      <p:sp>
        <p:nvSpPr>
          <p:cNvPr id="8" name="AutoShape 2" descr="ÐÐ°ÑÑÐ¸Ð½ÐºÐ¸ Ð¿Ð¾ Ð·Ð°Ð¿ÑÐ¾ÑÑ ÐºÐ»Ð¸Ð¿Ð°ÑÑ Ð´ÐµÑÐ¸ ÑÐ°Ð·Ð¾Ð¼ Ñ Ð´Ð¾Ð±ÑÑ Ð¿ÑÑ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6"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01742"/>
            <a:ext cx="3827147" cy="2809126"/>
          </a:xfrm>
          <a:prstGeom prst="round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09114" y="1389725"/>
            <a:ext cx="3176398" cy="2145268"/>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2">
                    <a:lumMod val="75000"/>
                  </a:schemeClr>
                </a:solidFill>
              </a:rPr>
              <a:t>Літературне читання</a:t>
            </a:r>
          </a:p>
          <a:p>
            <a:pPr algn="ctr"/>
            <a:r>
              <a:rPr lang="en-US" sz="2400" b="1" i="1" dirty="0" smtClean="0">
                <a:solidFill>
                  <a:schemeClr val="accent2">
                    <a:lumMod val="75000"/>
                  </a:schemeClr>
                </a:solidFill>
              </a:rPr>
              <a:t>2 </a:t>
            </a:r>
            <a:r>
              <a:rPr lang="uk-UA" sz="2400" b="1" i="1" dirty="0" smtClean="0">
                <a:solidFill>
                  <a:schemeClr val="accent2">
                    <a:lumMod val="75000"/>
                  </a:schemeClr>
                </a:solidFill>
              </a:rPr>
              <a:t>клас </a:t>
            </a:r>
          </a:p>
          <a:p>
            <a:pPr algn="ctr"/>
            <a:r>
              <a:rPr lang="uk-UA" sz="2400" b="1" i="1" dirty="0" smtClean="0">
                <a:solidFill>
                  <a:schemeClr val="accent2">
                    <a:lumMod val="75000"/>
                  </a:schemeClr>
                </a:solidFill>
              </a:rPr>
              <a:t>Розділ 5</a:t>
            </a:r>
            <a:r>
              <a:rPr lang="uk-UA" sz="2400" b="1" dirty="0" smtClean="0">
                <a:solidFill>
                  <a:schemeClr val="accent2">
                    <a:lumMod val="75000"/>
                  </a:schemeClr>
                </a:solidFill>
              </a:rPr>
              <a:t>. </a:t>
            </a:r>
          </a:p>
          <a:p>
            <a:pPr algn="ctr"/>
            <a:r>
              <a:rPr lang="uk-UA" sz="2400" b="1" dirty="0">
                <a:solidFill>
                  <a:schemeClr val="accent2">
                    <a:lumMod val="75000"/>
                  </a:schemeClr>
                </a:solidFill>
              </a:rPr>
              <a:t>Зачарувала все зима</a:t>
            </a:r>
            <a:endParaRPr lang="ru-RU" sz="2400" b="1" dirty="0">
              <a:solidFill>
                <a:schemeClr val="accent2">
                  <a:lumMod val="75000"/>
                </a:schemeClr>
              </a:solidFill>
            </a:endParaRPr>
          </a:p>
          <a:p>
            <a:pPr algn="ctr"/>
            <a:r>
              <a:rPr lang="uk-UA" sz="2400" b="1" dirty="0" smtClean="0">
                <a:solidFill>
                  <a:schemeClr val="accent2">
                    <a:lumMod val="75000"/>
                  </a:schemeClr>
                </a:solidFill>
              </a:rPr>
              <a:t>Урок </a:t>
            </a:r>
            <a:r>
              <a:rPr lang="en-US" sz="2400" b="1" dirty="0" smtClean="0">
                <a:solidFill>
                  <a:schemeClr val="accent2">
                    <a:lumMod val="75000"/>
                  </a:schemeClr>
                </a:solidFill>
              </a:rPr>
              <a:t>5</a:t>
            </a:r>
            <a:r>
              <a:rPr lang="uk-UA" sz="2400" b="1" dirty="0" smtClean="0">
                <a:solidFill>
                  <a:schemeClr val="accent2">
                    <a:lumMod val="75000"/>
                  </a:schemeClr>
                </a:solidFill>
              </a:rPr>
              <a:t>2</a:t>
            </a:r>
          </a:p>
        </p:txBody>
      </p:sp>
    </p:spTree>
    <p:extLst>
      <p:ext uri="{BB962C8B-B14F-4D97-AF65-F5344CB8AC3E}">
        <p14:creationId xmlns:p14="http://schemas.microsoft.com/office/powerpoint/2010/main" val="30285704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23257" y="516890"/>
            <a:ext cx="10112828" cy="939512"/>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200" b="1" dirty="0">
                <a:solidFill>
                  <a:schemeClr val="bg1"/>
                </a:solidFill>
              </a:rPr>
              <a:t>Згадаємо знайомство з </a:t>
            </a:r>
            <a:r>
              <a:rPr lang="uk-UA" sz="3200" b="1" dirty="0" smtClean="0">
                <a:solidFill>
                  <a:schemeClr val="bg1"/>
                </a:solidFill>
              </a:rPr>
              <a:t>авторкою </a:t>
            </a:r>
            <a:r>
              <a:rPr lang="uk-UA" sz="3200" b="1" dirty="0">
                <a:solidFill>
                  <a:schemeClr val="bg1"/>
                </a:solidFill>
              </a:rPr>
              <a:t>Лідією Повх. </a:t>
            </a:r>
            <a:endParaRPr lang="uk-UA" sz="3200" b="1" dirty="0" smtClean="0">
              <a:solidFill>
                <a:schemeClr val="bg1"/>
              </a:solidFill>
            </a:endParaRPr>
          </a:p>
          <a:p>
            <a:pPr algn="ctr"/>
            <a:r>
              <a:rPr lang="uk-UA" sz="3200" b="1" dirty="0" smtClean="0">
                <a:solidFill>
                  <a:schemeClr val="bg1"/>
                </a:solidFill>
              </a:rPr>
              <a:t>(«</a:t>
            </a:r>
            <a:r>
              <a:rPr lang="uk-UA" sz="3200" b="1" dirty="0">
                <a:solidFill>
                  <a:schemeClr val="bg1"/>
                </a:solidFill>
              </a:rPr>
              <a:t>В їдальні»)</a:t>
            </a:r>
          </a:p>
        </p:txBody>
      </p:sp>
      <p:sp>
        <p:nvSpPr>
          <p:cNvPr id="2" name="TextBox 1"/>
          <p:cNvSpPr txBox="1"/>
          <p:nvPr/>
        </p:nvSpPr>
        <p:spPr>
          <a:xfrm>
            <a:off x="1377535" y="1830366"/>
            <a:ext cx="4547937" cy="317009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4000" b="1" dirty="0">
                <a:solidFill>
                  <a:srgbClr val="FFFF00"/>
                </a:solidFill>
              </a:rPr>
              <a:t> Повх </a:t>
            </a:r>
          </a:p>
          <a:p>
            <a:pPr algn="ctr"/>
            <a:r>
              <a:rPr lang="uk-UA" sz="4000" b="1" dirty="0">
                <a:solidFill>
                  <a:srgbClr val="FFFF00"/>
                </a:solidFill>
              </a:rPr>
              <a:t>Лідія Петрівна – </a:t>
            </a:r>
            <a:r>
              <a:rPr lang="ru-RU" sz="4000" b="1" dirty="0" err="1">
                <a:solidFill>
                  <a:schemeClr val="bg1"/>
                </a:solidFill>
              </a:rPr>
              <a:t>талановита</a:t>
            </a:r>
            <a:r>
              <a:rPr lang="ru-RU" sz="4000" b="1" dirty="0">
                <a:solidFill>
                  <a:schemeClr val="bg1"/>
                </a:solidFill>
              </a:rPr>
              <a:t> </a:t>
            </a:r>
          </a:p>
          <a:p>
            <a:pPr algn="ctr"/>
            <a:r>
              <a:rPr lang="ru-RU" sz="4000" b="1" dirty="0" err="1">
                <a:solidFill>
                  <a:schemeClr val="bg1"/>
                </a:solidFill>
              </a:rPr>
              <a:t>українська</a:t>
            </a:r>
            <a:r>
              <a:rPr lang="ru-RU" sz="4000" b="1" dirty="0">
                <a:solidFill>
                  <a:schemeClr val="bg1"/>
                </a:solidFill>
              </a:rPr>
              <a:t> </a:t>
            </a:r>
            <a:r>
              <a:rPr lang="ru-RU" sz="4000" b="1" dirty="0" err="1">
                <a:solidFill>
                  <a:schemeClr val="bg1"/>
                </a:solidFill>
              </a:rPr>
              <a:t>дитяча</a:t>
            </a:r>
            <a:r>
              <a:rPr lang="ru-RU" sz="4000" b="1" dirty="0">
                <a:solidFill>
                  <a:schemeClr val="bg1"/>
                </a:solidFill>
              </a:rPr>
              <a:t> </a:t>
            </a:r>
            <a:r>
              <a:rPr lang="ru-RU" sz="4000" b="1" dirty="0" err="1">
                <a:solidFill>
                  <a:schemeClr val="bg1"/>
                </a:solidFill>
              </a:rPr>
              <a:t>поетеса</a:t>
            </a:r>
            <a:r>
              <a:rPr lang="ru-RU" sz="4000" b="1" dirty="0">
                <a:solidFill>
                  <a:schemeClr val="bg1"/>
                </a:solidFill>
              </a:rPr>
              <a:t>.</a:t>
            </a:r>
          </a:p>
        </p:txBody>
      </p:sp>
      <p:pic>
        <p:nvPicPr>
          <p:cNvPr id="2050"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l="19165" r="24483"/>
          <a:stretch/>
        </p:blipFill>
        <p:spPr bwMode="auto">
          <a:xfrm>
            <a:off x="6852843" y="1590299"/>
            <a:ext cx="4283242" cy="4219575"/>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59035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95905" y="450985"/>
            <a:ext cx="6852695" cy="68657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Лідія Повх </a:t>
            </a:r>
            <a:r>
              <a:rPr lang="uk-UA" sz="4000" b="1" dirty="0">
                <a:solidFill>
                  <a:schemeClr val="bg1"/>
                </a:solidFill>
              </a:rPr>
              <a:t>«Колядники</a:t>
            </a:r>
            <a:r>
              <a:rPr lang="uk-UA" sz="4000" b="1" dirty="0" smtClean="0">
                <a:solidFill>
                  <a:schemeClr val="bg1"/>
                </a:solidFill>
              </a:rPr>
              <a:t>»</a:t>
            </a:r>
            <a:endParaRPr lang="uk-UA" sz="4000" b="1" dirty="0">
              <a:solidFill>
                <a:schemeClr val="bg1"/>
              </a:solidFill>
            </a:endParaRPr>
          </a:p>
        </p:txBody>
      </p:sp>
      <p:sp>
        <p:nvSpPr>
          <p:cNvPr id="10" name="TextBox 9"/>
          <p:cNvSpPr txBox="1"/>
          <p:nvPr/>
        </p:nvSpPr>
        <p:spPr>
          <a:xfrm>
            <a:off x="710928" y="1252993"/>
            <a:ext cx="4489934" cy="3539430"/>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800" b="1" dirty="0" err="1" smtClean="0">
                <a:solidFill>
                  <a:schemeClr val="accent2">
                    <a:lumMod val="75000"/>
                  </a:schemeClr>
                </a:solidFill>
              </a:rPr>
              <a:t>Іде</a:t>
            </a:r>
            <a:r>
              <a:rPr lang="ru-RU" sz="2800" b="1" dirty="0" smtClean="0">
                <a:solidFill>
                  <a:schemeClr val="accent2">
                    <a:lumMod val="75000"/>
                  </a:schemeClr>
                </a:solidFill>
              </a:rPr>
              <a:t> </a:t>
            </a:r>
            <a:r>
              <a:rPr lang="ru-RU" sz="2800" b="1" dirty="0">
                <a:solidFill>
                  <a:schemeClr val="accent2">
                    <a:lumMod val="75000"/>
                  </a:schemeClr>
                </a:solidFill>
              </a:rPr>
              <a:t>Коза </a:t>
            </a:r>
            <a:r>
              <a:rPr lang="ru-RU" sz="2800" b="1" dirty="0" err="1">
                <a:solidFill>
                  <a:schemeClr val="accent2">
                    <a:lumMod val="75000"/>
                  </a:schemeClr>
                </a:solidFill>
              </a:rPr>
              <a:t>із</a:t>
            </a:r>
            <a:r>
              <a:rPr lang="ru-RU" sz="2800" b="1" dirty="0">
                <a:solidFill>
                  <a:schemeClr val="accent2">
                    <a:lumMod val="75000"/>
                  </a:schemeClr>
                </a:solidFill>
              </a:rPr>
              <a:t> </a:t>
            </a:r>
            <a:r>
              <a:rPr lang="ru-RU" sz="2800" b="1" dirty="0" err="1">
                <a:solidFill>
                  <a:schemeClr val="accent2">
                    <a:lumMod val="75000"/>
                  </a:schemeClr>
                </a:solidFill>
              </a:rPr>
              <a:t>дзвінкою</a:t>
            </a:r>
            <a:r>
              <a:rPr lang="ru-RU" sz="2800" b="1" dirty="0">
                <a:solidFill>
                  <a:schemeClr val="accent2">
                    <a:lumMod val="75000"/>
                  </a:schemeClr>
                </a:solidFill>
              </a:rPr>
              <a:t>:</a:t>
            </a:r>
          </a:p>
          <a:p>
            <a:r>
              <a:rPr lang="ru-RU" sz="2800" b="1" dirty="0" err="1">
                <a:solidFill>
                  <a:schemeClr val="accent2">
                    <a:lumMod val="75000"/>
                  </a:schemeClr>
                </a:solidFill>
              </a:rPr>
              <a:t>дзінь-дзінь</a:t>
            </a:r>
            <a:r>
              <a:rPr lang="ru-RU" sz="2800" b="1" dirty="0">
                <a:solidFill>
                  <a:schemeClr val="accent2">
                    <a:lumMod val="75000"/>
                  </a:schemeClr>
                </a:solidFill>
              </a:rPr>
              <a:t>! </a:t>
            </a:r>
            <a:r>
              <a:rPr lang="ru-RU" sz="2800" b="1" dirty="0" err="1">
                <a:solidFill>
                  <a:schemeClr val="accent2">
                    <a:lumMod val="75000"/>
                  </a:schemeClr>
                </a:solidFill>
              </a:rPr>
              <a:t>Дзінь-дзінь</a:t>
            </a:r>
            <a:r>
              <a:rPr lang="ru-RU" sz="2800" b="1" dirty="0">
                <a:solidFill>
                  <a:schemeClr val="accent2">
                    <a:lumMod val="75000"/>
                  </a:schemeClr>
                </a:solidFill>
              </a:rPr>
              <a:t>!</a:t>
            </a:r>
          </a:p>
          <a:p>
            <a:r>
              <a:rPr lang="ru-RU" sz="2800" b="1" dirty="0" err="1">
                <a:solidFill>
                  <a:schemeClr val="accent2">
                    <a:lumMod val="75000"/>
                  </a:schemeClr>
                </a:solidFill>
              </a:rPr>
              <a:t>Іде</a:t>
            </a:r>
            <a:r>
              <a:rPr lang="ru-RU" sz="2800" b="1" dirty="0">
                <a:solidFill>
                  <a:schemeClr val="accent2">
                    <a:lumMod val="75000"/>
                  </a:schemeClr>
                </a:solidFill>
              </a:rPr>
              <a:t> Теля </a:t>
            </a:r>
            <a:r>
              <a:rPr lang="ru-RU" sz="2800" b="1" dirty="0" err="1">
                <a:solidFill>
                  <a:schemeClr val="accent2">
                    <a:lumMod val="75000"/>
                  </a:schemeClr>
                </a:solidFill>
              </a:rPr>
              <a:t>із</a:t>
            </a:r>
            <a:r>
              <a:rPr lang="ru-RU" sz="2800" b="1" dirty="0">
                <a:solidFill>
                  <a:schemeClr val="accent2">
                    <a:lumMod val="75000"/>
                  </a:schemeClr>
                </a:solidFill>
              </a:rPr>
              <a:t> </a:t>
            </a:r>
            <a:r>
              <a:rPr lang="ru-RU" sz="2800" b="1" dirty="0" err="1">
                <a:solidFill>
                  <a:schemeClr val="accent2">
                    <a:lumMod val="75000"/>
                  </a:schemeClr>
                </a:solidFill>
              </a:rPr>
              <a:t>зіркою</a:t>
            </a:r>
            <a:r>
              <a:rPr lang="ru-RU" sz="2800" b="1" dirty="0">
                <a:solidFill>
                  <a:schemeClr val="accent2">
                    <a:lumMod val="75000"/>
                  </a:schemeClr>
                </a:solidFill>
              </a:rPr>
              <a:t>:</a:t>
            </a:r>
          </a:p>
          <a:p>
            <a:r>
              <a:rPr lang="ru-RU" sz="2800" b="1" dirty="0" err="1">
                <a:solidFill>
                  <a:schemeClr val="accent2">
                    <a:lumMod val="75000"/>
                  </a:schemeClr>
                </a:solidFill>
              </a:rPr>
              <a:t>цінь-цінь</a:t>
            </a:r>
            <a:r>
              <a:rPr lang="ru-RU" sz="2800" b="1" dirty="0">
                <a:solidFill>
                  <a:schemeClr val="accent2">
                    <a:lumMod val="75000"/>
                  </a:schemeClr>
                </a:solidFill>
              </a:rPr>
              <a:t>! </a:t>
            </a:r>
            <a:r>
              <a:rPr lang="ru-RU" sz="2800" b="1" dirty="0" err="1">
                <a:solidFill>
                  <a:schemeClr val="accent2">
                    <a:lumMod val="75000"/>
                  </a:schemeClr>
                </a:solidFill>
              </a:rPr>
              <a:t>Цінь-цінь</a:t>
            </a:r>
            <a:r>
              <a:rPr lang="ru-RU" sz="2800" b="1" dirty="0" smtClean="0">
                <a:solidFill>
                  <a:schemeClr val="accent2">
                    <a:lumMod val="75000"/>
                  </a:schemeClr>
                </a:solidFill>
              </a:rPr>
              <a:t>!</a:t>
            </a:r>
            <a:endParaRPr lang="ru-RU" sz="2800" b="1" dirty="0">
              <a:solidFill>
                <a:schemeClr val="accent2">
                  <a:lumMod val="75000"/>
                </a:schemeClr>
              </a:solidFill>
            </a:endParaRPr>
          </a:p>
          <a:p>
            <a:r>
              <a:rPr lang="ru-RU" sz="2800" b="1" dirty="0">
                <a:solidFill>
                  <a:schemeClr val="accent2">
                    <a:lumMod val="75000"/>
                  </a:schemeClr>
                </a:solidFill>
              </a:rPr>
              <a:t>А </a:t>
            </a:r>
            <a:r>
              <a:rPr lang="ru-RU" sz="2800" b="1" dirty="0" err="1">
                <a:solidFill>
                  <a:schemeClr val="accent2">
                    <a:lumMod val="75000"/>
                  </a:schemeClr>
                </a:solidFill>
              </a:rPr>
              <a:t>білий</a:t>
            </a:r>
            <a:r>
              <a:rPr lang="ru-RU" sz="2800" b="1" dirty="0">
                <a:solidFill>
                  <a:schemeClr val="accent2">
                    <a:lumMod val="75000"/>
                  </a:schemeClr>
                </a:solidFill>
              </a:rPr>
              <a:t> </a:t>
            </a:r>
            <a:r>
              <a:rPr lang="ru-RU" sz="2800" b="1" dirty="0" err="1">
                <a:solidFill>
                  <a:schemeClr val="accent2">
                    <a:lumMod val="75000"/>
                  </a:schemeClr>
                </a:solidFill>
              </a:rPr>
              <a:t>Кіт</a:t>
            </a:r>
            <a:r>
              <a:rPr lang="ru-RU" sz="2800" b="1" dirty="0">
                <a:solidFill>
                  <a:schemeClr val="accent2">
                    <a:lumMod val="75000"/>
                  </a:schemeClr>
                </a:solidFill>
              </a:rPr>
              <a:t> — з </a:t>
            </a:r>
            <a:r>
              <a:rPr lang="ru-RU" sz="2800" b="1" dirty="0" err="1">
                <a:solidFill>
                  <a:schemeClr val="accent2">
                    <a:lumMod val="75000"/>
                  </a:schemeClr>
                </a:solidFill>
              </a:rPr>
              <a:t>торбинкою</a:t>
            </a:r>
            <a:r>
              <a:rPr lang="ru-RU" sz="2800" b="1" dirty="0">
                <a:solidFill>
                  <a:schemeClr val="accent2">
                    <a:lumMod val="75000"/>
                  </a:schemeClr>
                </a:solidFill>
              </a:rPr>
              <a:t>:</a:t>
            </a:r>
          </a:p>
          <a:p>
            <a:r>
              <a:rPr lang="ru-RU" sz="2800" b="1" dirty="0" err="1">
                <a:solidFill>
                  <a:schemeClr val="accent2">
                    <a:lumMod val="75000"/>
                  </a:schemeClr>
                </a:solidFill>
              </a:rPr>
              <a:t>торох-торох</a:t>
            </a:r>
            <a:r>
              <a:rPr lang="ru-RU" sz="2800" b="1" dirty="0">
                <a:solidFill>
                  <a:schemeClr val="accent2">
                    <a:lumMod val="75000"/>
                  </a:schemeClr>
                </a:solidFill>
              </a:rPr>
              <a:t>…</a:t>
            </a:r>
          </a:p>
          <a:p>
            <a:r>
              <a:rPr lang="ru-RU" sz="2800" b="1" dirty="0" err="1">
                <a:solidFill>
                  <a:schemeClr val="accent2">
                    <a:lumMod val="75000"/>
                  </a:schemeClr>
                </a:solidFill>
              </a:rPr>
              <a:t>Спинились</a:t>
            </a:r>
            <a:r>
              <a:rPr lang="ru-RU" sz="2800" b="1" dirty="0">
                <a:solidFill>
                  <a:schemeClr val="accent2">
                    <a:lumMod val="75000"/>
                  </a:schemeClr>
                </a:solidFill>
              </a:rPr>
              <a:t> </a:t>
            </a:r>
            <a:r>
              <a:rPr lang="ru-RU" sz="2800" b="1" dirty="0" err="1">
                <a:solidFill>
                  <a:schemeClr val="accent2">
                    <a:lumMod val="75000"/>
                  </a:schemeClr>
                </a:solidFill>
              </a:rPr>
              <a:t>під</a:t>
            </a:r>
            <a:r>
              <a:rPr lang="ru-RU" sz="2800" b="1" dirty="0">
                <a:solidFill>
                  <a:schemeClr val="accent2">
                    <a:lumMod val="75000"/>
                  </a:schemeClr>
                </a:solidFill>
              </a:rPr>
              <a:t> </a:t>
            </a:r>
            <a:r>
              <a:rPr lang="ru-RU" sz="2800" b="1" dirty="0" err="1">
                <a:solidFill>
                  <a:schemeClr val="accent2">
                    <a:lumMod val="75000"/>
                  </a:schemeClr>
                </a:solidFill>
              </a:rPr>
              <a:t>хатиною</a:t>
            </a:r>
            <a:endParaRPr lang="ru-RU" sz="2800" b="1" dirty="0">
              <a:solidFill>
                <a:schemeClr val="accent2">
                  <a:lumMod val="75000"/>
                </a:schemeClr>
              </a:solidFill>
            </a:endParaRPr>
          </a:p>
          <a:p>
            <a:r>
              <a:rPr lang="ru-RU" sz="2800" b="1" dirty="0">
                <a:solidFill>
                  <a:schemeClr val="accent2">
                    <a:lumMod val="75000"/>
                  </a:schemeClr>
                </a:solidFill>
              </a:rPr>
              <a:t>та й </a:t>
            </a:r>
            <a:r>
              <a:rPr lang="ru-RU" sz="2800" b="1" dirty="0" err="1">
                <a:solidFill>
                  <a:schemeClr val="accent2">
                    <a:lumMod val="75000"/>
                  </a:schemeClr>
                </a:solidFill>
              </a:rPr>
              <a:t>колядують</a:t>
            </a:r>
            <a:r>
              <a:rPr lang="ru-RU" sz="2800" b="1" dirty="0">
                <a:solidFill>
                  <a:schemeClr val="accent2">
                    <a:lumMod val="75000"/>
                  </a:schemeClr>
                </a:solidFill>
              </a:rPr>
              <a:t> </a:t>
            </a:r>
            <a:r>
              <a:rPr lang="ru-RU" sz="2800" b="1" dirty="0" err="1">
                <a:solidFill>
                  <a:schemeClr val="accent2">
                    <a:lumMod val="75000"/>
                  </a:schemeClr>
                </a:solidFill>
              </a:rPr>
              <a:t>втрьох</a:t>
            </a:r>
            <a:r>
              <a:rPr lang="ru-RU" sz="2800" b="1" dirty="0" smtClean="0">
                <a:solidFill>
                  <a:schemeClr val="accent2">
                    <a:lumMod val="75000"/>
                  </a:schemeClr>
                </a:solidFill>
              </a:rPr>
              <a:t>.</a:t>
            </a:r>
            <a:endParaRPr lang="ru-RU" sz="2800" b="1" dirty="0">
              <a:solidFill>
                <a:schemeClr val="accent2">
                  <a:lumMod val="75000"/>
                </a:schemeClr>
              </a:solidFill>
            </a:endParaRPr>
          </a:p>
        </p:txBody>
      </p:sp>
      <p:sp>
        <p:nvSpPr>
          <p:cNvPr id="8" name="Прямоугольник 4">
            <a:extLst>
              <a:ext uri="{FF2B5EF4-FFF2-40B4-BE49-F238E27FC236}">
                <a16:creationId xmlns="" xmlns:a16="http://schemas.microsoft.com/office/drawing/2014/main" id="{41300D0C-EC34-4515-9E3A-6F0DC297E5C1}"/>
              </a:ext>
            </a:extLst>
          </p:cNvPr>
          <p:cNvSpPr/>
          <p:nvPr/>
        </p:nvSpPr>
        <p:spPr>
          <a:xfrm>
            <a:off x="0" y="5860973"/>
            <a:ext cx="1054100"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en-US" sz="2800" b="1" dirty="0" smtClean="0">
                <a:solidFill>
                  <a:schemeClr val="bg1"/>
                </a:solidFill>
              </a:rPr>
              <a:t>6</a:t>
            </a:r>
            <a:r>
              <a:rPr lang="uk-UA" sz="2800" b="1" dirty="0" smtClean="0">
                <a:solidFill>
                  <a:schemeClr val="bg1"/>
                </a:solidFill>
              </a:rPr>
              <a:t>8</a:t>
            </a:r>
            <a:endParaRPr lang="ru-RU" sz="2800" b="1" dirty="0">
              <a:solidFill>
                <a:schemeClr val="bg1"/>
              </a:solidFill>
            </a:endParaRPr>
          </a:p>
        </p:txBody>
      </p:sp>
      <p:sp>
        <p:nvSpPr>
          <p:cNvPr id="9" name="TextBox 8"/>
          <p:cNvSpPr txBox="1"/>
          <p:nvPr/>
        </p:nvSpPr>
        <p:spPr>
          <a:xfrm>
            <a:off x="5135546" y="1255702"/>
            <a:ext cx="4162109" cy="3539430"/>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800" b="1" dirty="0" smtClean="0">
                <a:solidFill>
                  <a:schemeClr val="accent2">
                    <a:lumMod val="75000"/>
                  </a:schemeClr>
                </a:solidFill>
              </a:rPr>
              <a:t>А </a:t>
            </a:r>
            <a:r>
              <a:rPr lang="ru-RU" sz="2800" b="1" dirty="0" err="1">
                <a:solidFill>
                  <a:schemeClr val="accent2">
                    <a:lumMod val="75000"/>
                  </a:schemeClr>
                </a:solidFill>
              </a:rPr>
              <a:t>білий</a:t>
            </a:r>
            <a:r>
              <a:rPr lang="ru-RU" sz="2800" b="1" dirty="0">
                <a:solidFill>
                  <a:schemeClr val="accent2">
                    <a:lumMod val="75000"/>
                  </a:schemeClr>
                </a:solidFill>
              </a:rPr>
              <a:t> </a:t>
            </a:r>
            <a:r>
              <a:rPr lang="ru-RU" sz="2800" b="1" dirty="0" err="1">
                <a:solidFill>
                  <a:schemeClr val="accent2">
                    <a:lumMod val="75000"/>
                  </a:schemeClr>
                </a:solidFill>
              </a:rPr>
              <a:t>сніг</a:t>
            </a:r>
            <a:r>
              <a:rPr lang="ru-RU" sz="2800" b="1" dirty="0">
                <a:solidFill>
                  <a:schemeClr val="accent2">
                    <a:lumMod val="75000"/>
                  </a:schemeClr>
                </a:solidFill>
              </a:rPr>
              <a:t>, як </a:t>
            </a:r>
            <a:r>
              <a:rPr lang="ru-RU" sz="2800" b="1" dirty="0" err="1">
                <a:solidFill>
                  <a:schemeClr val="accent2">
                    <a:lumMod val="75000"/>
                  </a:schemeClr>
                </a:solidFill>
              </a:rPr>
              <a:t>казка</a:t>
            </a:r>
            <a:r>
              <a:rPr lang="ru-RU" sz="2800" b="1" dirty="0">
                <a:solidFill>
                  <a:schemeClr val="accent2">
                    <a:lumMod val="75000"/>
                  </a:schemeClr>
                </a:solidFill>
              </a:rPr>
              <a:t>,</a:t>
            </a:r>
          </a:p>
          <a:p>
            <a:r>
              <a:rPr lang="ru-RU" sz="2800" b="1" dirty="0">
                <a:solidFill>
                  <a:schemeClr val="accent2">
                    <a:lumMod val="75000"/>
                  </a:schemeClr>
                </a:solidFill>
              </a:rPr>
              <a:t>По горах і в </a:t>
            </a:r>
            <a:r>
              <a:rPr lang="ru-RU" sz="2800" b="1" dirty="0" err="1">
                <a:solidFill>
                  <a:schemeClr val="accent2">
                    <a:lumMod val="75000"/>
                  </a:schemeClr>
                </a:solidFill>
              </a:rPr>
              <a:t>дворі</a:t>
            </a:r>
            <a:r>
              <a:rPr lang="ru-RU" sz="2800" b="1" dirty="0">
                <a:solidFill>
                  <a:schemeClr val="accent2">
                    <a:lumMod val="75000"/>
                  </a:schemeClr>
                </a:solidFill>
              </a:rPr>
              <a:t>.</a:t>
            </a:r>
          </a:p>
          <a:p>
            <a:r>
              <a:rPr lang="ru-RU" sz="2800" b="1" dirty="0">
                <a:solidFill>
                  <a:schemeClr val="accent2">
                    <a:lumMod val="75000"/>
                  </a:schemeClr>
                </a:solidFill>
              </a:rPr>
              <a:t>І </a:t>
            </a:r>
            <a:r>
              <a:rPr lang="ru-RU" sz="2800" b="1" dirty="0" err="1">
                <a:solidFill>
                  <a:schemeClr val="accent2">
                    <a:lumMod val="75000"/>
                  </a:schemeClr>
                </a:solidFill>
              </a:rPr>
              <a:t>колядують</a:t>
            </a:r>
            <a:r>
              <a:rPr lang="ru-RU" sz="2800" b="1" dirty="0">
                <a:solidFill>
                  <a:schemeClr val="accent2">
                    <a:lumMod val="75000"/>
                  </a:schemeClr>
                </a:solidFill>
              </a:rPr>
              <a:t> в масках</a:t>
            </a:r>
          </a:p>
          <a:p>
            <a:r>
              <a:rPr lang="ru-RU" sz="2800" b="1" dirty="0" err="1">
                <a:solidFill>
                  <a:schemeClr val="accent2">
                    <a:lumMod val="75000"/>
                  </a:schemeClr>
                </a:solidFill>
              </a:rPr>
              <a:t>веселі</a:t>
            </a:r>
            <a:r>
              <a:rPr lang="ru-RU" sz="2800" b="1" dirty="0">
                <a:solidFill>
                  <a:schemeClr val="accent2">
                    <a:lumMod val="75000"/>
                  </a:schemeClr>
                </a:solidFill>
              </a:rPr>
              <a:t> </a:t>
            </a:r>
            <a:r>
              <a:rPr lang="ru-RU" sz="2800" b="1" dirty="0" err="1">
                <a:solidFill>
                  <a:schemeClr val="accent2">
                    <a:lumMod val="75000"/>
                  </a:schemeClr>
                </a:solidFill>
              </a:rPr>
              <a:t>школярі</a:t>
            </a:r>
            <a:r>
              <a:rPr lang="ru-RU" sz="2800" b="1" dirty="0" smtClean="0">
                <a:solidFill>
                  <a:schemeClr val="accent2">
                    <a:lumMod val="75000"/>
                  </a:schemeClr>
                </a:solidFill>
              </a:rPr>
              <a:t>!</a:t>
            </a:r>
            <a:endParaRPr lang="ru-RU" sz="2800" b="1" dirty="0">
              <a:solidFill>
                <a:schemeClr val="accent2">
                  <a:lumMod val="75000"/>
                </a:schemeClr>
              </a:solidFill>
            </a:endParaRPr>
          </a:p>
          <a:p>
            <a:r>
              <a:rPr lang="ru-RU" sz="2800" b="1" dirty="0" err="1">
                <a:solidFill>
                  <a:schemeClr val="accent2">
                    <a:lumMod val="75000"/>
                  </a:schemeClr>
                </a:solidFill>
              </a:rPr>
              <a:t>Летить</a:t>
            </a:r>
            <a:r>
              <a:rPr lang="ru-RU" sz="2800" b="1" dirty="0">
                <a:solidFill>
                  <a:schemeClr val="accent2">
                    <a:lumMod val="75000"/>
                  </a:schemeClr>
                </a:solidFill>
              </a:rPr>
              <a:t> з гори на </a:t>
            </a:r>
            <a:r>
              <a:rPr lang="ru-RU" sz="2800" b="1" dirty="0" err="1">
                <a:solidFill>
                  <a:schemeClr val="accent2">
                    <a:lumMod val="75000"/>
                  </a:schemeClr>
                </a:solidFill>
              </a:rPr>
              <a:t>гірку</a:t>
            </a:r>
            <a:r>
              <a:rPr lang="ru-RU" sz="2800" b="1" dirty="0">
                <a:solidFill>
                  <a:schemeClr val="accent2">
                    <a:lumMod val="75000"/>
                  </a:schemeClr>
                </a:solidFill>
              </a:rPr>
              <a:t>:</a:t>
            </a:r>
          </a:p>
          <a:p>
            <a:r>
              <a:rPr lang="ru-RU" sz="2800" b="1" dirty="0">
                <a:solidFill>
                  <a:schemeClr val="accent2">
                    <a:lumMod val="75000"/>
                  </a:schemeClr>
                </a:solidFill>
              </a:rPr>
              <a:t>«Я в батька </a:t>
            </a:r>
            <a:r>
              <a:rPr lang="ru-RU" sz="2800" b="1" dirty="0" err="1">
                <a:solidFill>
                  <a:schemeClr val="accent2">
                    <a:lumMod val="75000"/>
                  </a:schemeClr>
                </a:solidFill>
              </a:rPr>
              <a:t>Колядин</a:t>
            </a:r>
            <a:r>
              <a:rPr lang="ru-RU" sz="2800" b="1" dirty="0">
                <a:solidFill>
                  <a:schemeClr val="accent2">
                    <a:lumMod val="75000"/>
                  </a:schemeClr>
                </a:solidFill>
              </a:rPr>
              <a:t>!..»</a:t>
            </a:r>
          </a:p>
          <a:p>
            <a:r>
              <a:rPr lang="ru-RU" sz="2800" b="1" dirty="0" err="1">
                <a:solidFill>
                  <a:schemeClr val="accent2">
                    <a:lumMod val="75000"/>
                  </a:schemeClr>
                </a:solidFill>
              </a:rPr>
              <a:t>Всміхнулась</a:t>
            </a:r>
            <a:r>
              <a:rPr lang="ru-RU" sz="2800" b="1" dirty="0">
                <a:solidFill>
                  <a:schemeClr val="accent2">
                    <a:lumMod val="75000"/>
                  </a:schemeClr>
                </a:solidFill>
              </a:rPr>
              <a:t> </a:t>
            </a:r>
            <a:r>
              <a:rPr lang="ru-RU" sz="2800" b="1" dirty="0" err="1">
                <a:solidFill>
                  <a:schemeClr val="accent2">
                    <a:lumMod val="75000"/>
                  </a:schemeClr>
                </a:solidFill>
              </a:rPr>
              <a:t>срібна</a:t>
            </a:r>
            <a:r>
              <a:rPr lang="ru-RU" sz="2800" b="1" dirty="0">
                <a:solidFill>
                  <a:schemeClr val="accent2">
                    <a:lumMod val="75000"/>
                  </a:schemeClr>
                </a:solidFill>
              </a:rPr>
              <a:t> </a:t>
            </a:r>
            <a:r>
              <a:rPr lang="ru-RU" sz="2800" b="1" dirty="0" err="1">
                <a:solidFill>
                  <a:schemeClr val="accent2">
                    <a:lumMod val="75000"/>
                  </a:schemeClr>
                </a:solidFill>
              </a:rPr>
              <a:t>зірка</a:t>
            </a:r>
            <a:endParaRPr lang="ru-RU" sz="2800" b="1" dirty="0">
              <a:solidFill>
                <a:schemeClr val="accent2">
                  <a:lumMod val="75000"/>
                </a:schemeClr>
              </a:solidFill>
            </a:endParaRPr>
          </a:p>
          <a:p>
            <a:r>
              <a:rPr lang="ru-RU" sz="2800" b="1" dirty="0">
                <a:solidFill>
                  <a:schemeClr val="accent2">
                    <a:lumMod val="75000"/>
                  </a:schemeClr>
                </a:solidFill>
              </a:rPr>
              <a:t>з-над </a:t>
            </a:r>
            <a:r>
              <a:rPr lang="ru-RU" sz="2800" b="1" dirty="0" err="1">
                <a:solidFill>
                  <a:schemeClr val="accent2">
                    <a:lumMod val="75000"/>
                  </a:schemeClr>
                </a:solidFill>
              </a:rPr>
              <a:t>синіх</a:t>
            </a:r>
            <a:r>
              <a:rPr lang="ru-RU" sz="2800" b="1" dirty="0">
                <a:solidFill>
                  <a:schemeClr val="accent2">
                    <a:lumMod val="75000"/>
                  </a:schemeClr>
                </a:solidFill>
              </a:rPr>
              <a:t> </a:t>
            </a:r>
            <a:r>
              <a:rPr lang="ru-RU" sz="2800" b="1" dirty="0" err="1">
                <a:solidFill>
                  <a:schemeClr val="accent2">
                    <a:lumMod val="75000"/>
                  </a:schemeClr>
                </a:solidFill>
              </a:rPr>
              <a:t>полонин</a:t>
            </a:r>
            <a:r>
              <a:rPr lang="ru-RU" sz="2800" b="1" dirty="0">
                <a:solidFill>
                  <a:schemeClr val="accent2">
                    <a:lumMod val="75000"/>
                  </a:schemeClr>
                </a:solidFill>
              </a:rPr>
              <a:t>.</a:t>
            </a:r>
            <a:endParaRPr lang="uk-UA" sz="2800" b="1" dirty="0">
              <a:solidFill>
                <a:schemeClr val="accent2">
                  <a:lumMod val="75000"/>
                </a:schemeClr>
              </a:solidFill>
            </a:endParaRPr>
          </a:p>
        </p:txBody>
      </p:sp>
      <p:pic>
        <p:nvPicPr>
          <p:cNvPr id="4100" name="Picture 4"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5913" y="374785"/>
            <a:ext cx="3194685" cy="2396014"/>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136958" y="4947926"/>
            <a:ext cx="5287100"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457200" indent="-457200">
              <a:buFont typeface="Wingdings" panose="05000000000000000000" pitchFamily="2" charset="2"/>
              <a:buChar char="v"/>
            </a:pPr>
            <a:r>
              <a:rPr lang="uk-UA" sz="2400" b="1" dirty="0">
                <a:solidFill>
                  <a:srgbClr val="FFFF00"/>
                </a:solidFill>
              </a:rPr>
              <a:t>Прочитай вірш.</a:t>
            </a:r>
          </a:p>
          <a:p>
            <a:pPr marL="457200" indent="-457200">
              <a:buFont typeface="Wingdings" panose="05000000000000000000" pitchFamily="2" charset="2"/>
              <a:buChar char="v"/>
            </a:pPr>
            <a:r>
              <a:rPr lang="uk-UA" sz="2400" b="1" dirty="0">
                <a:solidFill>
                  <a:srgbClr val="FFFF00"/>
                </a:solidFill>
              </a:rPr>
              <a:t>Які почуття у тебе викликає вірш</a:t>
            </a:r>
            <a:r>
              <a:rPr lang="uk-UA" sz="2400" b="1" dirty="0" smtClean="0">
                <a:solidFill>
                  <a:srgbClr val="FFFF00"/>
                </a:solidFill>
              </a:rPr>
              <a:t>?</a:t>
            </a:r>
          </a:p>
          <a:p>
            <a:pPr marL="457200" indent="-457200">
              <a:buFont typeface="Wingdings" panose="05000000000000000000" pitchFamily="2" charset="2"/>
              <a:buChar char="v"/>
            </a:pPr>
            <a:r>
              <a:rPr lang="uk-UA" sz="2400" b="1" dirty="0" smtClean="0">
                <a:solidFill>
                  <a:srgbClr val="FFFF00"/>
                </a:solidFill>
              </a:rPr>
              <a:t>Вчимося інсценізувати</a:t>
            </a:r>
            <a:endParaRPr lang="uk-UA" sz="2400" b="1" dirty="0">
              <a:solidFill>
                <a:srgbClr val="FFFF00"/>
              </a:solidFill>
            </a:endParaRPr>
          </a:p>
        </p:txBody>
      </p:sp>
    </p:spTree>
    <p:extLst>
      <p:ext uri="{BB962C8B-B14F-4D97-AF65-F5344CB8AC3E}">
        <p14:creationId xmlns:p14="http://schemas.microsoft.com/office/powerpoint/2010/main" val="28889555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527049" y="370114"/>
            <a:ext cx="4295322" cy="252331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200" b="1" dirty="0" smtClean="0">
                <a:solidFill>
                  <a:schemeClr val="bg1"/>
                </a:solidFill>
              </a:rPr>
              <a:t>Розглянь картину майстрині </a:t>
            </a:r>
            <a:r>
              <a:rPr lang="uk-UA" sz="3200" b="1" dirty="0">
                <a:solidFill>
                  <a:schemeClr val="bg1"/>
                </a:solidFill>
              </a:rPr>
              <a:t>петриківського розпису </a:t>
            </a:r>
            <a:r>
              <a:rPr lang="uk-UA" sz="3200" b="1" dirty="0" smtClean="0">
                <a:solidFill>
                  <a:schemeClr val="bg1"/>
                </a:solidFill>
              </a:rPr>
              <a:t>Галини </a:t>
            </a:r>
            <a:r>
              <a:rPr lang="uk-UA" sz="3200" b="1" dirty="0">
                <a:solidFill>
                  <a:schemeClr val="bg1"/>
                </a:solidFill>
              </a:rPr>
              <a:t>Назаренко. </a:t>
            </a:r>
          </a:p>
        </p:txBody>
      </p:sp>
      <p:pic>
        <p:nvPicPr>
          <p:cNvPr id="3076" name="Picture 4" descr="Картинки по запросу картина галини назаренко колядники"/>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138057" y="601329"/>
            <a:ext cx="6580619" cy="5026585"/>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8" name="Прямоугольник 4">
            <a:extLst>
              <a:ext uri="{FF2B5EF4-FFF2-40B4-BE49-F238E27FC236}">
                <a16:creationId xmlns="" xmlns:a16="http://schemas.microsoft.com/office/drawing/2014/main" id="{41300D0C-EC34-4515-9E3A-6F0DC297E5C1}"/>
              </a:ext>
            </a:extLst>
          </p:cNvPr>
          <p:cNvSpPr/>
          <p:nvPr/>
        </p:nvSpPr>
        <p:spPr>
          <a:xfrm>
            <a:off x="0" y="5860973"/>
            <a:ext cx="1054100"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en-US" sz="2800" b="1" dirty="0" smtClean="0">
                <a:solidFill>
                  <a:schemeClr val="bg1"/>
                </a:solidFill>
              </a:rPr>
              <a:t>6</a:t>
            </a:r>
            <a:r>
              <a:rPr lang="uk-UA" sz="2800" b="1" dirty="0" smtClean="0">
                <a:solidFill>
                  <a:schemeClr val="bg1"/>
                </a:solidFill>
              </a:rPr>
              <a:t>6</a:t>
            </a:r>
            <a:endParaRPr lang="ru-RU" sz="2800" b="1" dirty="0">
              <a:solidFill>
                <a:schemeClr val="bg1"/>
              </a:solidFill>
            </a:endParaRPr>
          </a:p>
        </p:txBody>
      </p:sp>
      <p:sp>
        <p:nvSpPr>
          <p:cNvPr id="9" name="Прямоугольник 8"/>
          <p:cNvSpPr/>
          <p:nvPr/>
        </p:nvSpPr>
        <p:spPr>
          <a:xfrm>
            <a:off x="813932" y="2893425"/>
            <a:ext cx="3242582" cy="44239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000" b="1" dirty="0" smtClean="0">
                <a:solidFill>
                  <a:schemeClr val="accent2">
                    <a:lumMod val="75000"/>
                  </a:schemeClr>
                </a:solidFill>
              </a:rPr>
              <a:t> </a:t>
            </a:r>
            <a:r>
              <a:rPr lang="uk-UA" sz="2000" b="1" dirty="0">
                <a:solidFill>
                  <a:schemeClr val="accent2">
                    <a:lumMod val="75000"/>
                  </a:schemeClr>
                </a:solidFill>
              </a:rPr>
              <a:t>Як її «прочитати»?</a:t>
            </a:r>
          </a:p>
        </p:txBody>
      </p:sp>
      <p:sp>
        <p:nvSpPr>
          <p:cNvPr id="11" name="TextBox 10"/>
          <p:cNvSpPr txBox="1"/>
          <p:nvPr/>
        </p:nvSpPr>
        <p:spPr>
          <a:xfrm>
            <a:off x="201885" y="3306428"/>
            <a:ext cx="4936172" cy="255454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358775" indent="-358775">
              <a:buFont typeface="Wingdings" panose="05000000000000000000" pitchFamily="2" charset="2"/>
              <a:buChar char="v"/>
            </a:pPr>
            <a:r>
              <a:rPr lang="uk-UA" sz="2000" b="1" dirty="0">
                <a:solidFill>
                  <a:schemeClr val="bg1"/>
                </a:solidFill>
              </a:rPr>
              <a:t>Хто зображений на картині?</a:t>
            </a:r>
          </a:p>
          <a:p>
            <a:pPr marL="358775" indent="-358775">
              <a:buFont typeface="Wingdings" panose="05000000000000000000" pitchFamily="2" charset="2"/>
              <a:buChar char="v"/>
            </a:pPr>
            <a:r>
              <a:rPr lang="uk-UA" sz="2000" b="1" dirty="0">
                <a:solidFill>
                  <a:schemeClr val="bg1"/>
                </a:solidFill>
              </a:rPr>
              <a:t>У що вдягнуті люди? Що вони тримають у руках?</a:t>
            </a:r>
          </a:p>
          <a:p>
            <a:pPr marL="358775" indent="-358775">
              <a:buFont typeface="Wingdings" panose="05000000000000000000" pitchFamily="2" charset="2"/>
              <a:buChar char="v"/>
            </a:pPr>
            <a:r>
              <a:rPr lang="uk-UA" sz="2000" b="1" dirty="0">
                <a:solidFill>
                  <a:schemeClr val="bg1"/>
                </a:solidFill>
              </a:rPr>
              <a:t>Де і коли може відбуватися це дійство?</a:t>
            </a:r>
          </a:p>
          <a:p>
            <a:pPr marL="358775" indent="-358775">
              <a:buFont typeface="Wingdings" panose="05000000000000000000" pitchFamily="2" charset="2"/>
              <a:buChar char="v"/>
            </a:pPr>
            <a:r>
              <a:rPr lang="uk-UA" sz="2000" b="1" dirty="0">
                <a:solidFill>
                  <a:schemeClr val="bg1"/>
                </a:solidFill>
              </a:rPr>
              <a:t>Як намальовано рамку картини? Які рослини і кольори використала художниця?</a:t>
            </a:r>
          </a:p>
          <a:p>
            <a:pPr marL="358775" indent="-358775">
              <a:buFont typeface="Wingdings" panose="05000000000000000000" pitchFamily="2" charset="2"/>
              <a:buChar char="v"/>
            </a:pPr>
            <a:r>
              <a:rPr lang="uk-UA" sz="2000" b="1" dirty="0">
                <a:solidFill>
                  <a:schemeClr val="bg1"/>
                </a:solidFill>
              </a:rPr>
              <a:t>Який настрій створює картина?</a:t>
            </a:r>
          </a:p>
        </p:txBody>
      </p:sp>
    </p:spTree>
    <p:extLst>
      <p:ext uri="{BB962C8B-B14F-4D97-AF65-F5344CB8AC3E}">
        <p14:creationId xmlns:p14="http://schemas.microsoft.com/office/powerpoint/2010/main" val="101861903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341739" y="374786"/>
            <a:ext cx="9805232" cy="920614"/>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200" b="1" dirty="0">
                <a:solidFill>
                  <a:schemeClr val="bg1"/>
                </a:solidFill>
              </a:rPr>
              <a:t>Склади за картиною </a:t>
            </a:r>
            <a:r>
              <a:rPr lang="uk-UA" sz="3200" b="1" dirty="0" smtClean="0">
                <a:solidFill>
                  <a:schemeClr val="bg1"/>
                </a:solidFill>
              </a:rPr>
              <a:t>Галини </a:t>
            </a:r>
            <a:r>
              <a:rPr lang="uk-UA" sz="3200" b="1" dirty="0">
                <a:solidFill>
                  <a:schemeClr val="bg1"/>
                </a:solidFill>
              </a:rPr>
              <a:t>Назаренко </a:t>
            </a:r>
            <a:r>
              <a:rPr lang="uk-UA" sz="3200" b="1" dirty="0" smtClean="0">
                <a:solidFill>
                  <a:schemeClr val="bg1"/>
                </a:solidFill>
              </a:rPr>
              <a:t>розповідь</a:t>
            </a:r>
            <a:r>
              <a:rPr lang="uk-UA" sz="3200" b="1" dirty="0">
                <a:solidFill>
                  <a:schemeClr val="bg1"/>
                </a:solidFill>
              </a:rPr>
              <a:t> </a:t>
            </a:r>
            <a:r>
              <a:rPr lang="uk-UA" sz="3200" b="1" dirty="0" smtClean="0">
                <a:solidFill>
                  <a:schemeClr val="bg1"/>
                </a:solidFill>
              </a:rPr>
              <a:t>«Колядники» </a:t>
            </a:r>
            <a:endParaRPr lang="uk-UA" sz="3200" b="1" dirty="0">
              <a:solidFill>
                <a:schemeClr val="bg1"/>
              </a:solidFill>
            </a:endParaRPr>
          </a:p>
        </p:txBody>
      </p:sp>
      <p:sp>
        <p:nvSpPr>
          <p:cNvPr id="2" name="Прямоугольник 1"/>
          <p:cNvSpPr/>
          <p:nvPr/>
        </p:nvSpPr>
        <p:spPr>
          <a:xfrm>
            <a:off x="5083629" y="1436426"/>
            <a:ext cx="6553200" cy="5016758"/>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2000" dirty="0">
                <a:solidFill>
                  <a:schemeClr val="accent2">
                    <a:lumMod val="75000"/>
                  </a:schemeClr>
                </a:solidFill>
              </a:rPr>
              <a:t>      </a:t>
            </a:r>
            <a:r>
              <a:rPr lang="uk-UA" sz="2000" dirty="0">
                <a:solidFill>
                  <a:schemeClr val="accent2">
                    <a:lumMod val="75000"/>
                  </a:schemeClr>
                </a:solidFill>
              </a:rPr>
              <a:t>У центрі картини </a:t>
            </a:r>
            <a:r>
              <a:rPr lang="uk-UA" sz="2000" dirty="0" smtClean="0">
                <a:solidFill>
                  <a:schemeClr val="accent2">
                    <a:lumMod val="75000"/>
                  </a:schemeClr>
                </a:solidFill>
              </a:rPr>
              <a:t>святкове </a:t>
            </a:r>
            <a:r>
              <a:rPr lang="uk-UA" sz="2000" dirty="0">
                <a:solidFill>
                  <a:schemeClr val="accent2">
                    <a:lumMod val="75000"/>
                  </a:schemeClr>
                </a:solidFill>
              </a:rPr>
              <a:t>дійство. Воно відбувається </a:t>
            </a:r>
            <a:r>
              <a:rPr lang="uk-UA" sz="2000" dirty="0" smtClean="0">
                <a:solidFill>
                  <a:schemeClr val="accent2">
                    <a:lumMod val="75000"/>
                  </a:schemeClr>
                </a:solidFill>
              </a:rPr>
              <a:t>на передодні Нового року. </a:t>
            </a:r>
            <a:r>
              <a:rPr lang="uk-UA" sz="2000" dirty="0">
                <a:solidFill>
                  <a:schemeClr val="accent2">
                    <a:lumMod val="75000"/>
                  </a:schemeClr>
                </a:solidFill>
              </a:rPr>
              <a:t>Люди зібралися, щоб іти щедрувати від хати до хати, промовляючи щедрівки з побажаннями щастя та достатку. Вони одягнуті в </a:t>
            </a:r>
            <a:r>
              <a:rPr lang="uk-UA" sz="2000" dirty="0" smtClean="0">
                <a:solidFill>
                  <a:schemeClr val="accent2">
                    <a:lumMod val="75000"/>
                  </a:schemeClr>
                </a:solidFill>
              </a:rPr>
              <a:t>святкові костюми. Один з парубків несе різдвяну зірку. </a:t>
            </a:r>
            <a:r>
              <a:rPr lang="uk-UA" sz="2000" dirty="0">
                <a:solidFill>
                  <a:schemeClr val="accent2">
                    <a:lumMod val="75000"/>
                  </a:schemeClr>
                </a:solidFill>
              </a:rPr>
              <a:t>Є між пастушками  дівчина Маланка. Хтось переодягнувся в козу, адже дійство супроводжується «водінням кози».</a:t>
            </a:r>
          </a:p>
          <a:p>
            <a:pPr algn="just"/>
            <a:r>
              <a:rPr lang="uk-UA" sz="2000" dirty="0">
                <a:solidFill>
                  <a:schemeClr val="accent2">
                    <a:lumMod val="75000"/>
                  </a:schemeClr>
                </a:solidFill>
              </a:rPr>
              <a:t>   </a:t>
            </a:r>
            <a:r>
              <a:rPr lang="uk-UA" sz="2000" dirty="0" smtClean="0">
                <a:solidFill>
                  <a:schemeClr val="accent2">
                    <a:lumMod val="75000"/>
                  </a:schemeClr>
                </a:solidFill>
              </a:rPr>
              <a:t> </a:t>
            </a:r>
            <a:r>
              <a:rPr lang="uk-UA" sz="2000" dirty="0">
                <a:solidFill>
                  <a:schemeClr val="accent2">
                    <a:lumMod val="75000"/>
                  </a:schemeClr>
                </a:solidFill>
              </a:rPr>
              <a:t>Картину намалювала майстриня петриківського розпису Галина Назаренко. Його мотиви особливо вражають у незвичайній рамці довкола. Петриківські колоритні квіти нагадують про довершеність у природі. Як чергується зима з літом, так з року в рік відбувається це народне дійство.</a:t>
            </a:r>
          </a:p>
          <a:p>
            <a:pPr algn="just"/>
            <a:r>
              <a:rPr lang="uk-UA" sz="2000" dirty="0">
                <a:solidFill>
                  <a:schemeClr val="accent2">
                    <a:lumMod val="75000"/>
                  </a:schemeClr>
                </a:solidFill>
              </a:rPr>
              <a:t> </a:t>
            </a:r>
            <a:r>
              <a:rPr lang="uk-UA" sz="2000" dirty="0" smtClean="0">
                <a:solidFill>
                  <a:schemeClr val="accent2">
                    <a:lumMod val="75000"/>
                  </a:schemeClr>
                </a:solidFill>
              </a:rPr>
              <a:t>Ніжно-холодний </a:t>
            </a:r>
            <a:r>
              <a:rPr lang="uk-UA" sz="2000" dirty="0">
                <a:solidFill>
                  <a:schemeClr val="accent2">
                    <a:lumMod val="75000"/>
                  </a:schemeClr>
                </a:solidFill>
              </a:rPr>
              <a:t>синій колір літніх квітів на рамці доповнює теплу червоно-жовту палітру щедрувальників взимку. Настрій від побаченого радісно-замріяний.</a:t>
            </a:r>
            <a:endParaRPr lang="uk-UA" sz="2000" b="0" i="0" dirty="0">
              <a:solidFill>
                <a:schemeClr val="accent2">
                  <a:lumMod val="75000"/>
                </a:schemeClr>
              </a:solidFill>
              <a:effectLst/>
            </a:endParaRPr>
          </a:p>
        </p:txBody>
      </p:sp>
      <p:pic>
        <p:nvPicPr>
          <p:cNvPr id="5122" name="Picture 2" descr="Картинки по запросу картина галини назаренко колядн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 y="1458198"/>
            <a:ext cx="4436386" cy="330264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9" name="Прямоугольник 4">
            <a:extLst>
              <a:ext uri="{FF2B5EF4-FFF2-40B4-BE49-F238E27FC236}">
                <a16:creationId xmlns="" xmlns:a16="http://schemas.microsoft.com/office/drawing/2014/main" id="{41300D0C-EC34-4515-9E3A-6F0DC297E5C1}"/>
              </a:ext>
            </a:extLst>
          </p:cNvPr>
          <p:cNvSpPr/>
          <p:nvPr/>
        </p:nvSpPr>
        <p:spPr>
          <a:xfrm>
            <a:off x="0" y="5860973"/>
            <a:ext cx="1054100"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en-US" sz="2800" b="1" dirty="0" smtClean="0">
                <a:solidFill>
                  <a:schemeClr val="bg1"/>
                </a:solidFill>
              </a:rPr>
              <a:t>6</a:t>
            </a:r>
            <a:r>
              <a:rPr lang="uk-UA" sz="2800" b="1" dirty="0" smtClean="0">
                <a:solidFill>
                  <a:schemeClr val="bg1"/>
                </a:solidFill>
              </a:rPr>
              <a:t>6</a:t>
            </a:r>
            <a:endParaRPr lang="ru-RU" sz="2800" b="1" dirty="0">
              <a:solidFill>
                <a:schemeClr val="bg1"/>
              </a:solidFill>
            </a:endParaRPr>
          </a:p>
        </p:txBody>
      </p:sp>
    </p:spTree>
    <p:extLst>
      <p:ext uri="{BB962C8B-B14F-4D97-AF65-F5344CB8AC3E}">
        <p14:creationId xmlns:p14="http://schemas.microsoft.com/office/powerpoint/2010/main" val="242005727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66801" y="538663"/>
            <a:ext cx="10003970" cy="691424"/>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Народна </a:t>
            </a:r>
            <a:r>
              <a:rPr lang="uk-UA" sz="4000" b="1" dirty="0" smtClean="0">
                <a:solidFill>
                  <a:schemeClr val="bg1"/>
                </a:solidFill>
              </a:rPr>
              <a:t>прикмета</a:t>
            </a:r>
            <a:endParaRPr lang="uk-UA" sz="4000" b="1" dirty="0">
              <a:solidFill>
                <a:schemeClr val="bg1"/>
              </a:solidFill>
            </a:endParaRPr>
          </a:p>
        </p:txBody>
      </p:sp>
      <p:sp>
        <p:nvSpPr>
          <p:cNvPr id="10" name="TextBox 9"/>
          <p:cNvSpPr txBox="1"/>
          <p:nvPr/>
        </p:nvSpPr>
        <p:spPr>
          <a:xfrm>
            <a:off x="1066802" y="1359487"/>
            <a:ext cx="10003969"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3200" b="1" dirty="0">
                <a:solidFill>
                  <a:schemeClr val="bg1"/>
                </a:solidFill>
              </a:rPr>
              <a:t>На Різдво мете снігами – </a:t>
            </a:r>
            <a:r>
              <a:rPr lang="uk-UA" sz="3200" b="1" dirty="0" smtClean="0">
                <a:solidFill>
                  <a:schemeClr val="bg1"/>
                </a:solidFill>
              </a:rPr>
              <a:t>буде </a:t>
            </a:r>
            <a:r>
              <a:rPr lang="uk-UA" sz="3200" b="1" dirty="0">
                <a:solidFill>
                  <a:schemeClr val="bg1"/>
                </a:solidFill>
              </a:rPr>
              <a:t>осінь з пирогами.</a:t>
            </a:r>
          </a:p>
        </p:txBody>
      </p:sp>
      <p:sp>
        <p:nvSpPr>
          <p:cNvPr id="8" name="TextBox 7"/>
          <p:cNvSpPr txBox="1"/>
          <p:nvPr/>
        </p:nvSpPr>
        <p:spPr>
          <a:xfrm>
            <a:off x="5649685" y="2202641"/>
            <a:ext cx="5421086" cy="2677656"/>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Font typeface="Wingdings" panose="05000000000000000000" pitchFamily="2" charset="2"/>
              <a:buChar char="v"/>
            </a:pPr>
            <a:r>
              <a:rPr lang="uk-UA" sz="2800" b="1" dirty="0" smtClean="0">
                <a:solidFill>
                  <a:schemeClr val="accent2">
                    <a:lumMod val="75000"/>
                  </a:schemeClr>
                </a:solidFill>
              </a:rPr>
              <a:t>Чого </a:t>
            </a:r>
            <a:r>
              <a:rPr lang="uk-UA" sz="2800" b="1" dirty="0" err="1" smtClean="0">
                <a:solidFill>
                  <a:schemeClr val="accent2">
                    <a:lumMod val="75000"/>
                  </a:schemeClr>
                </a:solidFill>
              </a:rPr>
              <a:t>дізнав</a:t>
            </a:r>
            <a:r>
              <a:rPr lang="uk-UA" sz="2800" b="1" dirty="0" smtClean="0">
                <a:solidFill>
                  <a:schemeClr val="accent2">
                    <a:lumMod val="75000"/>
                  </a:schemeClr>
                </a:solidFill>
              </a:rPr>
              <a:t>/</a:t>
            </a:r>
            <a:r>
              <a:rPr lang="uk-UA" sz="2800" b="1" dirty="0" err="1" smtClean="0">
                <a:solidFill>
                  <a:schemeClr val="accent2">
                    <a:lumMod val="75000"/>
                  </a:schemeClr>
                </a:solidFill>
              </a:rPr>
              <a:t>лася</a:t>
            </a:r>
            <a:r>
              <a:rPr lang="uk-UA" sz="2800" b="1" dirty="0" smtClean="0">
                <a:solidFill>
                  <a:schemeClr val="accent2">
                    <a:lumMod val="75000"/>
                  </a:schemeClr>
                </a:solidFill>
              </a:rPr>
              <a:t> на </a:t>
            </a:r>
            <a:r>
              <a:rPr lang="uk-UA" sz="2800" b="1" dirty="0" err="1" smtClean="0">
                <a:solidFill>
                  <a:schemeClr val="accent2">
                    <a:lumMod val="75000"/>
                  </a:schemeClr>
                </a:solidFill>
              </a:rPr>
              <a:t>уроці</a:t>
            </a:r>
            <a:r>
              <a:rPr lang="uk-UA" sz="2800" b="1" dirty="0" smtClean="0">
                <a:solidFill>
                  <a:schemeClr val="accent2">
                    <a:lumMod val="75000"/>
                  </a:schemeClr>
                </a:solidFill>
              </a:rPr>
              <a:t>?</a:t>
            </a:r>
          </a:p>
          <a:p>
            <a:pPr marL="457200" indent="-457200">
              <a:buFont typeface="Wingdings" panose="05000000000000000000" pitchFamily="2" charset="2"/>
              <a:buChar char="v"/>
            </a:pPr>
            <a:r>
              <a:rPr lang="uk-UA" sz="2800" b="1" dirty="0" smtClean="0">
                <a:solidFill>
                  <a:schemeClr val="accent2">
                    <a:lumMod val="75000"/>
                  </a:schemeClr>
                </a:solidFill>
              </a:rPr>
              <a:t>Що нового взяв/взяла для себе з уроку?</a:t>
            </a:r>
          </a:p>
          <a:p>
            <a:pPr marL="457200" indent="-457200">
              <a:buFont typeface="Wingdings" panose="05000000000000000000" pitchFamily="2" charset="2"/>
              <a:buChar char="v"/>
            </a:pPr>
            <a:r>
              <a:rPr lang="uk-UA" sz="2800" b="1" dirty="0" smtClean="0">
                <a:solidFill>
                  <a:schemeClr val="accent2">
                    <a:lumMod val="75000"/>
                  </a:schemeClr>
                </a:solidFill>
              </a:rPr>
              <a:t>Розпитай батьків, які колядки і щедрівки вони співали на свята. Вивчи одну з них.</a:t>
            </a:r>
            <a:endParaRPr lang="uk-UA" sz="2800" b="1" dirty="0">
              <a:solidFill>
                <a:schemeClr val="accent2">
                  <a:lumMod val="75000"/>
                </a:schemeClr>
              </a:solidFill>
            </a:endParaRPr>
          </a:p>
        </p:txBody>
      </p:sp>
      <p:pic>
        <p:nvPicPr>
          <p:cNvPr id="6"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2" y="2117513"/>
            <a:ext cx="4459775" cy="3470355"/>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35220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36939" y="494528"/>
            <a:ext cx="9990290" cy="681129"/>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Рефлексія</a:t>
            </a:r>
            <a:endParaRPr lang="uk-UA" sz="4000" b="1" dirty="0">
              <a:solidFill>
                <a:schemeClr val="bg1"/>
              </a:solidFill>
            </a:endParaRPr>
          </a:p>
        </p:txBody>
      </p:sp>
      <p:pic>
        <p:nvPicPr>
          <p:cNvPr id="2050" name="Picture 2" descr="Cute Cartoon Snowman Clipart Illustration Winter Holiday Clip Art Free  Christmas Graphic Character Smiling Images For Kids, Cartoon Snowman  Clipart, Christmas Snowman Illustration, Cute Snowman Character PNG  Transparent Image and Clipart f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06" y="1280253"/>
            <a:ext cx="2234829" cy="2234830"/>
          </a:xfrm>
          <a:prstGeom prst="rect">
            <a:avLst/>
          </a:prstGeom>
          <a:solidFill>
            <a:schemeClr val="bg1"/>
          </a:solidFill>
          <a:ln w="38100">
            <a:solidFill>
              <a:srgbClr val="0070C0"/>
            </a:solidFill>
          </a:ln>
        </p:spPr>
      </p:pic>
      <p:sp>
        <p:nvSpPr>
          <p:cNvPr id="6" name="TextBox 5"/>
          <p:cNvSpPr txBox="1"/>
          <p:nvPr/>
        </p:nvSpPr>
        <p:spPr>
          <a:xfrm>
            <a:off x="3194235" y="1329639"/>
            <a:ext cx="5873928" cy="830997"/>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2">
                    <a:lumMod val="75000"/>
                  </a:schemeClr>
                </a:solidFill>
              </a:rPr>
              <a:t>Пофантазуй, що твій вибраний </a:t>
            </a:r>
            <a:r>
              <a:rPr lang="uk-UA" sz="2400" b="1" dirty="0" err="1" smtClean="0">
                <a:solidFill>
                  <a:schemeClr val="accent2">
                    <a:lumMod val="75000"/>
                  </a:schemeClr>
                </a:solidFill>
              </a:rPr>
              <a:t>сніговичок</a:t>
            </a:r>
            <a:r>
              <a:rPr lang="uk-UA" sz="2400" b="1" dirty="0" smtClean="0">
                <a:solidFill>
                  <a:schemeClr val="accent2">
                    <a:lumMod val="75000"/>
                  </a:schemeClr>
                </a:solidFill>
              </a:rPr>
              <a:t> скаже тобі в кінці уроку. Поясни чому.</a:t>
            </a:r>
            <a:endParaRPr lang="ru-RU" sz="2400" b="1" dirty="0">
              <a:solidFill>
                <a:schemeClr val="accent2">
                  <a:lumMod val="75000"/>
                </a:schemeClr>
              </a:solidFill>
            </a:endParaRPr>
          </a:p>
        </p:txBody>
      </p:sp>
      <p:pic>
        <p:nvPicPr>
          <p:cNvPr id="2058" name="Picture 10" descr="Урок &quot;Аплікація. Створення аплікації «Веселі сніговики»&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1199" y="2397668"/>
            <a:ext cx="2381989" cy="2771353"/>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rotWithShape="1">
          <a:blip r:embed="rId4">
            <a:extLst>
              <a:ext uri="{28A0092B-C50C-407E-A947-70E740481C1C}">
                <a14:useLocalDpi xmlns:a14="http://schemas.microsoft.com/office/drawing/2010/main" val="0"/>
              </a:ext>
            </a:extLst>
          </a:blip>
          <a:srcRect l="8985" r="10477"/>
          <a:stretch/>
        </p:blipFill>
        <p:spPr bwMode="auto">
          <a:xfrm>
            <a:off x="3655286" y="2397667"/>
            <a:ext cx="2232000" cy="2771353"/>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rotWithShape="1">
          <a:blip r:embed="rId5">
            <a:extLst>
              <a:ext uri="{28A0092B-C50C-407E-A947-70E740481C1C}">
                <a14:useLocalDpi xmlns:a14="http://schemas.microsoft.com/office/drawing/2010/main" val="0"/>
              </a:ext>
            </a:extLst>
          </a:blip>
          <a:srcRect l="16480" t="4100" r="10753" b="6238"/>
          <a:stretch/>
        </p:blipFill>
        <p:spPr bwMode="auto">
          <a:xfrm>
            <a:off x="1395685" y="3698934"/>
            <a:ext cx="1960564" cy="2661319"/>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06" y="3698933"/>
            <a:ext cx="1847595" cy="2572059"/>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22165" y="1329639"/>
            <a:ext cx="2061602" cy="2185444"/>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62021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36939" y="494528"/>
            <a:ext cx="9990290" cy="681129"/>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Налаштування на урок</a:t>
            </a:r>
            <a:endParaRPr lang="uk-UA" sz="4000" b="1" dirty="0">
              <a:solidFill>
                <a:schemeClr val="bg1"/>
              </a:solidFill>
            </a:endParaRPr>
          </a:p>
        </p:txBody>
      </p:sp>
      <p:sp>
        <p:nvSpPr>
          <p:cNvPr id="12" name="Прямокутник: округлені кути 11">
            <a:extLst>
              <a:ext uri="{FF2B5EF4-FFF2-40B4-BE49-F238E27FC236}">
                <a16:creationId xmlns:a16="http://schemas.microsoft.com/office/drawing/2014/main" xmlns="" id="{69B8F106-52D3-4E2F-A595-3B4F8D378452}"/>
              </a:ext>
            </a:extLst>
          </p:cNvPr>
          <p:cNvSpPr/>
          <p:nvPr/>
        </p:nvSpPr>
        <p:spPr>
          <a:xfrm>
            <a:off x="3040564" y="1354618"/>
            <a:ext cx="6181271" cy="1722367"/>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449580" algn="ctr">
              <a:spcAft>
                <a:spcPts val="0"/>
              </a:spcAft>
            </a:pPr>
            <a:r>
              <a:rPr lang="uk-UA" sz="2800" b="1" dirty="0">
                <a:solidFill>
                  <a:schemeClr val="accent2">
                    <a:lumMod val="75000"/>
                  </a:schemeClr>
                </a:solidFill>
                <a:ea typeface="Times New Roman" panose="02020603050405020304" pitchFamily="18" charset="0"/>
                <a:cs typeface="Times New Roman" panose="02020603050405020304" pitchFamily="18" charset="0"/>
              </a:rPr>
              <a:t>Сьогодні будемо спостерігати, висновки робити і працювати. </a:t>
            </a:r>
            <a:endParaRPr lang="uk-UA" sz="2800" b="1" dirty="0">
              <a:solidFill>
                <a:schemeClr val="accent2">
                  <a:lumMod val="75000"/>
                </a:schemeClr>
              </a:solidFill>
              <a:ea typeface="Calibri" panose="020F0502020204030204" pitchFamily="34" charset="0"/>
              <a:cs typeface="Times New Roman" panose="02020603050405020304" pitchFamily="18" charset="0"/>
            </a:endParaRPr>
          </a:p>
          <a:p>
            <a:pPr marL="449580" algn="ctr">
              <a:spcAft>
                <a:spcPts val="0"/>
              </a:spcAft>
            </a:pPr>
            <a:r>
              <a:rPr lang="uk-UA" sz="2800" b="1" dirty="0">
                <a:solidFill>
                  <a:schemeClr val="accent2">
                    <a:lumMod val="75000"/>
                  </a:schemeClr>
                </a:solidFill>
                <a:ea typeface="Times New Roman" panose="02020603050405020304" pitchFamily="18" charset="0"/>
                <a:cs typeface="Times New Roman" panose="02020603050405020304" pitchFamily="18" charset="0"/>
              </a:rPr>
              <a:t>А щоб урок пішов на користь </a:t>
            </a:r>
            <a:r>
              <a:rPr lang="uk-UA" sz="2800" b="1" dirty="0" smtClean="0">
                <a:solidFill>
                  <a:schemeClr val="accent2">
                    <a:lumMod val="75000"/>
                  </a:schemeClr>
                </a:solidFill>
                <a:ea typeface="Times New Roman" panose="02020603050405020304" pitchFamily="18" charset="0"/>
                <a:cs typeface="Times New Roman" panose="02020603050405020304" pitchFamily="18" charset="0"/>
              </a:rPr>
              <a:t>нам</a:t>
            </a:r>
            <a:r>
              <a:rPr lang="uk-UA" sz="2800" b="1" dirty="0">
                <a:solidFill>
                  <a:schemeClr val="accent2">
                    <a:lumMod val="75000"/>
                  </a:schemeClr>
                </a:solidFill>
                <a:ea typeface="Times New Roman" panose="02020603050405020304" pitchFamily="18" charset="0"/>
                <a:cs typeface="Times New Roman" panose="02020603050405020304" pitchFamily="18" charset="0"/>
              </a:rPr>
              <a:t>, фантазувати кожен буде сам. </a:t>
            </a:r>
            <a:endParaRPr lang="uk-UA" sz="2800" b="1" dirty="0">
              <a:solidFill>
                <a:schemeClr val="accent2">
                  <a:lumMod val="75000"/>
                </a:schemeClr>
              </a:solidFill>
              <a:ea typeface="Calibri" panose="020F0502020204030204" pitchFamily="34" charset="0"/>
              <a:cs typeface="Times New Roman" panose="02020603050405020304" pitchFamily="18" charset="0"/>
            </a:endParaRPr>
          </a:p>
        </p:txBody>
      </p:sp>
      <p:pic>
        <p:nvPicPr>
          <p:cNvPr id="4"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006" y="3274658"/>
            <a:ext cx="5578155" cy="30819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te Cartoon Snowman Clipart Illustration Winter Holiday Clip Art Free  Christmas Graphic Character Smiling Images For Kids, Cartoon Snowman  Clipart, Christmas Snowman Illustration, Cute Snowman Character PNG  Transparent Image and Clipart f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06" y="1280253"/>
            <a:ext cx="2234829" cy="2234830"/>
          </a:xfrm>
          <a:prstGeom prst="rect">
            <a:avLst/>
          </a:prstGeom>
          <a:solidFill>
            <a:schemeClr val="bg1"/>
          </a:solidFill>
          <a:ln w="38100">
            <a:solidFill>
              <a:srgbClr val="0070C0"/>
            </a:solidFill>
          </a:ln>
        </p:spPr>
      </p:pic>
      <p:sp>
        <p:nvSpPr>
          <p:cNvPr id="6" name="TextBox 5"/>
          <p:cNvSpPr txBox="1"/>
          <p:nvPr/>
        </p:nvSpPr>
        <p:spPr>
          <a:xfrm>
            <a:off x="3194235" y="1329639"/>
            <a:ext cx="6027600" cy="1200329"/>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2">
                    <a:lumMod val="75000"/>
                  </a:schemeClr>
                </a:solidFill>
              </a:rPr>
              <a:t>Розглянь сніговичків. Пофантазуй і вибери, з яким із них ти хочеш провести урок. Поясни чому.</a:t>
            </a:r>
            <a:endParaRPr lang="ru-RU" sz="2400" b="1" dirty="0">
              <a:solidFill>
                <a:schemeClr val="accent2">
                  <a:lumMod val="75000"/>
                </a:schemeClr>
              </a:solidFill>
            </a:endParaRPr>
          </a:p>
        </p:txBody>
      </p:sp>
      <p:pic>
        <p:nvPicPr>
          <p:cNvPr id="2058" name="Picture 10" descr="Урок &quot;Аплікація. Створення аплікації «Веселі сніговики»&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199" y="2636160"/>
            <a:ext cx="2342599" cy="2725524"/>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rotWithShape="1">
          <a:blip r:embed="rId5">
            <a:extLst>
              <a:ext uri="{28A0092B-C50C-407E-A947-70E740481C1C}">
                <a14:useLocalDpi xmlns:a14="http://schemas.microsoft.com/office/drawing/2010/main" val="0"/>
              </a:ext>
            </a:extLst>
          </a:blip>
          <a:srcRect l="8985" r="10477"/>
          <a:stretch/>
        </p:blipFill>
        <p:spPr bwMode="auto">
          <a:xfrm>
            <a:off x="3611743" y="2639155"/>
            <a:ext cx="2192678" cy="2722529"/>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rotWithShape="1">
          <a:blip r:embed="rId6">
            <a:extLst>
              <a:ext uri="{28A0092B-C50C-407E-A947-70E740481C1C}">
                <a14:useLocalDpi xmlns:a14="http://schemas.microsoft.com/office/drawing/2010/main" val="0"/>
              </a:ext>
            </a:extLst>
          </a:blip>
          <a:srcRect l="16480" t="4100" r="10753" b="6238"/>
          <a:stretch/>
        </p:blipFill>
        <p:spPr bwMode="auto">
          <a:xfrm>
            <a:off x="1282442" y="3667932"/>
            <a:ext cx="1960564" cy="2661319"/>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4337" y="3667932"/>
            <a:ext cx="1847595" cy="2572059"/>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22165" y="1329639"/>
            <a:ext cx="2061602" cy="2185444"/>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88020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12"/>
                                        </p:tgtEl>
                                        <p:attrNameLst>
                                          <p:attrName>ppt_w</p:attrName>
                                        </p:attrNameLst>
                                      </p:cBhvr>
                                      <p:tavLst>
                                        <p:tav tm="0">
                                          <p:val>
                                            <p:strVal val="ppt_w"/>
                                          </p:val>
                                        </p:tav>
                                        <p:tav tm="100000">
                                          <p:val>
                                            <p:fltVal val="0"/>
                                          </p:val>
                                        </p:tav>
                                      </p:tavLst>
                                    </p:anim>
                                    <p:anim calcmode="lin" valueType="num">
                                      <p:cBhvr>
                                        <p:cTn id="12" dur="500"/>
                                        <p:tgtEl>
                                          <p:spTgt spid="12"/>
                                        </p:tgtEl>
                                        <p:attrNameLst>
                                          <p:attrName>ppt_h</p:attrName>
                                        </p:attrNameLst>
                                      </p:cBhvr>
                                      <p:tavLst>
                                        <p:tav tm="0">
                                          <p:val>
                                            <p:strVal val="ppt_h"/>
                                          </p:val>
                                        </p:tav>
                                        <p:tav tm="100000">
                                          <p:val>
                                            <p:fltVal val="0"/>
                                          </p:val>
                                        </p:tav>
                                      </p:tavLst>
                                    </p:anim>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p:cTn id="22" dur="500" fill="hold"/>
                                        <p:tgtEl>
                                          <p:spTgt spid="2050"/>
                                        </p:tgtEl>
                                        <p:attrNameLst>
                                          <p:attrName>ppt_w</p:attrName>
                                        </p:attrNameLst>
                                      </p:cBhvr>
                                      <p:tavLst>
                                        <p:tav tm="0">
                                          <p:val>
                                            <p:fltVal val="0"/>
                                          </p:val>
                                        </p:tav>
                                        <p:tav tm="100000">
                                          <p:val>
                                            <p:strVal val="#ppt_w"/>
                                          </p:val>
                                        </p:tav>
                                      </p:tavLst>
                                    </p:anim>
                                    <p:anim calcmode="lin" valueType="num">
                                      <p:cBhvr>
                                        <p:cTn id="23" dur="500" fill="hold"/>
                                        <p:tgtEl>
                                          <p:spTgt spid="2050"/>
                                        </p:tgtEl>
                                        <p:attrNameLst>
                                          <p:attrName>ppt_h</p:attrName>
                                        </p:attrNameLst>
                                      </p:cBhvr>
                                      <p:tavLst>
                                        <p:tav tm="0">
                                          <p:val>
                                            <p:fltVal val="0"/>
                                          </p:val>
                                        </p:tav>
                                        <p:tav tm="100000">
                                          <p:val>
                                            <p:strVal val="#ppt_h"/>
                                          </p:val>
                                        </p:tav>
                                      </p:tavLst>
                                    </p:anim>
                                    <p:animEffect transition="in" filter="fade">
                                      <p:cBhvr>
                                        <p:cTn id="24" dur="500"/>
                                        <p:tgtEl>
                                          <p:spTgt spid="2050"/>
                                        </p:tgtEl>
                                      </p:cBhvr>
                                    </p:animEffect>
                                  </p:childTnLst>
                                </p:cTn>
                              </p:par>
                              <p:par>
                                <p:cTn id="25" presetID="53" presetClass="entr" presetSubtype="16" fill="hold" nodeType="withEffect">
                                  <p:stCondLst>
                                    <p:cond delay="0"/>
                                  </p:stCondLst>
                                  <p:childTnLst>
                                    <p:set>
                                      <p:cBhvr>
                                        <p:cTn id="26" dur="1" fill="hold">
                                          <p:stCondLst>
                                            <p:cond delay="0"/>
                                          </p:stCondLst>
                                        </p:cTn>
                                        <p:tgtEl>
                                          <p:spTgt spid="2062"/>
                                        </p:tgtEl>
                                        <p:attrNameLst>
                                          <p:attrName>style.visibility</p:attrName>
                                        </p:attrNameLst>
                                      </p:cBhvr>
                                      <p:to>
                                        <p:strVal val="visible"/>
                                      </p:to>
                                    </p:set>
                                    <p:anim calcmode="lin" valueType="num">
                                      <p:cBhvr>
                                        <p:cTn id="27" dur="500" fill="hold"/>
                                        <p:tgtEl>
                                          <p:spTgt spid="2062"/>
                                        </p:tgtEl>
                                        <p:attrNameLst>
                                          <p:attrName>ppt_w</p:attrName>
                                        </p:attrNameLst>
                                      </p:cBhvr>
                                      <p:tavLst>
                                        <p:tav tm="0">
                                          <p:val>
                                            <p:fltVal val="0"/>
                                          </p:val>
                                        </p:tav>
                                        <p:tav tm="100000">
                                          <p:val>
                                            <p:strVal val="#ppt_w"/>
                                          </p:val>
                                        </p:tav>
                                      </p:tavLst>
                                    </p:anim>
                                    <p:anim calcmode="lin" valueType="num">
                                      <p:cBhvr>
                                        <p:cTn id="28" dur="500" fill="hold"/>
                                        <p:tgtEl>
                                          <p:spTgt spid="2062"/>
                                        </p:tgtEl>
                                        <p:attrNameLst>
                                          <p:attrName>ppt_h</p:attrName>
                                        </p:attrNameLst>
                                      </p:cBhvr>
                                      <p:tavLst>
                                        <p:tav tm="0">
                                          <p:val>
                                            <p:fltVal val="0"/>
                                          </p:val>
                                        </p:tav>
                                        <p:tav tm="100000">
                                          <p:val>
                                            <p:strVal val="#ppt_h"/>
                                          </p:val>
                                        </p:tav>
                                      </p:tavLst>
                                    </p:anim>
                                    <p:animEffect transition="in" filter="fade">
                                      <p:cBhvr>
                                        <p:cTn id="29" dur="500"/>
                                        <p:tgtEl>
                                          <p:spTgt spid="2062"/>
                                        </p:tgtEl>
                                      </p:cBhvr>
                                    </p:animEffect>
                                  </p:childTnLst>
                                </p:cTn>
                              </p:par>
                              <p:par>
                                <p:cTn id="30" presetID="53" presetClass="entr" presetSubtype="16" fill="hold" nodeType="withEffect">
                                  <p:stCondLst>
                                    <p:cond delay="0"/>
                                  </p:stCondLst>
                                  <p:childTnLst>
                                    <p:set>
                                      <p:cBhvr>
                                        <p:cTn id="31" dur="1" fill="hold">
                                          <p:stCondLst>
                                            <p:cond delay="0"/>
                                          </p:stCondLst>
                                        </p:cTn>
                                        <p:tgtEl>
                                          <p:spTgt spid="2061"/>
                                        </p:tgtEl>
                                        <p:attrNameLst>
                                          <p:attrName>style.visibility</p:attrName>
                                        </p:attrNameLst>
                                      </p:cBhvr>
                                      <p:to>
                                        <p:strVal val="visible"/>
                                      </p:to>
                                    </p:set>
                                    <p:anim calcmode="lin" valueType="num">
                                      <p:cBhvr>
                                        <p:cTn id="32" dur="500" fill="hold"/>
                                        <p:tgtEl>
                                          <p:spTgt spid="2061"/>
                                        </p:tgtEl>
                                        <p:attrNameLst>
                                          <p:attrName>ppt_w</p:attrName>
                                        </p:attrNameLst>
                                      </p:cBhvr>
                                      <p:tavLst>
                                        <p:tav tm="0">
                                          <p:val>
                                            <p:fltVal val="0"/>
                                          </p:val>
                                        </p:tav>
                                        <p:tav tm="100000">
                                          <p:val>
                                            <p:strVal val="#ppt_w"/>
                                          </p:val>
                                        </p:tav>
                                      </p:tavLst>
                                    </p:anim>
                                    <p:anim calcmode="lin" valueType="num">
                                      <p:cBhvr>
                                        <p:cTn id="33" dur="500" fill="hold"/>
                                        <p:tgtEl>
                                          <p:spTgt spid="2061"/>
                                        </p:tgtEl>
                                        <p:attrNameLst>
                                          <p:attrName>ppt_h</p:attrName>
                                        </p:attrNameLst>
                                      </p:cBhvr>
                                      <p:tavLst>
                                        <p:tav tm="0">
                                          <p:val>
                                            <p:fltVal val="0"/>
                                          </p:val>
                                        </p:tav>
                                        <p:tav tm="100000">
                                          <p:val>
                                            <p:strVal val="#ppt_h"/>
                                          </p:val>
                                        </p:tav>
                                      </p:tavLst>
                                    </p:anim>
                                    <p:animEffect transition="in" filter="fade">
                                      <p:cBhvr>
                                        <p:cTn id="34" dur="500"/>
                                        <p:tgtEl>
                                          <p:spTgt spid="2061"/>
                                        </p:tgtEl>
                                      </p:cBhvr>
                                    </p:animEffect>
                                  </p:childTnLst>
                                </p:cTn>
                              </p:par>
                              <p:par>
                                <p:cTn id="35" presetID="53" presetClass="entr" presetSubtype="16" fill="hold" nodeType="withEffect">
                                  <p:stCondLst>
                                    <p:cond delay="0"/>
                                  </p:stCondLst>
                                  <p:childTnLst>
                                    <p:set>
                                      <p:cBhvr>
                                        <p:cTn id="36" dur="1" fill="hold">
                                          <p:stCondLst>
                                            <p:cond delay="0"/>
                                          </p:stCondLst>
                                        </p:cTn>
                                        <p:tgtEl>
                                          <p:spTgt spid="2058"/>
                                        </p:tgtEl>
                                        <p:attrNameLst>
                                          <p:attrName>style.visibility</p:attrName>
                                        </p:attrNameLst>
                                      </p:cBhvr>
                                      <p:to>
                                        <p:strVal val="visible"/>
                                      </p:to>
                                    </p:set>
                                    <p:anim calcmode="lin" valueType="num">
                                      <p:cBhvr>
                                        <p:cTn id="37" dur="500" fill="hold"/>
                                        <p:tgtEl>
                                          <p:spTgt spid="2058"/>
                                        </p:tgtEl>
                                        <p:attrNameLst>
                                          <p:attrName>ppt_w</p:attrName>
                                        </p:attrNameLst>
                                      </p:cBhvr>
                                      <p:tavLst>
                                        <p:tav tm="0">
                                          <p:val>
                                            <p:fltVal val="0"/>
                                          </p:val>
                                        </p:tav>
                                        <p:tav tm="100000">
                                          <p:val>
                                            <p:strVal val="#ppt_w"/>
                                          </p:val>
                                        </p:tav>
                                      </p:tavLst>
                                    </p:anim>
                                    <p:anim calcmode="lin" valueType="num">
                                      <p:cBhvr>
                                        <p:cTn id="38" dur="500" fill="hold"/>
                                        <p:tgtEl>
                                          <p:spTgt spid="2058"/>
                                        </p:tgtEl>
                                        <p:attrNameLst>
                                          <p:attrName>ppt_h</p:attrName>
                                        </p:attrNameLst>
                                      </p:cBhvr>
                                      <p:tavLst>
                                        <p:tav tm="0">
                                          <p:val>
                                            <p:fltVal val="0"/>
                                          </p:val>
                                        </p:tav>
                                        <p:tav tm="100000">
                                          <p:val>
                                            <p:strVal val="#ppt_h"/>
                                          </p:val>
                                        </p:tav>
                                      </p:tavLst>
                                    </p:anim>
                                    <p:animEffect transition="in" filter="fade">
                                      <p:cBhvr>
                                        <p:cTn id="39" dur="500"/>
                                        <p:tgtEl>
                                          <p:spTgt spid="2058"/>
                                        </p:tgtEl>
                                      </p:cBhvr>
                                    </p:animEffect>
                                  </p:childTnLst>
                                </p:cTn>
                              </p:par>
                              <p:par>
                                <p:cTn id="40" presetID="53" presetClass="entr" presetSubtype="16" fill="hold" nodeType="withEffect">
                                  <p:stCondLst>
                                    <p:cond delay="0"/>
                                  </p:stCondLst>
                                  <p:childTnLst>
                                    <p:set>
                                      <p:cBhvr>
                                        <p:cTn id="41" dur="1" fill="hold">
                                          <p:stCondLst>
                                            <p:cond delay="0"/>
                                          </p:stCondLst>
                                        </p:cTn>
                                        <p:tgtEl>
                                          <p:spTgt spid="2066"/>
                                        </p:tgtEl>
                                        <p:attrNameLst>
                                          <p:attrName>style.visibility</p:attrName>
                                        </p:attrNameLst>
                                      </p:cBhvr>
                                      <p:to>
                                        <p:strVal val="visible"/>
                                      </p:to>
                                    </p:set>
                                    <p:anim calcmode="lin" valueType="num">
                                      <p:cBhvr>
                                        <p:cTn id="42" dur="500" fill="hold"/>
                                        <p:tgtEl>
                                          <p:spTgt spid="2066"/>
                                        </p:tgtEl>
                                        <p:attrNameLst>
                                          <p:attrName>ppt_w</p:attrName>
                                        </p:attrNameLst>
                                      </p:cBhvr>
                                      <p:tavLst>
                                        <p:tav tm="0">
                                          <p:val>
                                            <p:fltVal val="0"/>
                                          </p:val>
                                        </p:tav>
                                        <p:tav tm="100000">
                                          <p:val>
                                            <p:strVal val="#ppt_w"/>
                                          </p:val>
                                        </p:tav>
                                      </p:tavLst>
                                    </p:anim>
                                    <p:anim calcmode="lin" valueType="num">
                                      <p:cBhvr>
                                        <p:cTn id="43" dur="500" fill="hold"/>
                                        <p:tgtEl>
                                          <p:spTgt spid="2066"/>
                                        </p:tgtEl>
                                        <p:attrNameLst>
                                          <p:attrName>ppt_h</p:attrName>
                                        </p:attrNameLst>
                                      </p:cBhvr>
                                      <p:tavLst>
                                        <p:tav tm="0">
                                          <p:val>
                                            <p:fltVal val="0"/>
                                          </p:val>
                                        </p:tav>
                                        <p:tav tm="100000">
                                          <p:val>
                                            <p:strVal val="#ppt_h"/>
                                          </p:val>
                                        </p:tav>
                                      </p:tavLst>
                                    </p:anim>
                                    <p:animEffect transition="in" filter="fade">
                                      <p:cBhvr>
                                        <p:cTn id="44" dur="500"/>
                                        <p:tgtEl>
                                          <p:spTgt spid="2066"/>
                                        </p:tgtEl>
                                      </p:cBhvr>
                                    </p:animEffect>
                                  </p:childTnLst>
                                </p:cTn>
                              </p:par>
                              <p:par>
                                <p:cTn id="45" presetID="53" presetClass="entr" presetSubtype="16" fill="hold" nodeType="withEffect">
                                  <p:stCondLst>
                                    <p:cond delay="0"/>
                                  </p:stCondLst>
                                  <p:childTnLst>
                                    <p:set>
                                      <p:cBhvr>
                                        <p:cTn id="46" dur="1" fill="hold">
                                          <p:stCondLst>
                                            <p:cond delay="0"/>
                                          </p:stCondLst>
                                        </p:cTn>
                                        <p:tgtEl>
                                          <p:spTgt spid="2065"/>
                                        </p:tgtEl>
                                        <p:attrNameLst>
                                          <p:attrName>style.visibility</p:attrName>
                                        </p:attrNameLst>
                                      </p:cBhvr>
                                      <p:to>
                                        <p:strVal val="visible"/>
                                      </p:to>
                                    </p:set>
                                    <p:anim calcmode="lin" valueType="num">
                                      <p:cBhvr>
                                        <p:cTn id="47" dur="500" fill="hold"/>
                                        <p:tgtEl>
                                          <p:spTgt spid="2065"/>
                                        </p:tgtEl>
                                        <p:attrNameLst>
                                          <p:attrName>ppt_w</p:attrName>
                                        </p:attrNameLst>
                                      </p:cBhvr>
                                      <p:tavLst>
                                        <p:tav tm="0">
                                          <p:val>
                                            <p:fltVal val="0"/>
                                          </p:val>
                                        </p:tav>
                                        <p:tav tm="100000">
                                          <p:val>
                                            <p:strVal val="#ppt_w"/>
                                          </p:val>
                                        </p:tav>
                                      </p:tavLst>
                                    </p:anim>
                                    <p:anim calcmode="lin" valueType="num">
                                      <p:cBhvr>
                                        <p:cTn id="48" dur="500" fill="hold"/>
                                        <p:tgtEl>
                                          <p:spTgt spid="2065"/>
                                        </p:tgtEl>
                                        <p:attrNameLst>
                                          <p:attrName>ppt_h</p:attrName>
                                        </p:attrNameLst>
                                      </p:cBhvr>
                                      <p:tavLst>
                                        <p:tav tm="0">
                                          <p:val>
                                            <p:fltVal val="0"/>
                                          </p:val>
                                        </p:tav>
                                        <p:tav tm="100000">
                                          <p:val>
                                            <p:strVal val="#ppt_h"/>
                                          </p:val>
                                        </p:tav>
                                      </p:tavLst>
                                    </p:anim>
                                    <p:animEffect transition="in" filter="fade">
                                      <p:cBhvr>
                                        <p:cTn id="49" dur="500"/>
                                        <p:tgtEl>
                                          <p:spTgt spid="2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4" descr="Народні прикмети на 25 жовтня - День Прова, День Андр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5457" y="1459526"/>
            <a:ext cx="2699657" cy="19109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07134" y="3402100"/>
            <a:ext cx="6928552" cy="88687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342900" indent="-342900">
              <a:buFont typeface="Wingdings" panose="05000000000000000000" pitchFamily="2" charset="2"/>
              <a:buChar char="v"/>
            </a:pPr>
            <a:r>
              <a:rPr lang="uk-UA" sz="2400" b="1" dirty="0" smtClean="0">
                <a:solidFill>
                  <a:schemeClr val="accent2">
                    <a:lumMod val="75000"/>
                  </a:schemeClr>
                </a:solidFill>
              </a:rPr>
              <a:t>Прочитай вірш</a:t>
            </a:r>
          </a:p>
          <a:p>
            <a:pPr marL="342900" indent="-342900">
              <a:buFont typeface="Wingdings" panose="05000000000000000000" pitchFamily="2" charset="2"/>
              <a:buChar char="v"/>
            </a:pPr>
            <a:r>
              <a:rPr lang="uk-UA" sz="2400" b="1" dirty="0" smtClean="0">
                <a:solidFill>
                  <a:schemeClr val="accent2">
                    <a:lumMod val="75000"/>
                  </a:schemeClr>
                </a:solidFill>
              </a:rPr>
              <a:t>Про яку радісну звістку сповістила перша зірка?</a:t>
            </a:r>
            <a:endParaRPr lang="uk-UA" sz="2400" b="1" dirty="0">
              <a:solidFill>
                <a:schemeClr val="accent2">
                  <a:lumMod val="75000"/>
                </a:schemeClr>
              </a:solidFill>
            </a:endParaRPr>
          </a:p>
        </p:txBody>
      </p:sp>
      <p:sp>
        <p:nvSpPr>
          <p:cNvPr id="10" name="TextBox 9"/>
          <p:cNvSpPr txBox="1"/>
          <p:nvPr/>
        </p:nvSpPr>
        <p:spPr>
          <a:xfrm>
            <a:off x="1007134" y="1512080"/>
            <a:ext cx="5872637" cy="181588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uk-UA" sz="2800" b="1" dirty="0">
                <a:solidFill>
                  <a:schemeClr val="bg1"/>
                </a:solidFill>
              </a:rPr>
              <a:t>Радісна звістка Різдвяна з'явилась,</a:t>
            </a:r>
            <a:br>
              <a:rPr lang="uk-UA" sz="2800" b="1" dirty="0">
                <a:solidFill>
                  <a:schemeClr val="bg1"/>
                </a:solidFill>
              </a:rPr>
            </a:br>
            <a:r>
              <a:rPr lang="uk-UA" sz="2800" b="1" dirty="0">
                <a:solidFill>
                  <a:schemeClr val="bg1"/>
                </a:solidFill>
              </a:rPr>
              <a:t>Коли у небі зоря засвітилась.</a:t>
            </a:r>
          </a:p>
          <a:p>
            <a:r>
              <a:rPr lang="uk-UA" sz="2800" b="1" dirty="0">
                <a:solidFill>
                  <a:schemeClr val="bg1"/>
                </a:solidFill>
              </a:rPr>
              <a:t>На Різдво рідня раділа - </a:t>
            </a:r>
            <a:br>
              <a:rPr lang="uk-UA" sz="2800" b="1" dirty="0">
                <a:solidFill>
                  <a:schemeClr val="bg1"/>
                </a:solidFill>
              </a:rPr>
            </a:br>
            <a:r>
              <a:rPr lang="uk-UA" sz="2800" b="1" dirty="0">
                <a:solidFill>
                  <a:schemeClr val="bg1"/>
                </a:solidFill>
              </a:rPr>
              <a:t>першу зірку радо стріла.</a:t>
            </a:r>
          </a:p>
        </p:txBody>
      </p:sp>
      <p:sp>
        <p:nvSpPr>
          <p:cNvPr id="8" name="Прямоугольник 7"/>
          <p:cNvSpPr/>
          <p:nvPr/>
        </p:nvSpPr>
        <p:spPr>
          <a:xfrm>
            <a:off x="941820" y="592500"/>
            <a:ext cx="10303123" cy="824218"/>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Читацька </a:t>
            </a:r>
            <a:r>
              <a:rPr lang="uk-UA" sz="4000" b="1" dirty="0" smtClean="0">
                <a:solidFill>
                  <a:schemeClr val="bg1"/>
                </a:solidFill>
              </a:rPr>
              <a:t>розминка</a:t>
            </a:r>
            <a:endParaRPr lang="uk-UA" sz="4000" b="1" dirty="0">
              <a:solidFill>
                <a:schemeClr val="bg1"/>
              </a:solidFill>
            </a:endParaRPr>
          </a:p>
        </p:txBody>
      </p:sp>
      <p:sp>
        <p:nvSpPr>
          <p:cNvPr id="11" name="TextBox 10"/>
          <p:cNvSpPr txBox="1"/>
          <p:nvPr/>
        </p:nvSpPr>
        <p:spPr>
          <a:xfrm>
            <a:off x="1007133" y="4382986"/>
            <a:ext cx="6188323" cy="181588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uk-UA" sz="2800" b="1" dirty="0" smtClean="0">
                <a:solidFill>
                  <a:srgbClr val="FFFF00"/>
                </a:solidFill>
              </a:rPr>
              <a:t>РІЗДВО</a:t>
            </a:r>
            <a:r>
              <a:rPr lang="uk-UA" sz="2800" b="1" dirty="0" smtClean="0"/>
              <a:t> – найдивовижніше </a:t>
            </a:r>
            <a:r>
              <a:rPr lang="uk-UA" sz="2800" b="1" dirty="0"/>
              <a:t>і найулюбленіше свято в усьому </a:t>
            </a:r>
            <a:r>
              <a:rPr lang="uk-UA" sz="2800" b="1" dirty="0" smtClean="0"/>
              <a:t>світі. </a:t>
            </a:r>
            <a:r>
              <a:rPr lang="uk-UA" sz="2800" b="1" dirty="0"/>
              <a:t>Це свято приносить нам тепло і радість у кожну родину. </a:t>
            </a:r>
          </a:p>
        </p:txBody>
      </p:sp>
      <p:pic>
        <p:nvPicPr>
          <p:cNvPr id="7" name="Picture 2" descr="Похожее изображение"/>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7554686" y="2792419"/>
            <a:ext cx="4091415" cy="390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5709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936171" y="582906"/>
            <a:ext cx="10178143" cy="811554"/>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t>Повідомлення теми </a:t>
            </a:r>
            <a:r>
              <a:rPr lang="uk-UA" sz="4000" b="1" dirty="0" smtClean="0"/>
              <a:t>уроку</a:t>
            </a:r>
            <a:endParaRPr lang="uk-UA" sz="4000" b="1" dirty="0">
              <a:solidFill>
                <a:schemeClr val="bg1"/>
              </a:solidFill>
            </a:endParaRPr>
          </a:p>
        </p:txBody>
      </p:sp>
      <p:sp>
        <p:nvSpPr>
          <p:cNvPr id="32778" name="AutoShape 10" descr="любители книг | Школьные темы, Де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0" name="Picture 2" descr="D:\Картинки до тестів\!!!!Эсмира_512х512\_free_2024-01-13-17-28-32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71" y="1612549"/>
            <a:ext cx="3677194" cy="36771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29200" y="1612549"/>
            <a:ext cx="6030684" cy="3439239"/>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2800" b="1" dirty="0">
                <a:solidFill>
                  <a:schemeClr val="bg1"/>
                </a:solidFill>
              </a:rPr>
              <a:t>Сьогодні на уроці читання </a:t>
            </a:r>
            <a:r>
              <a:rPr lang="uk-UA" sz="2800" b="1" dirty="0" smtClean="0">
                <a:solidFill>
                  <a:schemeClr val="bg1"/>
                </a:solidFill>
              </a:rPr>
              <a:t>ми поспілкуємось на тему </a:t>
            </a:r>
          </a:p>
          <a:p>
            <a:pPr algn="ctr"/>
            <a:r>
              <a:rPr lang="uk-UA" sz="2800" b="1" dirty="0" smtClean="0">
                <a:solidFill>
                  <a:schemeClr val="bg1"/>
                </a:solidFill>
              </a:rPr>
              <a:t>«Вже </a:t>
            </a:r>
            <a:r>
              <a:rPr lang="uk-UA" sz="2800" b="1" dirty="0">
                <a:solidFill>
                  <a:schemeClr val="bg1"/>
                </a:solidFill>
              </a:rPr>
              <a:t>Різдво прийшло до хати, </a:t>
            </a:r>
            <a:endParaRPr lang="uk-UA" sz="2800" b="1" dirty="0" smtClean="0">
              <a:solidFill>
                <a:schemeClr val="bg1"/>
              </a:solidFill>
            </a:endParaRPr>
          </a:p>
          <a:p>
            <a:pPr algn="ctr"/>
            <a:r>
              <a:rPr lang="uk-UA" sz="2800" b="1" dirty="0" smtClean="0">
                <a:solidFill>
                  <a:schemeClr val="bg1"/>
                </a:solidFill>
              </a:rPr>
              <a:t>нам </a:t>
            </a:r>
            <a:r>
              <a:rPr lang="uk-UA" sz="2800" b="1" dirty="0">
                <a:solidFill>
                  <a:schemeClr val="bg1"/>
                </a:solidFill>
              </a:rPr>
              <a:t>пора колядувати</a:t>
            </a:r>
            <a:r>
              <a:rPr lang="uk-UA" sz="2800" b="1" dirty="0" smtClean="0">
                <a:solidFill>
                  <a:schemeClr val="bg1"/>
                </a:solidFill>
              </a:rPr>
              <a:t>!»</a:t>
            </a:r>
            <a:r>
              <a:rPr lang="uk-UA" sz="2800" b="1" dirty="0" smtClean="0">
                <a:solidFill>
                  <a:schemeClr val="accent2">
                    <a:lumMod val="75000"/>
                  </a:schemeClr>
                </a:solidFill>
              </a:rPr>
              <a:t> </a:t>
            </a:r>
          </a:p>
          <a:p>
            <a:pPr algn="ctr"/>
            <a:r>
              <a:rPr lang="uk-UA" sz="2800" b="1" dirty="0" smtClean="0">
                <a:solidFill>
                  <a:schemeClr val="bg1"/>
                </a:solidFill>
              </a:rPr>
              <a:t>Прочитаємо вірш Лідії Повх «Колядники» і розглянемо картину Галини Назаренко «Колядники» </a:t>
            </a:r>
          </a:p>
        </p:txBody>
      </p:sp>
    </p:spTree>
    <p:extLst>
      <p:ext uri="{BB962C8B-B14F-4D97-AF65-F5344CB8AC3E}">
        <p14:creationId xmlns:p14="http://schemas.microsoft.com/office/powerpoint/2010/main" val="358137014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888312" y="592498"/>
            <a:ext cx="10352314" cy="659359"/>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200" b="1" dirty="0">
                <a:solidFill>
                  <a:schemeClr val="bg1"/>
                </a:solidFill>
              </a:rPr>
              <a:t>Вже Різдво прийшло до хати, нам пора колядувати.</a:t>
            </a:r>
          </a:p>
        </p:txBody>
      </p:sp>
      <p:sp>
        <p:nvSpPr>
          <p:cNvPr id="8" name="TextBox 7"/>
          <p:cNvSpPr txBox="1"/>
          <p:nvPr/>
        </p:nvSpPr>
        <p:spPr>
          <a:xfrm>
            <a:off x="4702629" y="1349650"/>
            <a:ext cx="6537997" cy="1938992"/>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a:solidFill>
                  <a:schemeClr val="accent2">
                    <a:lumMod val="75000"/>
                  </a:schemeClr>
                </a:solidFill>
              </a:rPr>
              <a:t>Різдвяне колядування </a:t>
            </a:r>
            <a:r>
              <a:rPr lang="uk-UA" sz="2400" dirty="0">
                <a:solidFill>
                  <a:schemeClr val="accent2">
                    <a:lumMod val="75000"/>
                  </a:schemeClr>
                </a:solidFill>
              </a:rPr>
              <a:t>– це </a:t>
            </a:r>
            <a:r>
              <a:rPr lang="uk-UA" sz="2400" dirty="0" smtClean="0">
                <a:solidFill>
                  <a:schemeClr val="accent2">
                    <a:lumMod val="75000"/>
                  </a:schemeClr>
                </a:solidFill>
              </a:rPr>
              <a:t>унікальна  українська традиція, що супроводжується </a:t>
            </a:r>
            <a:r>
              <a:rPr lang="uk-UA" sz="2400" dirty="0">
                <a:solidFill>
                  <a:schemeClr val="accent2">
                    <a:lumMod val="75000"/>
                  </a:schemeClr>
                </a:solidFill>
              </a:rPr>
              <a:t>співами колядок.</a:t>
            </a:r>
            <a:r>
              <a:rPr lang="uk-UA" sz="2400" dirty="0"/>
              <a:t> </a:t>
            </a:r>
            <a:r>
              <a:rPr lang="uk-UA" sz="2400" dirty="0" smtClean="0">
                <a:solidFill>
                  <a:schemeClr val="accent2">
                    <a:lumMod val="75000"/>
                  </a:schemeClr>
                </a:solidFill>
              </a:rPr>
              <a:t>Колядники </a:t>
            </a:r>
            <a:r>
              <a:rPr lang="uk-UA" sz="2400" dirty="0">
                <a:solidFill>
                  <a:schemeClr val="accent2">
                    <a:lumMod val="75000"/>
                  </a:schemeClr>
                </a:solidFill>
              </a:rPr>
              <a:t>ходять </a:t>
            </a:r>
            <a:r>
              <a:rPr lang="uk-UA" sz="2400" b="1" dirty="0">
                <a:solidFill>
                  <a:schemeClr val="accent2">
                    <a:lumMod val="75000"/>
                  </a:schemeClr>
                </a:solidFill>
              </a:rPr>
              <a:t>колядувати</a:t>
            </a:r>
            <a:r>
              <a:rPr lang="uk-UA" sz="2400" dirty="0">
                <a:solidFill>
                  <a:schemeClr val="accent2">
                    <a:lumMod val="75000"/>
                  </a:schemeClr>
                </a:solidFill>
              </a:rPr>
              <a:t> до сусідів і родичів, а за свою </a:t>
            </a:r>
            <a:r>
              <a:rPr lang="uk-UA" sz="2400" dirty="0" smtClean="0">
                <a:solidFill>
                  <a:schemeClr val="accent2">
                    <a:lumMod val="75000"/>
                  </a:schemeClr>
                </a:solidFill>
              </a:rPr>
              <a:t>пісню отримують </a:t>
            </a:r>
            <a:r>
              <a:rPr lang="uk-UA" sz="2400" dirty="0">
                <a:solidFill>
                  <a:schemeClr val="accent2">
                    <a:lumMod val="75000"/>
                  </a:schemeClr>
                </a:solidFill>
              </a:rPr>
              <a:t>продукти, цукерки або гроші.</a:t>
            </a:r>
            <a:endParaRPr lang="uk-UA" sz="2000" b="1" dirty="0">
              <a:solidFill>
                <a:schemeClr val="accent2">
                  <a:lumMod val="75000"/>
                </a:schemeClr>
              </a:solidFill>
            </a:endParaRPr>
          </a:p>
        </p:txBody>
      </p:sp>
      <p:pic>
        <p:nvPicPr>
          <p:cNvPr id="7" name="Picture 2" descr="Фестиваль колядок, щедрівок та вертепів &quot;Різдвяна зірка&quot; - Олевська Т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311" y="1349650"/>
            <a:ext cx="3672803" cy="3695758"/>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3076" name="Picture 4" descr="Вітання з Різдвом Христови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678" y="3396717"/>
            <a:ext cx="3053897" cy="312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56124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33787" y="636043"/>
            <a:ext cx="10145842" cy="745188"/>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200" b="1" dirty="0">
                <a:solidFill>
                  <a:schemeClr val="bg1"/>
                </a:solidFill>
              </a:rPr>
              <a:t>Вже Різдво прийшло до хати, нам пора колядувати.</a:t>
            </a:r>
          </a:p>
        </p:txBody>
      </p:sp>
      <p:sp>
        <p:nvSpPr>
          <p:cNvPr id="8" name="TextBox 7"/>
          <p:cNvSpPr txBox="1"/>
          <p:nvPr/>
        </p:nvSpPr>
        <p:spPr>
          <a:xfrm>
            <a:off x="5214256" y="1556656"/>
            <a:ext cx="5965373"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a:solidFill>
                  <a:schemeClr val="accent2">
                    <a:lumMod val="75000"/>
                  </a:schemeClr>
                </a:solidFill>
              </a:rPr>
              <a:t>Щедрим</a:t>
            </a:r>
            <a:r>
              <a:rPr lang="uk-UA" sz="2400" dirty="0">
                <a:solidFill>
                  <a:schemeClr val="accent2">
                    <a:lumMod val="75000"/>
                  </a:schemeClr>
                </a:solidFill>
              </a:rPr>
              <a:t> або багатим називався в українців вечір напередодні Нового </a:t>
            </a:r>
            <a:r>
              <a:rPr lang="uk-UA" sz="2400" dirty="0" smtClean="0">
                <a:solidFill>
                  <a:schemeClr val="accent2">
                    <a:lumMod val="75000"/>
                  </a:schemeClr>
                </a:solidFill>
              </a:rPr>
              <a:t>року. У </a:t>
            </a:r>
            <a:r>
              <a:rPr lang="uk-UA" sz="2400" dirty="0">
                <a:solidFill>
                  <a:schemeClr val="accent2">
                    <a:lumMod val="75000"/>
                  </a:schemeClr>
                </a:solidFill>
              </a:rPr>
              <a:t>цей день готували багатий святковий стіл, а до кожної хати приходили </a:t>
            </a:r>
            <a:r>
              <a:rPr lang="uk-UA" sz="2400" b="1" dirty="0">
                <a:solidFill>
                  <a:schemeClr val="accent2">
                    <a:lumMod val="75000"/>
                  </a:schemeClr>
                </a:solidFill>
              </a:rPr>
              <a:t>щедрувальники.</a:t>
            </a:r>
            <a:endParaRPr lang="uk-UA" sz="2000" b="1" dirty="0">
              <a:solidFill>
                <a:schemeClr val="accent2">
                  <a:lumMod val="75000"/>
                </a:schemeClr>
              </a:solidFill>
            </a:endParaRPr>
          </a:p>
        </p:txBody>
      </p:sp>
      <p:pic>
        <p:nvPicPr>
          <p:cNvPr id="2052" name="Picture 4"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171" y="1447563"/>
            <a:ext cx="3468839" cy="2318894"/>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49154" y="3262524"/>
            <a:ext cx="5930475" cy="224676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uk-UA" sz="2800" b="1" dirty="0">
                <a:solidFill>
                  <a:schemeClr val="bg1"/>
                </a:solidFill>
              </a:rPr>
              <a:t>Ой, дзвенить щедрівочка, не вгаває:</a:t>
            </a:r>
          </a:p>
          <a:p>
            <a:r>
              <a:rPr lang="uk-UA" sz="2800" b="1" dirty="0" smtClean="0">
                <a:solidFill>
                  <a:schemeClr val="bg1"/>
                </a:solidFill>
              </a:rPr>
              <a:t>- Хай </a:t>
            </a:r>
            <a:r>
              <a:rPr lang="uk-UA" sz="2800" b="1" dirty="0">
                <a:solidFill>
                  <a:schemeClr val="bg1"/>
                </a:solidFill>
              </a:rPr>
              <a:t>життя веселками розквітає!</a:t>
            </a:r>
          </a:p>
          <a:p>
            <a:r>
              <a:rPr lang="uk-UA" sz="2800" b="1" dirty="0">
                <a:solidFill>
                  <a:schemeClr val="bg1"/>
                </a:solidFill>
              </a:rPr>
              <a:t>Я несу щедрівочку у будинки,</a:t>
            </a:r>
          </a:p>
          <a:p>
            <a:r>
              <a:rPr lang="uk-UA" sz="2800" b="1" dirty="0">
                <a:solidFill>
                  <a:schemeClr val="bg1"/>
                </a:solidFill>
              </a:rPr>
              <a:t>Сію-вію житечко із торбинки.</a:t>
            </a:r>
          </a:p>
          <a:p>
            <a:pPr algn="ctr"/>
            <a:r>
              <a:rPr lang="uk-UA" sz="2800" i="1" dirty="0" smtClean="0">
                <a:solidFill>
                  <a:schemeClr val="bg1"/>
                </a:solidFill>
              </a:rPr>
              <a:t>     Степан </a:t>
            </a:r>
            <a:r>
              <a:rPr lang="uk-UA" sz="2800" i="1" dirty="0">
                <a:solidFill>
                  <a:schemeClr val="bg1"/>
                </a:solidFill>
              </a:rPr>
              <a:t>Жупанин</a:t>
            </a:r>
          </a:p>
        </p:txBody>
      </p:sp>
      <p:pic>
        <p:nvPicPr>
          <p:cNvPr id="6" name="Picture 2" descr="Що означає Різдво Христове: традиції, ворожіння, вірування – ЧЕlin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172" y="3880158"/>
            <a:ext cx="3596608" cy="240202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95052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178453" y="1478284"/>
            <a:ext cx="5483604"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800" b="1" dirty="0" smtClean="0">
                <a:solidFill>
                  <a:srgbClr val="0070C0"/>
                </a:solidFill>
              </a:rPr>
              <a:t>Д</a:t>
            </a:r>
            <a:r>
              <a:rPr lang="uk-UA" sz="2800" b="1" dirty="0" smtClean="0">
                <a:solidFill>
                  <a:schemeClr val="accent2">
                    <a:lumMod val="75000"/>
                  </a:schemeClr>
                </a:solidFill>
              </a:rPr>
              <a:t>І</a:t>
            </a:r>
            <a:r>
              <a:rPr lang="uk-UA" sz="2800" b="1" dirty="0" smtClean="0">
                <a:solidFill>
                  <a:srgbClr val="0070C0"/>
                </a:solidFill>
              </a:rPr>
              <a:t>ДУХ</a:t>
            </a:r>
            <a:r>
              <a:rPr lang="uk-UA" sz="2800" b="1" dirty="0" smtClean="0">
                <a:solidFill>
                  <a:schemeClr val="accent2">
                    <a:lumMod val="75000"/>
                  </a:schemeClr>
                </a:solidFill>
              </a:rPr>
              <a:t> </a:t>
            </a:r>
            <a:r>
              <a:rPr lang="uk-UA" sz="2800" b="1" dirty="0">
                <a:solidFill>
                  <a:schemeClr val="accent2">
                    <a:lumMod val="75000"/>
                  </a:schemeClr>
                </a:solidFill>
              </a:rPr>
              <a:t>– </a:t>
            </a:r>
            <a:r>
              <a:rPr lang="uk-UA" sz="2800" i="1" dirty="0">
                <a:solidFill>
                  <a:schemeClr val="accent2">
                    <a:lumMod val="75000"/>
                  </a:schemeClr>
                </a:solidFill>
              </a:rPr>
              <a:t>українська різдвяна  </a:t>
            </a:r>
            <a:r>
              <a:rPr lang="uk-UA" sz="2800" i="1" dirty="0" smtClean="0">
                <a:solidFill>
                  <a:schemeClr val="accent2">
                    <a:lumMod val="75000"/>
                  </a:schemeClr>
                </a:solidFill>
              </a:rPr>
              <a:t>прикраса, </a:t>
            </a:r>
            <a:r>
              <a:rPr lang="uk-UA" sz="2800" b="1" dirty="0" smtClean="0">
                <a:solidFill>
                  <a:schemeClr val="accent2">
                    <a:lumMod val="75000"/>
                  </a:schemeClr>
                </a:solidFill>
              </a:rPr>
              <a:t>різдвяний </a:t>
            </a:r>
            <a:r>
              <a:rPr lang="uk-UA" sz="2800" b="1" dirty="0">
                <a:solidFill>
                  <a:schemeClr val="accent2">
                    <a:lumMod val="75000"/>
                  </a:schemeClr>
                </a:solidFill>
              </a:rPr>
              <a:t>символ</a:t>
            </a:r>
            <a:r>
              <a:rPr lang="uk-UA" sz="2800" b="1" dirty="0" smtClean="0">
                <a:solidFill>
                  <a:schemeClr val="accent2">
                    <a:lumMod val="75000"/>
                  </a:schemeClr>
                </a:solidFill>
              </a:rPr>
              <a:t>, оберіг роду. </a:t>
            </a:r>
            <a:r>
              <a:rPr lang="ru-RU" sz="2800" dirty="0">
                <a:solidFill>
                  <a:schemeClr val="accent2">
                    <a:lumMod val="75000"/>
                  </a:schemeClr>
                </a:solidFill>
              </a:rPr>
              <a:t> </a:t>
            </a:r>
            <a:r>
              <a:rPr lang="uk-UA" sz="2800" dirty="0" smtClean="0">
                <a:solidFill>
                  <a:schemeClr val="accent2">
                    <a:lumMod val="75000"/>
                  </a:schemeClr>
                </a:solidFill>
              </a:rPr>
              <a:t>Його </a:t>
            </a:r>
            <a:r>
              <a:rPr lang="uk-UA" sz="2800" dirty="0">
                <a:solidFill>
                  <a:schemeClr val="accent2">
                    <a:lumMod val="75000"/>
                  </a:schemeClr>
                </a:solidFill>
              </a:rPr>
              <a:t>ще називають:</a:t>
            </a:r>
            <a:r>
              <a:rPr lang="ru-RU" sz="2800" dirty="0">
                <a:solidFill>
                  <a:schemeClr val="accent2">
                    <a:lumMod val="75000"/>
                  </a:schemeClr>
                </a:solidFill>
              </a:rPr>
              <a:t> </a:t>
            </a:r>
            <a:r>
              <a:rPr lang="ru-RU" sz="2800" i="1" dirty="0">
                <a:solidFill>
                  <a:schemeClr val="accent2">
                    <a:lumMod val="75000"/>
                  </a:schemeClr>
                </a:solidFill>
              </a:rPr>
              <a:t>коляда, </a:t>
            </a:r>
            <a:r>
              <a:rPr lang="uk-UA" sz="2800" i="1" dirty="0">
                <a:solidFill>
                  <a:schemeClr val="accent2">
                    <a:lumMod val="75000"/>
                  </a:schemeClr>
                </a:solidFill>
              </a:rPr>
              <a:t>колядник, </a:t>
            </a:r>
            <a:r>
              <a:rPr lang="uk-UA" sz="2800" i="1" dirty="0" smtClean="0">
                <a:solidFill>
                  <a:schemeClr val="accent2">
                    <a:lumMod val="75000"/>
                  </a:schemeClr>
                </a:solidFill>
              </a:rPr>
              <a:t>сніп. </a:t>
            </a:r>
            <a:r>
              <a:rPr lang="ru-RU" sz="2800" dirty="0" err="1">
                <a:solidFill>
                  <a:schemeClr val="accent2">
                    <a:lumMod val="75000"/>
                  </a:schemeClr>
                </a:solidFill>
              </a:rPr>
              <a:t>Дідух</a:t>
            </a:r>
            <a:r>
              <a:rPr lang="ru-RU" sz="2800" dirty="0">
                <a:solidFill>
                  <a:schemeClr val="accent2">
                    <a:lumMod val="75000"/>
                  </a:schemeClr>
                </a:solidFill>
              </a:rPr>
              <a:t> </a:t>
            </a:r>
            <a:r>
              <a:rPr lang="ru-RU" sz="2800" dirty="0" err="1">
                <a:solidFill>
                  <a:schemeClr val="accent2">
                    <a:lumMod val="75000"/>
                  </a:schemeClr>
                </a:solidFill>
              </a:rPr>
              <a:t>встановлюють</a:t>
            </a:r>
            <a:r>
              <a:rPr lang="ru-RU" sz="2800" dirty="0">
                <a:solidFill>
                  <a:schemeClr val="accent2">
                    <a:lumMod val="75000"/>
                  </a:schemeClr>
                </a:solidFill>
              </a:rPr>
              <a:t> </a:t>
            </a:r>
            <a:r>
              <a:rPr lang="ru-RU" sz="2800" dirty="0" err="1">
                <a:solidFill>
                  <a:schemeClr val="accent2">
                    <a:lumMod val="75000"/>
                  </a:schemeClr>
                </a:solidFill>
              </a:rPr>
              <a:t>під</a:t>
            </a:r>
            <a:r>
              <a:rPr lang="ru-RU" sz="2800" dirty="0">
                <a:solidFill>
                  <a:schemeClr val="accent2">
                    <a:lumMod val="75000"/>
                  </a:schemeClr>
                </a:solidFill>
              </a:rPr>
              <a:t> час </a:t>
            </a:r>
            <a:r>
              <a:rPr lang="ru-RU" sz="2800" dirty="0" err="1">
                <a:solidFill>
                  <a:schemeClr val="accent2">
                    <a:lumMod val="75000"/>
                  </a:schemeClr>
                </a:solidFill>
              </a:rPr>
              <a:t>святкування</a:t>
            </a:r>
            <a:r>
              <a:rPr lang="ru-RU" sz="2800" dirty="0">
                <a:solidFill>
                  <a:schemeClr val="accent2">
                    <a:lumMod val="75000"/>
                  </a:schemeClr>
                </a:solidFill>
              </a:rPr>
              <a:t> </a:t>
            </a:r>
            <a:r>
              <a:rPr lang="ru-RU" sz="2800" dirty="0" err="1">
                <a:solidFill>
                  <a:schemeClr val="accent2">
                    <a:lumMod val="75000"/>
                  </a:schemeClr>
                </a:solidFill>
              </a:rPr>
              <a:t>Різдва</a:t>
            </a:r>
            <a:r>
              <a:rPr lang="ru-RU" sz="2800" dirty="0">
                <a:solidFill>
                  <a:schemeClr val="accent2">
                    <a:lumMod val="75000"/>
                  </a:schemeClr>
                </a:solidFill>
              </a:rPr>
              <a:t> як символ </a:t>
            </a:r>
            <a:r>
              <a:rPr lang="ru-RU" sz="2800" dirty="0" err="1">
                <a:solidFill>
                  <a:schemeClr val="accent2">
                    <a:lumMod val="75000"/>
                  </a:schemeClr>
                </a:solidFill>
              </a:rPr>
              <a:t>духів</a:t>
            </a:r>
            <a:r>
              <a:rPr lang="ru-RU" sz="2800" dirty="0">
                <a:solidFill>
                  <a:schemeClr val="accent2">
                    <a:lumMod val="75000"/>
                  </a:schemeClr>
                </a:solidFill>
              </a:rPr>
              <a:t> </a:t>
            </a:r>
            <a:r>
              <a:rPr lang="ru-RU" sz="2800" dirty="0" err="1">
                <a:solidFill>
                  <a:schemeClr val="accent2">
                    <a:lumMod val="75000"/>
                  </a:schemeClr>
                </a:solidFill>
              </a:rPr>
              <a:t>предків</a:t>
            </a:r>
            <a:r>
              <a:rPr lang="ru-RU" sz="2800" dirty="0">
                <a:solidFill>
                  <a:schemeClr val="accent2">
                    <a:lumMod val="75000"/>
                  </a:schemeClr>
                </a:solidFill>
              </a:rPr>
              <a:t>, </a:t>
            </a:r>
            <a:r>
              <a:rPr lang="ru-RU" sz="2800" dirty="0" err="1">
                <a:solidFill>
                  <a:schemeClr val="accent2">
                    <a:lumMod val="75000"/>
                  </a:schemeClr>
                </a:solidFill>
              </a:rPr>
              <a:t>які</a:t>
            </a:r>
            <a:r>
              <a:rPr lang="ru-RU" sz="2800" dirty="0">
                <a:solidFill>
                  <a:schemeClr val="accent2">
                    <a:lumMod val="75000"/>
                  </a:schemeClr>
                </a:solidFill>
              </a:rPr>
              <a:t> </a:t>
            </a:r>
            <a:r>
              <a:rPr lang="ru-RU" sz="2800" dirty="0" err="1">
                <a:solidFill>
                  <a:schemeClr val="accent2">
                    <a:lumMod val="75000"/>
                  </a:schemeClr>
                </a:solidFill>
              </a:rPr>
              <a:t>оберігають</a:t>
            </a:r>
            <a:r>
              <a:rPr lang="ru-RU" sz="2800" dirty="0">
                <a:solidFill>
                  <a:schemeClr val="accent2">
                    <a:lumMod val="75000"/>
                  </a:schemeClr>
                </a:solidFill>
              </a:rPr>
              <a:t> родину, а </a:t>
            </a:r>
            <a:r>
              <a:rPr lang="ru-RU" sz="2800" dirty="0" err="1">
                <a:solidFill>
                  <a:schemeClr val="accent2">
                    <a:lumMod val="75000"/>
                  </a:schemeClr>
                </a:solidFill>
              </a:rPr>
              <a:t>також</a:t>
            </a:r>
            <a:r>
              <a:rPr lang="ru-RU" sz="2800" dirty="0">
                <a:solidFill>
                  <a:schemeClr val="accent2">
                    <a:lumMod val="75000"/>
                  </a:schemeClr>
                </a:solidFill>
              </a:rPr>
              <a:t> як знак </a:t>
            </a:r>
            <a:r>
              <a:rPr lang="ru-RU" sz="2800" dirty="0" err="1">
                <a:solidFill>
                  <a:schemeClr val="accent2">
                    <a:lumMod val="75000"/>
                  </a:schemeClr>
                </a:solidFill>
              </a:rPr>
              <a:t>вдячності</a:t>
            </a:r>
            <a:r>
              <a:rPr lang="ru-RU" sz="2800" dirty="0">
                <a:solidFill>
                  <a:schemeClr val="accent2">
                    <a:lumMod val="75000"/>
                  </a:schemeClr>
                </a:solidFill>
              </a:rPr>
              <a:t> за </a:t>
            </a:r>
            <a:r>
              <a:rPr lang="ru-RU" sz="2800" dirty="0" err="1">
                <a:solidFill>
                  <a:schemeClr val="accent2">
                    <a:lumMod val="75000"/>
                  </a:schemeClr>
                </a:solidFill>
              </a:rPr>
              <a:t>зібраний</a:t>
            </a:r>
            <a:r>
              <a:rPr lang="ru-RU" sz="2800" dirty="0">
                <a:solidFill>
                  <a:schemeClr val="accent2">
                    <a:lumMod val="75000"/>
                  </a:schemeClr>
                </a:solidFill>
              </a:rPr>
              <a:t> </a:t>
            </a:r>
            <a:r>
              <a:rPr lang="ru-RU" sz="2800" dirty="0" err="1" smtClean="0">
                <a:solidFill>
                  <a:schemeClr val="accent2">
                    <a:lumMod val="75000"/>
                  </a:schemeClr>
                </a:solidFill>
              </a:rPr>
              <a:t>врожай</a:t>
            </a:r>
            <a:r>
              <a:rPr lang="uk-UA" sz="2800" dirty="0" smtClean="0">
                <a:solidFill>
                  <a:schemeClr val="accent2">
                    <a:lumMod val="75000"/>
                  </a:schemeClr>
                </a:solidFill>
              </a:rPr>
              <a:t>. </a:t>
            </a:r>
            <a:endParaRPr lang="uk-UA" sz="2800" b="1" dirty="0">
              <a:solidFill>
                <a:schemeClr val="accent2">
                  <a:lumMod val="75000"/>
                </a:schemeClr>
              </a:solidFill>
            </a:endParaRPr>
          </a:p>
        </p:txBody>
      </p:sp>
      <p:sp>
        <p:nvSpPr>
          <p:cNvPr id="8" name="Прямоугольник 7"/>
          <p:cNvSpPr/>
          <p:nvPr/>
        </p:nvSpPr>
        <p:spPr>
          <a:xfrm>
            <a:off x="1178452" y="636044"/>
            <a:ext cx="9859661" cy="706779"/>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Словникова </a:t>
            </a:r>
            <a:r>
              <a:rPr lang="uk-UA" sz="4000" b="1" dirty="0" smtClean="0">
                <a:solidFill>
                  <a:schemeClr val="bg1"/>
                </a:solidFill>
              </a:rPr>
              <a:t>робота </a:t>
            </a:r>
            <a:endParaRPr lang="uk-UA" sz="4000" b="1" dirty="0">
              <a:solidFill>
                <a:schemeClr val="bg1"/>
              </a:solidFill>
            </a:endParaRPr>
          </a:p>
        </p:txBody>
      </p:sp>
      <p:sp>
        <p:nvSpPr>
          <p:cNvPr id="9" name="Прямоугольник 4">
            <a:extLst>
              <a:ext uri="{FF2B5EF4-FFF2-40B4-BE49-F238E27FC236}">
                <a16:creationId xmlns="" xmlns:a16="http://schemas.microsoft.com/office/drawing/2014/main" id="{41300D0C-EC34-4515-9E3A-6F0DC297E5C1}"/>
              </a:ext>
            </a:extLst>
          </p:cNvPr>
          <p:cNvSpPr/>
          <p:nvPr/>
        </p:nvSpPr>
        <p:spPr>
          <a:xfrm>
            <a:off x="0" y="5860973"/>
            <a:ext cx="1054100"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en-US" sz="2800" b="1" dirty="0" smtClean="0">
                <a:solidFill>
                  <a:schemeClr val="bg1"/>
                </a:solidFill>
              </a:rPr>
              <a:t>6</a:t>
            </a:r>
            <a:r>
              <a:rPr lang="uk-UA" sz="2800" b="1" dirty="0" smtClean="0">
                <a:solidFill>
                  <a:schemeClr val="bg1"/>
                </a:solidFill>
              </a:rPr>
              <a:t>8</a:t>
            </a:r>
            <a:endParaRPr lang="ru-RU" sz="2800" b="1" dirty="0">
              <a:solidFill>
                <a:schemeClr val="bg1"/>
              </a:solidFill>
            </a:endParaRPr>
          </a:p>
        </p:txBody>
      </p:sp>
      <p:pic>
        <p:nvPicPr>
          <p:cNvPr id="1026" name="Picture 2" descr="Різдвяний Дідух з житнього колосся та льону 50см: продаж, ціна у Київській  області. Талісмани, обереги, амулети від &quot;&quot;SolomArt&quot; Майстерня солом'яних  виробів&quot; - 17344422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17" y="1498806"/>
            <a:ext cx="4054158" cy="4054158"/>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64759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78452" y="636044"/>
            <a:ext cx="9859661" cy="706779"/>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Словникова </a:t>
            </a:r>
            <a:r>
              <a:rPr lang="uk-UA" sz="4000" b="1" dirty="0" smtClean="0">
                <a:solidFill>
                  <a:schemeClr val="bg1"/>
                </a:solidFill>
              </a:rPr>
              <a:t>робота </a:t>
            </a:r>
            <a:endParaRPr lang="uk-UA" sz="4000" b="1" dirty="0">
              <a:solidFill>
                <a:schemeClr val="bg1"/>
              </a:solidFill>
            </a:endParaRPr>
          </a:p>
        </p:txBody>
      </p:sp>
      <p:sp>
        <p:nvSpPr>
          <p:cNvPr id="15" name="TextBox 14"/>
          <p:cNvSpPr txBox="1"/>
          <p:nvPr/>
        </p:nvSpPr>
        <p:spPr>
          <a:xfrm>
            <a:off x="1152570" y="2993444"/>
            <a:ext cx="4331792" cy="1200329"/>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2400" b="1" dirty="0" smtClean="0">
                <a:solidFill>
                  <a:srgbClr val="FFFF00"/>
                </a:solidFill>
              </a:rPr>
              <a:t>ЗВІЗДАР</a:t>
            </a:r>
            <a:r>
              <a:rPr lang="uk-UA" sz="2400" b="1" dirty="0" smtClean="0"/>
              <a:t> </a:t>
            </a:r>
            <a:r>
              <a:rPr lang="uk-UA" sz="2400" b="1" dirty="0"/>
              <a:t>- </a:t>
            </a:r>
            <a:r>
              <a:rPr lang="uk-UA" sz="2400" dirty="0"/>
              <a:t>той, хто займається ворожінням на планетах і зірках, астролог.</a:t>
            </a:r>
            <a:endParaRPr lang="uk-UA" sz="2400" b="1" dirty="0"/>
          </a:p>
        </p:txBody>
      </p:sp>
      <p:sp>
        <p:nvSpPr>
          <p:cNvPr id="8" name="Прямоугольник 4">
            <a:extLst>
              <a:ext uri="{FF2B5EF4-FFF2-40B4-BE49-F238E27FC236}">
                <a16:creationId xmlns="" xmlns:a16="http://schemas.microsoft.com/office/drawing/2014/main" id="{41300D0C-EC34-4515-9E3A-6F0DC297E5C1}"/>
              </a:ext>
            </a:extLst>
          </p:cNvPr>
          <p:cNvSpPr/>
          <p:nvPr/>
        </p:nvSpPr>
        <p:spPr>
          <a:xfrm>
            <a:off x="0" y="5860973"/>
            <a:ext cx="1054100"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en-US" sz="2800" b="1" dirty="0" smtClean="0">
                <a:solidFill>
                  <a:schemeClr val="bg1"/>
                </a:solidFill>
              </a:rPr>
              <a:t>6</a:t>
            </a:r>
            <a:r>
              <a:rPr lang="uk-UA" sz="2800" b="1" dirty="0" smtClean="0">
                <a:solidFill>
                  <a:schemeClr val="bg1"/>
                </a:solidFill>
              </a:rPr>
              <a:t>6</a:t>
            </a:r>
            <a:endParaRPr lang="ru-RU" sz="2800" b="1" dirty="0">
              <a:solidFill>
                <a:schemeClr val="bg1"/>
              </a:solidFill>
            </a:endParaRPr>
          </a:p>
        </p:txBody>
      </p:sp>
      <p:sp>
        <p:nvSpPr>
          <p:cNvPr id="9" name="TextBox 8"/>
          <p:cNvSpPr txBox="1"/>
          <p:nvPr/>
        </p:nvSpPr>
        <p:spPr>
          <a:xfrm>
            <a:off x="1178452" y="1374129"/>
            <a:ext cx="4305910" cy="1569660"/>
          </a:xfrm>
          <a:prstGeom prst="rect">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uk-UA" sz="2400" b="1" dirty="0" smtClean="0">
                <a:solidFill>
                  <a:srgbClr val="FFFF00"/>
                </a:solidFill>
              </a:rPr>
              <a:t>ЩЕДРІВКИ</a:t>
            </a:r>
            <a:r>
              <a:rPr lang="uk-UA" sz="2400" b="1" dirty="0" smtClean="0"/>
              <a:t> </a:t>
            </a:r>
            <a:r>
              <a:rPr lang="uk-UA" sz="2400" b="1" dirty="0"/>
              <a:t>- </a:t>
            </a:r>
            <a:r>
              <a:rPr lang="uk-UA" sz="2400" dirty="0"/>
              <a:t>величальні українські народні обрядові пісні, які виконуються під Новий рік і у Щедрий Вечір.</a:t>
            </a:r>
            <a:endParaRPr lang="uk-UA" sz="2400" b="1" dirty="0"/>
          </a:p>
        </p:txBody>
      </p:sp>
      <p:sp>
        <p:nvSpPr>
          <p:cNvPr id="10" name="TextBox 9"/>
          <p:cNvSpPr txBox="1"/>
          <p:nvPr/>
        </p:nvSpPr>
        <p:spPr>
          <a:xfrm>
            <a:off x="5614512" y="1342823"/>
            <a:ext cx="5597770" cy="1200329"/>
          </a:xfrm>
          <a:prstGeom prst="rect">
            <a:avLst/>
          </a:prstGeom>
          <a:solidFill>
            <a:srgbClr val="7030A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uk-UA" sz="2400" b="1" dirty="0" smtClean="0">
                <a:solidFill>
                  <a:srgbClr val="FFFF00"/>
                </a:solidFill>
              </a:rPr>
              <a:t>СВЯТИЙ </a:t>
            </a:r>
            <a:r>
              <a:rPr lang="uk-UA" sz="2400" b="1" dirty="0">
                <a:solidFill>
                  <a:srgbClr val="FFFF00"/>
                </a:solidFill>
              </a:rPr>
              <a:t>ВЕЧІР </a:t>
            </a:r>
            <a:r>
              <a:rPr lang="uk-UA" sz="2400" b="1" dirty="0"/>
              <a:t>- </a:t>
            </a:r>
            <a:r>
              <a:rPr lang="uk-UA" sz="2400" dirty="0"/>
              <a:t>одне з найурочистіших християнських </a:t>
            </a:r>
            <a:r>
              <a:rPr lang="uk-UA" sz="2400" b="1" dirty="0"/>
              <a:t>свят</a:t>
            </a:r>
            <a:r>
              <a:rPr lang="uk-UA" sz="2400" dirty="0"/>
              <a:t>, яке відзначається ввечері напередодні Різдва Христового.</a:t>
            </a:r>
            <a:endParaRPr lang="uk-UA" sz="2400" b="1" dirty="0"/>
          </a:p>
        </p:txBody>
      </p:sp>
      <p:sp>
        <p:nvSpPr>
          <p:cNvPr id="11" name="TextBox 10"/>
          <p:cNvSpPr txBox="1"/>
          <p:nvPr/>
        </p:nvSpPr>
        <p:spPr>
          <a:xfrm>
            <a:off x="1042511" y="4193773"/>
            <a:ext cx="4646163" cy="230832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2400" b="1" dirty="0" smtClean="0"/>
              <a:t>ВОДИТИ </a:t>
            </a:r>
            <a:r>
              <a:rPr lang="uk-UA" sz="2400" b="1" dirty="0"/>
              <a:t>КОЗУ - </a:t>
            </a:r>
            <a:r>
              <a:rPr lang="uk-UA" sz="2400" dirty="0"/>
              <a:t>одна з найдавніших різдвяних </a:t>
            </a:r>
            <a:r>
              <a:rPr lang="uk-UA" sz="2400" dirty="0" err="1" smtClean="0"/>
              <a:t>традиційі</a:t>
            </a:r>
            <a:r>
              <a:rPr lang="uk-UA" sz="2400" dirty="0" smtClean="0"/>
              <a:t> </a:t>
            </a:r>
            <a:r>
              <a:rPr lang="uk-UA" sz="2400" dirty="0"/>
              <a:t>відбувається у щедрий вечір</a:t>
            </a:r>
            <a:r>
              <a:rPr lang="uk-UA" sz="2400" dirty="0" smtClean="0"/>
              <a:t>.</a:t>
            </a:r>
            <a:r>
              <a:rPr lang="ru-RU" sz="2400" dirty="0"/>
              <a:t> </a:t>
            </a:r>
            <a:r>
              <a:rPr lang="ru-RU" sz="2400" dirty="0" err="1"/>
              <a:t>Щоб</a:t>
            </a:r>
            <a:r>
              <a:rPr lang="ru-RU" sz="2400" dirty="0"/>
              <a:t> </a:t>
            </a:r>
            <a:r>
              <a:rPr lang="ru-RU" sz="2400" dirty="0" err="1"/>
              <a:t>врятувати</a:t>
            </a:r>
            <a:r>
              <a:rPr lang="ru-RU" sz="2400" dirty="0"/>
              <a:t> «</a:t>
            </a:r>
            <a:r>
              <a:rPr lang="ru-RU" sz="2400" dirty="0" err="1" smtClean="0"/>
              <a:t>тваринку</a:t>
            </a:r>
            <a:r>
              <a:rPr lang="ru-RU" sz="2400" dirty="0"/>
              <a:t>» </a:t>
            </a:r>
            <a:r>
              <a:rPr lang="ru-RU" sz="2400" dirty="0" err="1"/>
              <a:t>господар</a:t>
            </a:r>
            <a:r>
              <a:rPr lang="ru-RU" sz="2400" dirty="0"/>
              <a:t> </a:t>
            </a:r>
            <a:r>
              <a:rPr lang="ru-RU" sz="2400" dirty="0" err="1"/>
              <a:t>хати</a:t>
            </a:r>
            <a:r>
              <a:rPr lang="ru-RU" sz="2400" dirty="0"/>
              <a:t> повинен </a:t>
            </a:r>
            <a:r>
              <a:rPr lang="ru-RU" sz="2400" dirty="0" err="1"/>
              <a:t>пригостити</a:t>
            </a:r>
            <a:r>
              <a:rPr lang="ru-RU" sz="2400" dirty="0"/>
              <a:t> </a:t>
            </a:r>
            <a:r>
              <a:rPr lang="ru-RU" sz="2400" dirty="0" err="1"/>
              <a:t>її</a:t>
            </a:r>
            <a:r>
              <a:rPr lang="ru-RU" sz="2400" dirty="0"/>
              <a:t> </a:t>
            </a:r>
            <a:r>
              <a:rPr lang="ru-RU" sz="2400" dirty="0" err="1"/>
              <a:t>смаколиками</a:t>
            </a:r>
            <a:r>
              <a:rPr lang="ru-RU" sz="2400" dirty="0"/>
              <a:t>.</a:t>
            </a:r>
            <a:endParaRPr lang="uk-UA" sz="2400" b="1" dirty="0"/>
          </a:p>
        </p:txBody>
      </p:sp>
      <p:pic>
        <p:nvPicPr>
          <p:cNvPr id="2050" name="Picture 2" descr="Українські колядки: коли і кому годиться колядувати, щедрувати та посіва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4109" y="2589954"/>
            <a:ext cx="5170719" cy="396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73731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Прямоугольник 27"/>
          <p:cNvSpPr/>
          <p:nvPr/>
        </p:nvSpPr>
        <p:spPr>
          <a:xfrm>
            <a:off x="3739702" y="1428579"/>
            <a:ext cx="6940580" cy="50020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400" b="1" dirty="0" smtClean="0">
                <a:solidFill>
                  <a:schemeClr val="accent2">
                    <a:lumMod val="75000"/>
                  </a:schemeClr>
                </a:solidFill>
              </a:rPr>
              <a:t>Прочитай </a:t>
            </a:r>
            <a:r>
              <a:rPr lang="uk-UA" sz="2400" b="1" dirty="0">
                <a:solidFill>
                  <a:schemeClr val="accent2">
                    <a:lumMod val="75000"/>
                  </a:schemeClr>
                </a:solidFill>
              </a:rPr>
              <a:t>слова, правильно став наголос.  </a:t>
            </a:r>
          </a:p>
        </p:txBody>
      </p:sp>
      <p:sp>
        <p:nvSpPr>
          <p:cNvPr id="11" name="Заголовок 1"/>
          <p:cNvSpPr txBox="1">
            <a:spLocks/>
          </p:cNvSpPr>
          <p:nvPr>
            <p:custDataLst>
              <p:tags r:id="rId1"/>
            </p:custDataLst>
          </p:nvPr>
        </p:nvSpPr>
        <p:spPr bwMode="auto">
          <a:xfrm>
            <a:off x="3803620" y="2013857"/>
            <a:ext cx="3163238" cy="398786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eaLnBrk="0" hangingPunct="0">
              <a:defRPr/>
            </a:pPr>
            <a:r>
              <a:rPr lang="uk-UA" sz="3600" b="1" dirty="0">
                <a:solidFill>
                  <a:schemeClr val="bg1"/>
                </a:solidFill>
                <a:ea typeface="+mj-ea"/>
                <a:cs typeface="+mj-cs"/>
              </a:rPr>
              <a:t>колядка</a:t>
            </a:r>
          </a:p>
          <a:p>
            <a:pPr eaLnBrk="0" hangingPunct="0">
              <a:defRPr/>
            </a:pPr>
            <a:r>
              <a:rPr lang="uk-UA" sz="3600" b="1" dirty="0">
                <a:solidFill>
                  <a:schemeClr val="bg1"/>
                </a:solidFill>
                <a:ea typeface="+mj-ea"/>
                <a:cs typeface="+mj-cs"/>
              </a:rPr>
              <a:t>колядник</a:t>
            </a:r>
          </a:p>
          <a:p>
            <a:pPr eaLnBrk="0" hangingPunct="0">
              <a:defRPr/>
            </a:pPr>
            <a:r>
              <a:rPr lang="uk-UA" sz="3600" b="1" dirty="0">
                <a:solidFill>
                  <a:schemeClr val="bg1"/>
                </a:solidFill>
                <a:ea typeface="+mj-ea"/>
                <a:cs typeface="+mj-cs"/>
              </a:rPr>
              <a:t>Святий</a:t>
            </a:r>
          </a:p>
          <a:p>
            <a:pPr eaLnBrk="0" hangingPunct="0">
              <a:defRPr/>
            </a:pPr>
            <a:r>
              <a:rPr lang="uk-UA" sz="3600" b="1" dirty="0">
                <a:solidFill>
                  <a:schemeClr val="bg1"/>
                </a:solidFill>
                <a:ea typeface="+mj-ea"/>
                <a:cs typeface="+mj-cs"/>
              </a:rPr>
              <a:t>вечір</a:t>
            </a:r>
          </a:p>
          <a:p>
            <a:pPr eaLnBrk="0" hangingPunct="0">
              <a:defRPr/>
            </a:pPr>
            <a:r>
              <a:rPr lang="uk-UA" sz="3600" b="1" dirty="0">
                <a:solidFill>
                  <a:schemeClr val="bg1"/>
                </a:solidFill>
                <a:ea typeface="+mj-ea"/>
                <a:cs typeface="+mj-cs"/>
              </a:rPr>
              <a:t>щедрівка</a:t>
            </a:r>
          </a:p>
          <a:p>
            <a:pPr eaLnBrk="0" hangingPunct="0">
              <a:defRPr/>
            </a:pPr>
            <a:r>
              <a:rPr lang="uk-UA" sz="3600" b="1" dirty="0">
                <a:solidFill>
                  <a:schemeClr val="bg1"/>
                </a:solidFill>
                <a:ea typeface="+mj-ea"/>
                <a:cs typeface="+mj-cs"/>
              </a:rPr>
              <a:t>щедрувати</a:t>
            </a:r>
          </a:p>
          <a:p>
            <a:pPr eaLnBrk="0" hangingPunct="0">
              <a:defRPr/>
            </a:pPr>
            <a:r>
              <a:rPr lang="uk-UA" sz="3600" b="1" dirty="0">
                <a:solidFill>
                  <a:schemeClr val="bg1"/>
                </a:solidFill>
                <a:ea typeface="+mj-ea"/>
                <a:cs typeface="+mj-cs"/>
              </a:rPr>
              <a:t>посівати</a:t>
            </a:r>
          </a:p>
        </p:txBody>
      </p:sp>
      <p:sp>
        <p:nvSpPr>
          <p:cNvPr id="12" name="Заголовок 1"/>
          <p:cNvSpPr txBox="1">
            <a:spLocks/>
          </p:cNvSpPr>
          <p:nvPr>
            <p:custDataLst>
              <p:tags r:id="rId2"/>
            </p:custDataLst>
          </p:nvPr>
        </p:nvSpPr>
        <p:spPr bwMode="auto">
          <a:xfrm>
            <a:off x="7477149" y="2055088"/>
            <a:ext cx="3267051" cy="3962097"/>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nchor="ctr"/>
          <a:lstStyle/>
          <a:p>
            <a:pPr eaLnBrk="0" hangingPunct="0">
              <a:defRPr/>
            </a:pPr>
            <a:r>
              <a:rPr lang="uk-UA" sz="3600" b="1" dirty="0">
                <a:solidFill>
                  <a:schemeClr val="bg1"/>
                </a:solidFill>
              </a:rPr>
              <a:t>жито-</a:t>
            </a:r>
          </a:p>
          <a:p>
            <a:pPr eaLnBrk="0" hangingPunct="0">
              <a:defRPr/>
            </a:pPr>
            <a:r>
              <a:rPr lang="uk-UA" sz="3600" b="1" dirty="0">
                <a:solidFill>
                  <a:schemeClr val="bg1"/>
                </a:solidFill>
              </a:rPr>
              <a:t>пшениця</a:t>
            </a:r>
          </a:p>
          <a:p>
            <a:pPr eaLnBrk="0" hangingPunct="0">
              <a:defRPr/>
            </a:pPr>
            <a:r>
              <a:rPr lang="uk-UA" sz="3600" b="1" dirty="0">
                <a:solidFill>
                  <a:schemeClr val="bg1"/>
                </a:solidFill>
              </a:rPr>
              <a:t>пашниця</a:t>
            </a:r>
          </a:p>
          <a:p>
            <a:pPr eaLnBrk="0" hangingPunct="0">
              <a:defRPr/>
            </a:pPr>
            <a:r>
              <a:rPr lang="uk-UA" sz="3600" b="1" dirty="0">
                <a:solidFill>
                  <a:schemeClr val="bg1"/>
                </a:solidFill>
              </a:rPr>
              <a:t>по горах</a:t>
            </a:r>
          </a:p>
          <a:p>
            <a:pPr eaLnBrk="0" hangingPunct="0">
              <a:defRPr/>
            </a:pPr>
            <a:r>
              <a:rPr lang="uk-UA" sz="3600" b="1" dirty="0">
                <a:solidFill>
                  <a:schemeClr val="bg1"/>
                </a:solidFill>
              </a:rPr>
              <a:t>всміхнулась</a:t>
            </a:r>
            <a:endParaRPr lang="ru-RU" sz="3600" b="1" dirty="0">
              <a:solidFill>
                <a:schemeClr val="bg1"/>
              </a:solidFill>
            </a:endParaRPr>
          </a:p>
          <a:p>
            <a:pPr eaLnBrk="0" hangingPunct="0">
              <a:defRPr/>
            </a:pPr>
            <a:r>
              <a:rPr lang="uk-UA" sz="3600" b="1" dirty="0" err="1">
                <a:solidFill>
                  <a:schemeClr val="bg1"/>
                </a:solidFill>
              </a:rPr>
              <a:t>дідух</a:t>
            </a:r>
            <a:endParaRPr lang="uk-UA" sz="3600" b="1" dirty="0">
              <a:solidFill>
                <a:schemeClr val="bg1"/>
              </a:solidFill>
            </a:endParaRPr>
          </a:p>
          <a:p>
            <a:pPr eaLnBrk="0" hangingPunct="0">
              <a:defRPr/>
            </a:pPr>
            <a:r>
              <a:rPr lang="uk-UA" sz="3600" b="1" dirty="0" smtClean="0">
                <a:solidFill>
                  <a:schemeClr val="bg1"/>
                </a:solidFill>
                <a:ea typeface="+mj-ea"/>
                <a:cs typeface="+mj-cs"/>
              </a:rPr>
              <a:t>різдвяний</a:t>
            </a:r>
            <a:endParaRPr lang="uk-UA" sz="3600" b="1" dirty="0">
              <a:solidFill>
                <a:schemeClr val="bg1"/>
              </a:solidFill>
              <a:ea typeface="+mj-ea"/>
              <a:cs typeface="+mj-cs"/>
            </a:endParaRPr>
          </a:p>
        </p:txBody>
      </p:sp>
      <p:pic>
        <p:nvPicPr>
          <p:cNvPr id="14" name="Picture 4"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40229" y="1509329"/>
            <a:ext cx="2814416" cy="3970491"/>
          </a:xfrm>
          <a:prstGeom prst="rect">
            <a:avLst/>
          </a:prstGeom>
          <a:noFill/>
          <a:extLst>
            <a:ext uri="{909E8E84-426E-40DD-AFC4-6F175D3DCCD1}">
              <a14:hiddenFill xmlns:a14="http://schemas.microsoft.com/office/drawing/2010/main">
                <a:solidFill>
                  <a:srgbClr val="FFFFFF"/>
                </a:solidFill>
              </a14:hiddenFill>
            </a:ext>
          </a:extLst>
        </p:spPr>
      </p:pic>
      <p:sp>
        <p:nvSpPr>
          <p:cNvPr id="9" name="Равнобедренный треугольник 8"/>
          <p:cNvSpPr/>
          <p:nvPr/>
        </p:nvSpPr>
        <p:spPr>
          <a:xfrm rot="6556522">
            <a:off x="4765042" y="2067096"/>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3" name="Равнобедренный треугольник 12"/>
          <p:cNvSpPr/>
          <p:nvPr/>
        </p:nvSpPr>
        <p:spPr>
          <a:xfrm rot="6556522">
            <a:off x="4243338" y="3764291"/>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5" name="Равнобедренный треугольник 14"/>
          <p:cNvSpPr/>
          <p:nvPr/>
        </p:nvSpPr>
        <p:spPr>
          <a:xfrm rot="6556522">
            <a:off x="5086836" y="4215542"/>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6" name="Равнобедренный треугольник 15"/>
          <p:cNvSpPr/>
          <p:nvPr/>
        </p:nvSpPr>
        <p:spPr>
          <a:xfrm rot="6556522">
            <a:off x="5514299" y="4826443"/>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7" name="Равнобедренный треугольник 16"/>
          <p:cNvSpPr/>
          <p:nvPr/>
        </p:nvSpPr>
        <p:spPr>
          <a:xfrm rot="6556522">
            <a:off x="5035216" y="5415861"/>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8" name="Равнобедренный треугольник 17"/>
          <p:cNvSpPr/>
          <p:nvPr/>
        </p:nvSpPr>
        <p:spPr>
          <a:xfrm rot="6556522">
            <a:off x="8074372" y="2105246"/>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9" name="Равнобедренный треугольник 18"/>
          <p:cNvSpPr/>
          <p:nvPr/>
        </p:nvSpPr>
        <p:spPr>
          <a:xfrm rot="6556522">
            <a:off x="4720026" y="2693576"/>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0" name="Равнобедренный треугольник 19"/>
          <p:cNvSpPr/>
          <p:nvPr/>
        </p:nvSpPr>
        <p:spPr>
          <a:xfrm rot="6556522">
            <a:off x="4868281" y="3183360"/>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1" name="Равнобедренный треугольник 20"/>
          <p:cNvSpPr/>
          <p:nvPr/>
        </p:nvSpPr>
        <p:spPr>
          <a:xfrm rot="6556522">
            <a:off x="8810384" y="2693577"/>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2" name="Равнобедренный треугольник 21"/>
          <p:cNvSpPr/>
          <p:nvPr/>
        </p:nvSpPr>
        <p:spPr>
          <a:xfrm rot="6556522">
            <a:off x="8761741" y="3263097"/>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3" name="Равнобедренный треугольник 22"/>
          <p:cNvSpPr/>
          <p:nvPr/>
        </p:nvSpPr>
        <p:spPr>
          <a:xfrm rot="6556522">
            <a:off x="8470827" y="3764291"/>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4" name="Равнобедренный треугольник 23"/>
          <p:cNvSpPr/>
          <p:nvPr/>
        </p:nvSpPr>
        <p:spPr>
          <a:xfrm rot="6556522">
            <a:off x="9034396" y="4300751"/>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5" name="Равнобедренный треугольник 24"/>
          <p:cNvSpPr/>
          <p:nvPr/>
        </p:nvSpPr>
        <p:spPr>
          <a:xfrm rot="6556522">
            <a:off x="7887309" y="4810402"/>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6" name="Равнобедренный треугольник 25"/>
          <p:cNvSpPr/>
          <p:nvPr/>
        </p:nvSpPr>
        <p:spPr>
          <a:xfrm rot="6556522">
            <a:off x="8718716" y="5370562"/>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30" name="Прямоугольник 29"/>
          <p:cNvSpPr/>
          <p:nvPr/>
        </p:nvSpPr>
        <p:spPr>
          <a:xfrm>
            <a:off x="1178452" y="636044"/>
            <a:ext cx="9859661" cy="706779"/>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Словникова </a:t>
            </a:r>
            <a:r>
              <a:rPr lang="uk-UA" sz="4000" b="1" dirty="0" smtClean="0">
                <a:solidFill>
                  <a:schemeClr val="bg1"/>
                </a:solidFill>
              </a:rPr>
              <a:t>робота </a:t>
            </a:r>
            <a:endParaRPr lang="uk-UA" sz="4000" b="1" dirty="0">
              <a:solidFill>
                <a:schemeClr val="bg1"/>
              </a:solidFill>
            </a:endParaRPr>
          </a:p>
        </p:txBody>
      </p:sp>
    </p:spTree>
    <p:extLst>
      <p:ext uri="{BB962C8B-B14F-4D97-AF65-F5344CB8AC3E}">
        <p14:creationId xmlns:p14="http://schemas.microsoft.com/office/powerpoint/2010/main" val="44317364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ULLVER_BOOKMARK" val="п2013629132224SlideId258"/>
</p:tagLst>
</file>

<file path=ppt/tags/tag2.xml><?xml version="1.0" encoding="utf-8"?>
<p:tagLst xmlns:a="http://schemas.openxmlformats.org/drawingml/2006/main" xmlns:r="http://schemas.openxmlformats.org/officeDocument/2006/relationships" xmlns:p="http://schemas.openxmlformats.org/presentationml/2006/main">
  <p:tag name="FULLVER_BOOKMARK" val="п2013629132224SlideId258"/>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2193</TotalTime>
  <Words>663</Words>
  <Application>Microsoft Office PowerPoint</Application>
  <PresentationFormat>Произвольный</PresentationFormat>
  <Paragraphs>107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Vasyl Tsupa</dc:creator>
  <cp:lastModifiedBy>Esmiralda Ivanova</cp:lastModifiedBy>
  <cp:revision>257</cp:revision>
  <dcterms:created xsi:type="dcterms:W3CDTF">2018-01-05T16:38:53Z</dcterms:created>
  <dcterms:modified xsi:type="dcterms:W3CDTF">2024-12-16T18:55:21Z</dcterms:modified>
</cp:coreProperties>
</file>