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88" r:id="rId2"/>
    <p:sldId id="687" r:id="rId3"/>
    <p:sldId id="609" r:id="rId4"/>
    <p:sldId id="689" r:id="rId5"/>
    <p:sldId id="663" r:id="rId6"/>
    <p:sldId id="622" r:id="rId7"/>
    <p:sldId id="665" r:id="rId8"/>
    <p:sldId id="683" r:id="rId9"/>
    <p:sldId id="624" r:id="rId10"/>
    <p:sldId id="634" r:id="rId11"/>
    <p:sldId id="674" r:id="rId12"/>
    <p:sldId id="68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66FF"/>
    <a:srgbClr val="2F3242"/>
    <a:srgbClr val="1694E9"/>
    <a:srgbClr val="00B050"/>
    <a:srgbClr val="F5FC9A"/>
    <a:srgbClr val="ECF949"/>
    <a:srgbClr val="FFCCFF"/>
    <a:srgbClr val="F68EE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85657" y="3599807"/>
            <a:ext cx="6150429" cy="234957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Розвиток зв'язного мовлення. Малюю новорічну ялинку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0871" y="917811"/>
            <a:ext cx="2809301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53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30" y="917811"/>
            <a:ext cx="3379541" cy="50315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653" y="558325"/>
            <a:ext cx="10101393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ілюстрацію до свого </a:t>
            </a:r>
            <a:r>
              <a:rPr lang="uk-UA" sz="3600" b="1" dirty="0" smtClean="0">
                <a:solidFill>
                  <a:schemeClr val="bg1"/>
                </a:solidFill>
              </a:rPr>
              <a:t>тексту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Детей наградят за лучшие рисунки «Сохраним елку в лесу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47" y="2428282"/>
            <a:ext cx="2950228" cy="38815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овогодняя ел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4297" b="3577"/>
          <a:stretch/>
        </p:blipFill>
        <p:spPr bwMode="auto">
          <a:xfrm>
            <a:off x="1293873" y="2371396"/>
            <a:ext cx="2949971" cy="38815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овогодние рисунки 7 лет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83" y="4013819"/>
            <a:ext cx="3109863" cy="22391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Рисунки детей | Пикаб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7250" r="1538" b="3281"/>
          <a:stretch/>
        </p:blipFill>
        <p:spPr bwMode="auto">
          <a:xfrm>
            <a:off x="4746842" y="1472724"/>
            <a:ext cx="3124204" cy="21776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9653" y="1472724"/>
            <a:ext cx="3307020" cy="7479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000" b="1" dirty="0">
                <a:solidFill>
                  <a:srgbClr val="0070C0"/>
                </a:solidFill>
              </a:rPr>
              <a:t>назву малюнкові і </a:t>
            </a:r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2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клас\1 Українська мова\1 Пономарьова\3 Іменник\№053 - Розв мовлення Малюю новорічну ялинку\2024-12-15_001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05" y="1415442"/>
            <a:ext cx="6456224" cy="222685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Лекция &quot;ЭКО образ жизни: от теории к практике&quot; во Владивостоке 5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94" y="3642294"/>
            <a:ext cx="5131297" cy="301341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3514" y="503896"/>
            <a:ext cx="10199915" cy="8390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</a:t>
            </a:r>
            <a:r>
              <a:rPr lang="uk-UA" sz="3600" b="1" dirty="0">
                <a:solidFill>
                  <a:schemeClr val="bg1"/>
                </a:solidFill>
              </a:rPr>
              <a:t>заховала в ребусах важливу </a:t>
            </a:r>
            <a:r>
              <a:rPr lang="uk-UA" sz="3600" b="1" dirty="0" smtClean="0">
                <a:solidFill>
                  <a:schemeClr val="bg1"/>
                </a:solidFill>
              </a:rPr>
              <a:t>пораду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10381" y="2402452"/>
            <a:ext cx="1025866" cy="4582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rgbClr val="0070C0"/>
                </a:solidFill>
              </a:rPr>
              <a:t>жи</a:t>
            </a:r>
            <a:r>
              <a:rPr lang="uk-UA" sz="4000" b="1" i="1" dirty="0" smtClean="0">
                <a:solidFill>
                  <a:srgbClr val="0070C0"/>
                </a:solidFill>
              </a:rPr>
              <a:t> </a:t>
            </a:r>
            <a:endParaRPr lang="uk-UA" sz="4000" b="1" i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62943" y="1435522"/>
            <a:ext cx="1709057" cy="111342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Розгадай </a:t>
            </a:r>
            <a:r>
              <a:rPr lang="uk-UA" sz="2400" b="1" dirty="0">
                <a:solidFill>
                  <a:srgbClr val="0070C0"/>
                </a:solidFill>
              </a:rPr>
              <a:t>її і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23666" y="2953200"/>
            <a:ext cx="2113990" cy="6020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Бережи</a:t>
            </a:r>
            <a:r>
              <a:rPr lang="uk-UA" sz="3600" b="1" i="1" dirty="0" smtClean="0">
                <a:solidFill>
                  <a:srgbClr val="0070C0"/>
                </a:solidFill>
              </a:rPr>
              <a:t>  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01" y="2207351"/>
            <a:ext cx="1116256" cy="633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при</a:t>
            </a:r>
            <a:r>
              <a:rPr lang="uk-UA" sz="4000" b="1" i="1" dirty="0" smtClean="0">
                <a:solidFill>
                  <a:srgbClr val="0070C0"/>
                </a:solidFill>
              </a:rPr>
              <a:t>  </a:t>
            </a:r>
            <a:endParaRPr lang="uk-UA" sz="4000" b="1" i="1" dirty="0">
              <a:solidFill>
                <a:srgbClr val="0070C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829441" y="2280698"/>
            <a:ext cx="1986174" cy="558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борода</a:t>
            </a:r>
            <a:endParaRPr lang="uk-UA" sz="4000" b="1" i="1" dirty="0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946101" y="2838881"/>
            <a:ext cx="2075210" cy="633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природу</a:t>
            </a:r>
            <a:r>
              <a:rPr lang="uk-UA" sz="3600" b="1" i="1" dirty="0" smtClean="0">
                <a:solidFill>
                  <a:srgbClr val="0070C0"/>
                </a:solidFill>
              </a:rPr>
              <a:t>  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8921313" y="2557544"/>
            <a:ext cx="714228" cy="1315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0416291" y="2382326"/>
            <a:ext cx="238595" cy="5175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10606475" y="2207351"/>
            <a:ext cx="539502" cy="633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у</a:t>
            </a:r>
            <a:r>
              <a:rPr lang="uk-UA" sz="4000" b="1" i="1" dirty="0" smtClean="0">
                <a:solidFill>
                  <a:srgbClr val="0070C0"/>
                </a:solidFill>
              </a:rPr>
              <a:t> </a:t>
            </a:r>
            <a:endParaRPr lang="uk-UA" sz="4000" b="1" i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6054" y="4324757"/>
            <a:ext cx="2995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Бережи природу!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-1" t="9281" r="79217"/>
          <a:stretch/>
        </p:blipFill>
        <p:spPr>
          <a:xfrm>
            <a:off x="854426" y="1349346"/>
            <a:ext cx="1848220" cy="2717411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142529" y="2320024"/>
            <a:ext cx="1547714" cy="633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берет</a:t>
            </a:r>
            <a:r>
              <a:rPr lang="uk-UA" sz="4000" b="1" i="1" dirty="0" smtClean="0">
                <a:solidFill>
                  <a:srgbClr val="0070C0"/>
                </a:solidFill>
              </a:rPr>
              <a:t>  </a:t>
            </a:r>
            <a:endParaRPr lang="uk-UA" sz="4000" b="1" i="1" dirty="0">
              <a:solidFill>
                <a:srgbClr val="0070C0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6291943" y="2433622"/>
            <a:ext cx="357033" cy="4884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5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169988" y="469216"/>
            <a:ext cx="9759269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7881257" y="4367208"/>
            <a:ext cx="3624940" cy="17783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Багато завдань </a:t>
            </a:r>
            <a:r>
              <a:rPr lang="uk-UA" sz="2400" b="1" dirty="0"/>
              <a:t>виконав/ла </a:t>
            </a:r>
            <a:r>
              <a:rPr lang="uk-UA" sz="2400" b="1" dirty="0" smtClean="0"/>
              <a:t>неправильно.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r>
              <a:rPr lang="uk-UA" sz="2400" b="1" dirty="0" smtClean="0"/>
              <a:t>Можу працювати краще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911558" y="4421594"/>
            <a:ext cx="3876713" cy="17646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Деякі </a:t>
            </a:r>
            <a:r>
              <a:rPr lang="uk-UA" sz="2400" b="1" dirty="0"/>
              <a:t>завдання виконав/ла </a:t>
            </a:r>
            <a:r>
              <a:rPr lang="uk-UA" sz="2400" b="1" dirty="0" smtClean="0"/>
              <a:t>неправильно.</a:t>
            </a:r>
            <a:endParaRPr lang="uk-UA" sz="2400" b="1" dirty="0"/>
          </a:p>
          <a:p>
            <a:r>
              <a:rPr lang="uk-UA" sz="2400" b="1" dirty="0" smtClean="0"/>
              <a:t>Маю ще попрацювати з тієї теми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836614" y="4421594"/>
            <a:ext cx="2929843" cy="17810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Всі завдання виконав/ла правильно. Йду вперед впевнено</a:t>
            </a:r>
          </a:p>
        </p:txBody>
      </p:sp>
      <p:pic>
        <p:nvPicPr>
          <p:cNvPr id="15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7" y="2574273"/>
            <a:ext cx="3106466" cy="1877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66" y="2574273"/>
            <a:ext cx="3049972" cy="1792935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84" y="2624964"/>
            <a:ext cx="3085830" cy="1691552"/>
          </a:xfrm>
          <a:prstGeom prst="roundRect">
            <a:avLst/>
          </a:prstGeom>
          <a:ln w="19050">
            <a:solidFill>
              <a:schemeClr val="accent3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6542313" y="1363465"/>
            <a:ext cx="4446817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дорогу, якою визначиш свої знання і вміння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uk-UA" sz="2400" b="1" dirty="0" smtClean="0">
              <a:solidFill>
                <a:srgbClr val="0070C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68377" y="1363465"/>
            <a:ext cx="5486852" cy="111847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Яку ялинку краще наряджати на Новий рік?</a:t>
            </a:r>
            <a:r>
              <a:rPr lang="uk-UA" altLang="uk-UA" sz="24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Чого навчились на </a:t>
            </a:r>
            <a:r>
              <a:rPr lang="uk-UA" altLang="uk-UA" sz="2400" b="1" dirty="0" err="1" smtClean="0">
                <a:solidFill>
                  <a:srgbClr val="0070C0"/>
                </a:solidFill>
                <a:latin typeface="+mn-lt"/>
              </a:rPr>
              <a:t>уроці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? </a:t>
            </a:r>
          </a:p>
          <a:p>
            <a:pPr marL="174625" indent="-174625">
              <a:buFont typeface="Wingdings" panose="05000000000000000000" pitchFamily="2" charset="2"/>
              <a:buChar char="§"/>
            </a:pP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Що на </a:t>
            </a:r>
            <a:r>
              <a:rPr lang="uk-UA" altLang="uk-UA" sz="2400" b="1" dirty="0" err="1" smtClean="0">
                <a:solidFill>
                  <a:srgbClr val="0070C0"/>
                </a:solidFill>
                <a:latin typeface="+mn-lt"/>
              </a:rPr>
              <a:t>уроці</a:t>
            </a:r>
            <a:r>
              <a:rPr lang="uk-UA" altLang="uk-UA" sz="2400" b="1" dirty="0" smtClean="0">
                <a:solidFill>
                  <a:srgbClr val="0070C0"/>
                </a:solidFill>
                <a:latin typeface="+mn-lt"/>
              </a:rPr>
              <a:t> було цікавим для тебе?</a:t>
            </a:r>
            <a:endParaRPr lang="ru-RU" altLang="uk-UA" sz="2400" b="1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00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66869" y="2098356"/>
            <a:ext cx="6302830" cy="206210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Продзвенів</a:t>
            </a:r>
            <a:r>
              <a:rPr lang="ru-RU" altLang="uk-UA" sz="3200" b="1" dirty="0">
                <a:solidFill>
                  <a:srgbClr val="0070C0"/>
                </a:solidFill>
              </a:rPr>
              <a:t> уже </a:t>
            </a:r>
            <a:r>
              <a:rPr lang="ru-RU" altLang="uk-UA" sz="3200" b="1" dirty="0" err="1">
                <a:solidFill>
                  <a:srgbClr val="0070C0"/>
                </a:solidFill>
              </a:rPr>
              <a:t>дзвінок</a:t>
            </a:r>
            <a:r>
              <a:rPr lang="uk-UA" altLang="uk-UA" sz="32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altLang="uk-UA" sz="3200" b="1" dirty="0">
                <a:solidFill>
                  <a:srgbClr val="0070C0"/>
                </a:solidFill>
              </a:rPr>
              <a:t>Час </a:t>
            </a:r>
            <a:r>
              <a:rPr lang="ru-RU" altLang="uk-UA" sz="3200" b="1" dirty="0" err="1">
                <a:solidFill>
                  <a:srgbClr val="0070C0"/>
                </a:solidFill>
              </a:rPr>
              <a:t>почати</a:t>
            </a:r>
            <a:r>
              <a:rPr lang="ru-RU" altLang="uk-UA" sz="3200" b="1" dirty="0">
                <a:solidFill>
                  <a:srgbClr val="0070C0"/>
                </a:solidFill>
              </a:rPr>
              <a:t> наш урок,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у </a:t>
            </a:r>
            <a:r>
              <a:rPr lang="ru-RU" altLang="uk-UA" sz="3200" b="1" dirty="0" err="1">
                <a:solidFill>
                  <a:srgbClr val="0070C0"/>
                </a:solidFill>
              </a:rPr>
              <a:t>світ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знань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мандрувати</a:t>
            </a:r>
            <a:r>
              <a:rPr lang="ru-RU" altLang="uk-UA" sz="3200" b="1" dirty="0">
                <a:solidFill>
                  <a:srgbClr val="0070C0"/>
                </a:solidFill>
              </a:rPr>
              <a:t>, </a:t>
            </a:r>
          </a:p>
          <a:p>
            <a:pPr algn="ctr"/>
            <a:r>
              <a:rPr lang="ru-RU" altLang="uk-UA" sz="3200" b="1" dirty="0" err="1">
                <a:solidFill>
                  <a:srgbClr val="0070C0"/>
                </a:solidFill>
              </a:rPr>
              <a:t>Будемо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мову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рідну</a:t>
            </a:r>
            <a:r>
              <a:rPr lang="ru-RU" altLang="uk-UA" sz="3200" b="1" dirty="0">
                <a:solidFill>
                  <a:srgbClr val="0070C0"/>
                </a:solidFill>
              </a:rPr>
              <a:t> </a:t>
            </a:r>
            <a:r>
              <a:rPr lang="ru-RU" altLang="uk-UA" sz="3200" b="1" dirty="0" err="1">
                <a:solidFill>
                  <a:srgbClr val="0070C0"/>
                </a:solidFill>
              </a:rPr>
              <a:t>вивчати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D:\Картинки до тестів\!!!!!!Эсмира\_free_2023-10-14-19-34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5" y="1986084"/>
            <a:ext cx="3009794" cy="30097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242799" y="1440387"/>
            <a:ext cx="9721241" cy="90849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smtClean="0">
                <a:solidFill>
                  <a:srgbClr val="0070C0"/>
                </a:solidFill>
              </a:rPr>
              <a:t>Дороги можуть бути різноманітними. Переглянь ілюстрації.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Яка дорога передає твій стан зараз? Поясни, чому?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263157" y="511629"/>
            <a:ext cx="9721242" cy="757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</a:p>
        </p:txBody>
      </p:sp>
      <p:pic>
        <p:nvPicPr>
          <p:cNvPr id="1026" name="Picture 2" descr="D:\Картинки до тестів\Дорога впере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7" y="2402331"/>
            <a:ext cx="3574513" cy="200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Visit Ukraine - Реєстрація авто в Австрії: актуальні правила та необхідні  документи для українц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81" y="2409593"/>
            <a:ext cx="3199564" cy="2021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В Кабмине рассказали о первом украинском автобане: его начнут строить в  2022 год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1" y="4349045"/>
            <a:ext cx="3620269" cy="2082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 мережі опублікували світлини дороги Черкаси-Канів (фото) - Новини Канос,  слідами твого міс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388" y="4401363"/>
            <a:ext cx="3145794" cy="1985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дорога развилка | Crossroads in life, Road, Path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18" y="2474266"/>
            <a:ext cx="3199564" cy="2033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бои для рабочего стола Развилка дороги из лесу фото - Раздел обоев: Дорог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89" y="4387895"/>
            <a:ext cx="3243114" cy="204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1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0873" y="536554"/>
            <a:ext cx="9855586" cy="682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Відгадування загадок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0873" y="1411557"/>
            <a:ext cx="330315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У </a:t>
            </a:r>
            <a:r>
              <a:rPr lang="ru-RU" sz="2800" b="1" dirty="0" err="1">
                <a:solidFill>
                  <a:schemeClr val="bg1"/>
                </a:solidFill>
              </a:rPr>
              <a:t>святковій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залі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Стоїть</a:t>
            </a:r>
            <a:r>
              <a:rPr lang="ru-RU" sz="2800" b="1" dirty="0">
                <a:solidFill>
                  <a:schemeClr val="bg1"/>
                </a:solidFill>
              </a:rPr>
              <a:t> як картинка,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Весела, зелена,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Красуня</a:t>
            </a:r>
            <a:r>
              <a:rPr lang="ru-RU" sz="2800" b="1" dirty="0">
                <a:solidFill>
                  <a:schemeClr val="bg1"/>
                </a:solidFill>
              </a:rPr>
              <a:t> –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367" y="2704219"/>
            <a:ext cx="15357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ялинка.</a:t>
            </a:r>
          </a:p>
        </p:txBody>
      </p:sp>
      <p:pic>
        <p:nvPicPr>
          <p:cNvPr id="10" name="Picture 2" descr="Новогодняя ёлка исполняет жел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42" y="3530394"/>
            <a:ext cx="4775727" cy="318609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68244" y="1314108"/>
            <a:ext cx="481746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Круг </a:t>
            </a:r>
            <a:r>
              <a:rPr lang="ru-RU" sz="2800" b="1" dirty="0" err="1">
                <a:solidFill>
                  <a:schemeClr val="bg1"/>
                </a:solidFill>
              </a:rPr>
              <a:t>ялинки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справжнє</a:t>
            </a:r>
            <a:r>
              <a:rPr lang="ru-RU" sz="2800" b="1" dirty="0">
                <a:solidFill>
                  <a:schemeClr val="bg1"/>
                </a:solidFill>
              </a:rPr>
              <a:t> свято.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Тут і </a:t>
            </a:r>
            <a:r>
              <a:rPr lang="ru-RU" sz="2800" b="1" dirty="0" err="1">
                <a:solidFill>
                  <a:schemeClr val="bg1"/>
                </a:solidFill>
              </a:rPr>
              <a:t>діти</a:t>
            </a:r>
            <a:r>
              <a:rPr lang="ru-RU" sz="2800" b="1" dirty="0">
                <a:solidFill>
                  <a:schemeClr val="bg1"/>
                </a:solidFill>
              </a:rPr>
              <a:t>, і </a:t>
            </a:r>
            <a:r>
              <a:rPr lang="ru-RU" sz="2800" b="1" dirty="0" err="1">
                <a:solidFill>
                  <a:schemeClr val="bg1"/>
                </a:solidFill>
              </a:rPr>
              <a:t>звірята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err="1">
                <a:solidFill>
                  <a:schemeClr val="bg1"/>
                </a:solidFill>
              </a:rPr>
              <a:t>Співи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танці</a:t>
            </a:r>
            <a:r>
              <a:rPr lang="ru-RU" sz="2800" b="1" dirty="0">
                <a:solidFill>
                  <a:schemeClr val="bg1"/>
                </a:solidFill>
              </a:rPr>
              <a:t>, шум і крик – </a:t>
            </a:r>
          </a:p>
          <a:p>
            <a:r>
              <a:rPr lang="ru-RU" sz="2800" b="1" dirty="0" err="1">
                <a:solidFill>
                  <a:schemeClr val="bg1"/>
                </a:solidFill>
              </a:rPr>
              <a:t>Всі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стрічають</a:t>
            </a:r>
            <a:r>
              <a:rPr lang="ru-RU" sz="2800" b="1" dirty="0">
                <a:solidFill>
                  <a:schemeClr val="bg1"/>
                </a:solidFill>
              </a:rPr>
              <a:t>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90753" y="2606770"/>
            <a:ext cx="19012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Новий рік.</a:t>
            </a:r>
          </a:p>
        </p:txBody>
      </p:sp>
    </p:spTree>
    <p:extLst>
      <p:ext uri="{BB962C8B-B14F-4D97-AF65-F5344CB8AC3E}">
        <p14:creationId xmlns:p14="http://schemas.microsoft.com/office/powerpoint/2010/main" val="17730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94516" y="2199608"/>
            <a:ext cx="5474722" cy="24857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розвитку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зв’язного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мовлення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ru-RU" sz="2800" b="1" dirty="0" err="1" smtClean="0">
                <a:solidFill>
                  <a:srgbClr val="0070C0"/>
                </a:solidFill>
              </a:rPr>
              <a:t>намалюємо</a:t>
            </a:r>
            <a:r>
              <a:rPr lang="ru-RU" sz="2800" b="1" dirty="0" smtClean="0">
                <a:solidFill>
                  <a:srgbClr val="0070C0"/>
                </a:solidFill>
              </a:rPr>
              <a:t> словами </a:t>
            </a:r>
            <a:r>
              <a:rPr lang="ru-RU" sz="2800" b="1" dirty="0" err="1" smtClean="0">
                <a:solidFill>
                  <a:srgbClr val="0070C0"/>
                </a:solidFill>
              </a:rPr>
              <a:t>розповідь</a:t>
            </a:r>
            <a:r>
              <a:rPr lang="ru-RU" sz="2800" b="1" dirty="0" smtClean="0">
                <a:solidFill>
                  <a:srgbClr val="0070C0"/>
                </a:solidFill>
              </a:rPr>
              <a:t> про </a:t>
            </a:r>
            <a:r>
              <a:rPr lang="ru-RU" sz="2800" b="1" dirty="0" err="1" smtClean="0">
                <a:solidFill>
                  <a:srgbClr val="0070C0"/>
                </a:solidFill>
              </a:rPr>
              <a:t>ялинку</a:t>
            </a:r>
            <a:r>
              <a:rPr lang="ru-RU" sz="2800" b="1" dirty="0" smtClean="0">
                <a:solidFill>
                  <a:srgbClr val="0070C0"/>
                </a:solidFill>
              </a:rPr>
              <a:t> за </a:t>
            </a:r>
            <a:r>
              <a:rPr lang="ru-RU" sz="2800" b="1" dirty="0" err="1" smtClean="0">
                <a:solidFill>
                  <a:srgbClr val="0070C0"/>
                </a:solidFill>
              </a:rPr>
              <a:t>поданими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запитаннями</a:t>
            </a:r>
            <a:r>
              <a:rPr lang="ru-RU" sz="2800" b="1" dirty="0" smtClean="0">
                <a:solidFill>
                  <a:srgbClr val="0070C0"/>
                </a:solidFill>
              </a:rPr>
              <a:t>. 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00892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12573" y="503896"/>
            <a:ext cx="9505798" cy="990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павутинку до словосполучення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>
                <a:solidFill>
                  <a:schemeClr val="bg1"/>
                </a:solidFill>
              </a:rPr>
              <a:t>новорічна ялинка».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900056" y="3172350"/>
            <a:ext cx="2862943" cy="123851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новорічна ялинка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 стрелкой 24"/>
          <p:cNvCxnSpPr>
            <a:endCxn id="39" idx="0"/>
          </p:cNvCxnSpPr>
          <p:nvPr/>
        </p:nvCxnSpPr>
        <p:spPr>
          <a:xfrm>
            <a:off x="8464858" y="4151557"/>
            <a:ext cx="1467533" cy="35536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8570947" y="3113905"/>
            <a:ext cx="1031122" cy="35331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0"/>
            <a:endCxn id="32" idx="4"/>
          </p:cNvCxnSpPr>
          <p:nvPr/>
        </p:nvCxnSpPr>
        <p:spPr>
          <a:xfrm flipV="1">
            <a:off x="7331528" y="2377120"/>
            <a:ext cx="26918" cy="79523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5285418" y="3120922"/>
            <a:ext cx="986376" cy="31911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5178919" y="4180938"/>
            <a:ext cx="1186928" cy="35536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2" idx="4"/>
            <a:endCxn id="36" idx="0"/>
          </p:cNvCxnSpPr>
          <p:nvPr/>
        </p:nvCxnSpPr>
        <p:spPr>
          <a:xfrm>
            <a:off x="7331528" y="4410867"/>
            <a:ext cx="47242" cy="88934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062714" y="2215560"/>
            <a:ext cx="2232410" cy="883154"/>
          </a:xfrm>
          <a:prstGeom prst="ellips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>
                <a:solidFill>
                  <a:schemeClr val="bg1"/>
                </a:solidFill>
              </a:rPr>
              <a:t>кульки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252033" y="1493966"/>
            <a:ext cx="2212825" cy="883154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зелена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911999" y="4506920"/>
            <a:ext cx="2162230" cy="883154"/>
          </a:xfrm>
          <a:prstGeom prst="ellipse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гілочки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252033" y="5300209"/>
            <a:ext cx="2253473" cy="1044616"/>
          </a:xfrm>
          <a:prstGeom prst="ellipse">
            <a:avLst/>
          </a:prstGeom>
          <a:solidFill>
            <a:srgbClr val="295F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гірлянди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8566729" y="2196322"/>
            <a:ext cx="2253473" cy="8831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іграшки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664791" y="4506920"/>
            <a:ext cx="2535199" cy="88315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>
                <a:solidFill>
                  <a:schemeClr val="bg1"/>
                </a:solidFill>
              </a:rPr>
              <a:t>подарунки</a:t>
            </a:r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Новогодняя елка картинки - Новый год и Рождество 2020 - Картинки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3" y="1603100"/>
            <a:ext cx="3063153" cy="47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3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4658" y="558326"/>
            <a:ext cx="4184724" cy="7404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4657" y="1692920"/>
            <a:ext cx="4184724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</a:t>
            </a:r>
            <a:r>
              <a:rPr lang="uk-UA" sz="2400" b="1" dirty="0">
                <a:solidFill>
                  <a:srgbClr val="0070C0"/>
                </a:solidFill>
              </a:rPr>
              <a:t>пов'язані вони між собою?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</a:rPr>
              <a:t>Поясни, чому так вважаєш.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6" t="45726" r="14249" b="31999"/>
          <a:stretch/>
        </p:blipFill>
        <p:spPr>
          <a:xfrm rot="10800000">
            <a:off x="5168406" y="609266"/>
            <a:ext cx="3338354" cy="26991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8" t="44785" r="47697" b="32940"/>
          <a:stretch/>
        </p:blipFill>
        <p:spPr>
          <a:xfrm rot="10800000">
            <a:off x="8506758" y="609267"/>
            <a:ext cx="3220143" cy="27597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6" t="19849" r="14249" b="54431"/>
          <a:stretch/>
        </p:blipFill>
        <p:spPr>
          <a:xfrm rot="10800000">
            <a:off x="5140382" y="3377509"/>
            <a:ext cx="3366378" cy="31426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1" t="19221" r="48344" b="55059"/>
          <a:stretch/>
        </p:blipFill>
        <p:spPr>
          <a:xfrm rot="10800000">
            <a:off x="8554895" y="3377510"/>
            <a:ext cx="3172007" cy="31388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50056" y="2953535"/>
            <a:ext cx="38779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      Розкажи, що відбулося з ялинкою.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8028" y="4126551"/>
            <a:ext cx="38779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      Чому плачуть лісові мешканці?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9653" y="488904"/>
            <a:ext cx="10132633" cy="7085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Украинцы смогут &quot;проверить&quot; елку по смс и на сайте - Новост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3882" y="2374753"/>
            <a:ext cx="3939603" cy="269229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3085397" y="5067044"/>
            <a:ext cx="2894551" cy="1258645"/>
          </a:xfrm>
          <a:prstGeom prst="cloudCallout">
            <a:avLst>
              <a:gd name="adj1" fmla="val -23089"/>
              <a:gd name="adj2" fmla="val -9404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Штучна </a:t>
            </a:r>
            <a:r>
              <a:rPr lang="uk-UA" sz="2800" b="1" dirty="0"/>
              <a:t>ялинка</a:t>
            </a:r>
            <a:endParaRPr lang="ru-RU" sz="2800" b="1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41291" y="1354947"/>
            <a:ext cx="8830766" cy="8875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Щ</a:t>
            </a:r>
            <a:r>
              <a:rPr lang="uk-UA" sz="2400" b="1" dirty="0" smtClean="0">
                <a:solidFill>
                  <a:srgbClr val="0070C0"/>
                </a:solidFill>
              </a:rPr>
              <a:t>о </a:t>
            </a:r>
            <a:r>
              <a:rPr lang="uk-UA" sz="2400" b="1" dirty="0">
                <a:solidFill>
                  <a:srgbClr val="0070C0"/>
                </a:solidFill>
              </a:rPr>
              <a:t>можна зробити, аби в дітей на Новий рік була ялинка, і мешканці лісу не сумували.</a:t>
            </a:r>
          </a:p>
        </p:txBody>
      </p:sp>
      <p:pic>
        <p:nvPicPr>
          <p:cNvPr id="15" name="Picture 2" descr="Елка в горшке: как ухаживать за живой елкой в доме | Огородн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0996" y="2374753"/>
            <a:ext cx="3707961" cy="256032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>
            <a:off x="6666230" y="4935073"/>
            <a:ext cx="2577034" cy="1293190"/>
          </a:xfrm>
          <a:prstGeom prst="cloudCallout">
            <a:avLst>
              <a:gd name="adj1" fmla="val 4309"/>
              <a:gd name="adj2" fmla="val -9636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Ялинка в горщиках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178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544286"/>
            <a:ext cx="9786257" cy="6711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5816" y="1446616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Новорічна ялинка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650913" y="2128187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305739" y="1787401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901051" y="1787401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4305739" y="178740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485970" y="178740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22519" y="2576846"/>
            <a:ext cx="222732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Назви предметів</a:t>
            </a:r>
          </a:p>
          <a:p>
            <a:pPr algn="ctr"/>
            <a:r>
              <a:rPr lang="uk-UA" sz="2800" dirty="0"/>
              <a:t>ліс</a:t>
            </a:r>
          </a:p>
          <a:p>
            <a:pPr algn="ctr"/>
            <a:r>
              <a:rPr lang="uk-UA" sz="2800" dirty="0"/>
              <a:t>ялинка</a:t>
            </a:r>
          </a:p>
          <a:p>
            <a:pPr algn="ctr"/>
            <a:r>
              <a:rPr lang="uk-UA" sz="2800" dirty="0"/>
              <a:t>іграшки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653020" y="2612689"/>
            <a:ext cx="213175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Назви</a:t>
            </a:r>
          </a:p>
          <a:p>
            <a:pPr algn="ctr"/>
            <a:r>
              <a:rPr lang="uk-UA" sz="2800" b="1" i="1" dirty="0"/>
              <a:t> ознак</a:t>
            </a:r>
          </a:p>
          <a:p>
            <a:pPr algn="ctr"/>
            <a:r>
              <a:rPr lang="uk-UA" sz="2800" dirty="0"/>
              <a:t>зелена</a:t>
            </a:r>
          </a:p>
          <a:p>
            <a:pPr algn="ctr"/>
            <a:r>
              <a:rPr lang="uk-UA" sz="2800" dirty="0"/>
              <a:t>красива</a:t>
            </a:r>
          </a:p>
          <a:p>
            <a:pPr algn="ctr"/>
            <a:r>
              <a:rPr lang="uk-UA" sz="2800" dirty="0"/>
              <a:t>новорічні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524999" y="2612689"/>
            <a:ext cx="2079635" cy="35394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Назви</a:t>
            </a:r>
          </a:p>
          <a:p>
            <a:pPr algn="ctr"/>
            <a:r>
              <a:rPr lang="uk-UA" sz="2800" b="1" i="1" dirty="0"/>
              <a:t>дій</a:t>
            </a:r>
          </a:p>
          <a:p>
            <a:pPr algn="ctr"/>
            <a:r>
              <a:rPr lang="uk-UA" sz="2800" dirty="0"/>
              <a:t>росла</a:t>
            </a:r>
          </a:p>
          <a:p>
            <a:pPr algn="ctr"/>
            <a:r>
              <a:rPr lang="uk-UA" sz="2800" dirty="0"/>
              <a:t>зрубав</a:t>
            </a:r>
          </a:p>
          <a:p>
            <a:pPr algn="ctr"/>
            <a:r>
              <a:rPr lang="uk-UA" sz="2800" dirty="0"/>
              <a:t>приніс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6404" y="1446616"/>
            <a:ext cx="2475509" cy="22005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000" b="1" dirty="0">
                <a:solidFill>
                  <a:srgbClr val="0070C0"/>
                </a:solidFill>
              </a:rPr>
              <a:t>ті, які використаєш у розповіді про новорічну ялинку. Допиши інші слова, які хочеш використати.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67446" y="4663514"/>
            <a:ext cx="153747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гірлянда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85203" y="5077524"/>
            <a:ext cx="130195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пеньок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93591" y="5479943"/>
            <a:ext cx="88517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звірі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26009" y="4696168"/>
            <a:ext cx="126874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чудова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83333" y="5587301"/>
            <a:ext cx="107112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лісові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89604" y="5077524"/>
            <a:ext cx="19415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маленький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35530" y="4711832"/>
            <a:ext cx="205857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прикрасили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739188" y="5564553"/>
            <a:ext cx="167231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сумували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631017" y="5125842"/>
            <a:ext cx="188865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залишився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8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201" y="558325"/>
            <a:ext cx="10570028" cy="930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Намалюй </a:t>
            </a:r>
            <a:r>
              <a:rPr lang="uk-UA" sz="3200" b="1" dirty="0">
                <a:solidFill>
                  <a:schemeClr val="bg1"/>
                </a:solidFill>
              </a:rPr>
              <a:t>словами розповідь про ялинку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 </a:t>
            </a:r>
            <a:r>
              <a:rPr lang="uk-UA" sz="3200" b="1" dirty="0">
                <a:solidFill>
                  <a:schemeClr val="bg1"/>
                </a:solidFill>
              </a:rPr>
              <a:t>поданими запитаннями і </a:t>
            </a:r>
            <a:r>
              <a:rPr lang="uk-UA" sz="3200" b="1" dirty="0" smtClean="0">
                <a:solidFill>
                  <a:schemeClr val="bg1"/>
                </a:solidFill>
              </a:rPr>
              <a:t>заголовком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6447" y="2438397"/>
            <a:ext cx="3797147" cy="224676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1. Де росла ялинка?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2. Що зробив тато?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3. Що сталося з ялинкою вдома?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4. Якою стала ялинка?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26-27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1599" y="1575516"/>
            <a:ext cx="622663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     </a:t>
            </a:r>
            <a:r>
              <a:rPr lang="uk-UA" sz="3200" b="1" dirty="0" smtClean="0">
                <a:solidFill>
                  <a:schemeClr val="bg1"/>
                </a:solidFill>
              </a:rPr>
              <a:t>       </a:t>
            </a:r>
            <a:r>
              <a:rPr lang="uk-UA" sz="3200" b="1" dirty="0" smtClean="0">
                <a:solidFill>
                  <a:srgbClr val="FFFF00"/>
                </a:solidFill>
              </a:rPr>
              <a:t>Новорічна ялинка</a:t>
            </a:r>
            <a:endParaRPr lang="uk-UA" sz="32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6447" y="1645819"/>
            <a:ext cx="3797145" cy="75335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Використовуй </a:t>
            </a:r>
            <a:r>
              <a:rPr lang="uk-UA" sz="2000" b="1" dirty="0">
                <a:solidFill>
                  <a:srgbClr val="0070C0"/>
                </a:solidFill>
              </a:rPr>
              <a:t>слова з попереднього завдання.</a:t>
            </a:r>
          </a:p>
        </p:txBody>
      </p:sp>
      <p:pic>
        <p:nvPicPr>
          <p:cNvPr id="4098" name="Picture 2" descr="Новогодняя елка картинки - Новый год и Рождество 2020 - Картинки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33" y="3853542"/>
            <a:ext cx="1783332" cy="27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599" y="2201248"/>
            <a:ext cx="6226630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</a:t>
            </a:r>
            <a:r>
              <a:rPr lang="uk-UA" sz="3200" b="1" dirty="0" smtClean="0">
                <a:solidFill>
                  <a:schemeClr val="bg1"/>
                </a:solidFill>
              </a:rPr>
              <a:t>Росла </a:t>
            </a:r>
            <a:r>
              <a:rPr lang="uk-UA" sz="3200" b="1" dirty="0">
                <a:solidFill>
                  <a:schemeClr val="bg1"/>
                </a:solidFill>
              </a:rPr>
              <a:t>у лісі зелена ялинка.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</a:t>
            </a:r>
            <a:r>
              <a:rPr lang="uk-UA" sz="3200" b="1" dirty="0" smtClean="0">
                <a:solidFill>
                  <a:schemeClr val="bg1"/>
                </a:solidFill>
              </a:rPr>
              <a:t>Тато </a:t>
            </a:r>
            <a:r>
              <a:rPr lang="uk-UA" sz="3200" b="1" dirty="0">
                <a:solidFill>
                  <a:schemeClr val="bg1"/>
                </a:solidFill>
              </a:rPr>
              <a:t>пішов та зрубав чудову красуню. Вдома її прикрасили гірляндами, новорічними іграшками, кульками.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     А в лісі біля пенька за ялинкою довго сумували лісові звірі.</a:t>
            </a:r>
          </a:p>
        </p:txBody>
      </p:sp>
    </p:spTree>
    <p:extLst>
      <p:ext uri="{BB962C8B-B14F-4D97-AF65-F5344CB8AC3E}">
        <p14:creationId xmlns:p14="http://schemas.microsoft.com/office/powerpoint/2010/main" val="304359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21527</TotalTime>
  <Words>433</Words>
  <Application>Microsoft Office PowerPoint</Application>
  <PresentationFormat>Произвольный</PresentationFormat>
  <Paragraphs>121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1448</cp:revision>
  <dcterms:created xsi:type="dcterms:W3CDTF">2018-01-05T16:38:53Z</dcterms:created>
  <dcterms:modified xsi:type="dcterms:W3CDTF">2024-12-18T14:19:27Z</dcterms:modified>
</cp:coreProperties>
</file>