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388" r:id="rId3"/>
    <p:sldId id="382" r:id="rId4"/>
    <p:sldId id="387" r:id="rId5"/>
    <p:sldId id="389" r:id="rId6"/>
    <p:sldId id="390" r:id="rId7"/>
    <p:sldId id="383" r:id="rId8"/>
    <p:sldId id="384" r:id="rId9"/>
    <p:sldId id="385" r:id="rId10"/>
    <p:sldId id="386" r:id="rId11"/>
    <p:sldId id="372" r:id="rId12"/>
    <p:sldId id="380" r:id="rId13"/>
    <p:sldId id="381" r:id="rId14"/>
    <p:sldId id="371" r:id="rId15"/>
    <p:sldId id="341" r:id="rId16"/>
    <p:sldId id="39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242"/>
    <a:srgbClr val="295FFF"/>
    <a:srgbClr val="FFFF00"/>
    <a:srgbClr val="00B050"/>
    <a:srgbClr val="1694E9"/>
    <a:srgbClr val="FFB441"/>
    <a:srgbClr val="709E32"/>
    <a:srgbClr val="000000"/>
    <a:srgbClr val="002060"/>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272" autoAdjust="0"/>
    <p:restoredTop sz="94660"/>
  </p:normalViewPr>
  <p:slideViewPr>
    <p:cSldViewPr snapToGrid="0">
      <p:cViewPr varScale="1">
        <p:scale>
          <a:sx n="88" d="100"/>
          <a:sy n="88" d="100"/>
        </p:scale>
        <p:origin x="-18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2BE04B-0FEE-474E-98E3-E5C059B0E3D6}" type="datetimeFigureOut">
              <a:rPr lang="ru-RU" smtClean="0"/>
              <a:t>25.12.2024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8AAFC-F45B-4763-9C1F-8029DFCE03FE}" type="slidenum">
              <a:rPr lang="ru-RU" smtClean="0"/>
              <a:t>‹#›</a:t>
            </a:fld>
            <a:endParaRPr lang="ru-RU"/>
          </a:p>
        </p:txBody>
      </p:sp>
    </p:spTree>
    <p:extLst>
      <p:ext uri="{BB962C8B-B14F-4D97-AF65-F5344CB8AC3E}">
        <p14:creationId xmlns:p14="http://schemas.microsoft.com/office/powerpoint/2010/main" val="117945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00626D62-0A69-489C-AD8A-DBBB454FE69F}" type="datetime1">
              <a:rPr lang="uk-UA" smtClean="0"/>
              <a:t>25.12.2024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99524242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C541F5A-B942-463D-BFFB-A6C0BF2A95D9}" type="datetime1">
              <a:rPr lang="uk-UA" smtClean="0"/>
              <a:t>25.12.2024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83642119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FAF5CA3-AACC-4614-BF69-00E689DA5E5C}" type="datetime1">
              <a:rPr lang="uk-UA" smtClean="0"/>
              <a:t>25.12.2024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38875618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E457AFC-C01B-4F35-8E90-7CDC7BDC9F41}" type="datetime1">
              <a:rPr lang="uk-UA" smtClean="0"/>
              <a:t>25.12.2024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7944565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1057DF8-A1C4-4191-9BCE-6255C9741248}" type="datetime1">
              <a:rPr lang="uk-UA" smtClean="0"/>
              <a:t>25.12.2024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52064699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1EB527B-8C9A-436C-98CD-9931061FA41E}" type="datetime1">
              <a:rPr lang="uk-UA" smtClean="0"/>
              <a:t>25.12.2024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54306629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CCE2E25-D864-431C-9803-DC1DF816B3B2}" type="datetime1">
              <a:rPr lang="uk-UA" smtClean="0"/>
              <a:t>25.12.2024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40992300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041627C-B8CA-44C8-AA80-F38F7E2DC942}" type="datetime1">
              <a:rPr lang="uk-UA" smtClean="0"/>
              <a:t>25.12.2024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113105855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78820F-613B-4084-A210-F6071CA8AA12}" type="datetime1">
              <a:rPr lang="uk-UA" smtClean="0"/>
              <a:t>25.12.2024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297949968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B7F3D5AF-C886-45A1-B5DC-5A526CB61C15}" type="datetime1">
              <a:rPr lang="uk-UA" smtClean="0"/>
              <a:t>25.12.2024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772121819"/>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43D2A21-8E22-4A57-9D96-C14531AB525D}" type="datetime1">
              <a:rPr lang="uk-UA" smtClean="0"/>
              <a:t>25.12.2024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2A2CC5-B2C6-4302-92FF-8C073FD1154B}" type="slidenum">
              <a:rPr lang="ru-RU" smtClean="0"/>
              <a:t>‹#›</a:t>
            </a:fld>
            <a:endParaRPr lang="ru-RU"/>
          </a:p>
        </p:txBody>
      </p:sp>
    </p:spTree>
    <p:extLst>
      <p:ext uri="{BB962C8B-B14F-4D97-AF65-F5344CB8AC3E}">
        <p14:creationId xmlns:p14="http://schemas.microsoft.com/office/powerpoint/2010/main" val="305165284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BF2D6-4F70-474E-8189-F1C29A9FD449}" type="datetime1">
              <a:rPr lang="uk-UA" smtClean="0"/>
              <a:t>25.12.2024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A2CC5-B2C6-4302-92FF-8C073FD1154B}" type="slidenum">
              <a:rPr lang="ru-RU" smtClean="0"/>
              <a:t>‹#›</a:t>
            </a:fld>
            <a:endParaRPr lang="ru-RU"/>
          </a:p>
        </p:txBody>
      </p:sp>
    </p:spTree>
    <p:extLst>
      <p:ext uri="{BB962C8B-B14F-4D97-AF65-F5344CB8AC3E}">
        <p14:creationId xmlns:p14="http://schemas.microsoft.com/office/powerpoint/2010/main" val="424610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055914" y="4141275"/>
            <a:ext cx="10014857" cy="1464231"/>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4000" b="1" dirty="0" err="1" smtClean="0">
                <a:solidFill>
                  <a:schemeClr val="accent2">
                    <a:lumMod val="75000"/>
                  </a:schemeClr>
                </a:solidFill>
              </a:rPr>
              <a:t>Медіавіконце</a:t>
            </a:r>
            <a:r>
              <a:rPr lang="uk-UA" sz="4000" b="1" dirty="0" smtClean="0">
                <a:solidFill>
                  <a:schemeClr val="accent2">
                    <a:lumMod val="75000"/>
                  </a:schemeClr>
                </a:solidFill>
              </a:rPr>
              <a:t> «Вітальна листівка». Підсумок </a:t>
            </a:r>
            <a:r>
              <a:rPr lang="uk-UA" sz="4000" b="1" dirty="0">
                <a:solidFill>
                  <a:schemeClr val="accent2">
                    <a:lumMod val="75000"/>
                  </a:schemeClr>
                </a:solidFill>
              </a:rPr>
              <a:t>за темою «Зачарувала все зима». </a:t>
            </a:r>
          </a:p>
        </p:txBody>
      </p:sp>
      <p:sp>
        <p:nvSpPr>
          <p:cNvPr id="8" name="AutoShape 2" descr="ÐÐ°ÑÑÐ¸Ð½ÐºÐ¸ Ð¿Ð¾ Ð·Ð°Ð¿ÑÐ¾ÑÑ ÐºÐ»Ð¸Ð¿Ð°ÑÑ Ð´ÐµÑÐ¸ ÑÐ°Ð·Ð¾Ð¼ Ñ Ð´Ð¾Ð±ÑÑ Ð¿ÑÑ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2" name="Picture 4"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7522" y="4883639"/>
            <a:ext cx="1056535" cy="12129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680199" y="1076824"/>
            <a:ext cx="3172858" cy="1736646"/>
          </a:xfrm>
          <a:prstGeom prst="round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Літературне читання</a:t>
            </a:r>
          </a:p>
          <a:p>
            <a:pPr algn="ctr"/>
            <a:r>
              <a:rPr lang="uk-UA" sz="2400" b="1" i="1" dirty="0" smtClean="0">
                <a:solidFill>
                  <a:schemeClr val="accent2">
                    <a:lumMod val="75000"/>
                  </a:schemeClr>
                </a:solidFill>
              </a:rPr>
              <a:t>Розділ </a:t>
            </a:r>
            <a:r>
              <a:rPr lang="en-US" sz="2400" b="1" i="1" dirty="0" smtClean="0">
                <a:solidFill>
                  <a:schemeClr val="accent2">
                    <a:lumMod val="75000"/>
                  </a:schemeClr>
                </a:solidFill>
              </a:rPr>
              <a:t>4</a:t>
            </a:r>
            <a:r>
              <a:rPr lang="uk-UA" sz="2400" b="1" i="1" dirty="0" smtClean="0">
                <a:solidFill>
                  <a:schemeClr val="accent2">
                    <a:lumMod val="75000"/>
                  </a:schemeClr>
                </a:solidFill>
              </a:rPr>
              <a:t>. </a:t>
            </a:r>
            <a:r>
              <a:rPr lang="uk-UA" sz="2400" b="1" dirty="0" smtClean="0">
                <a:solidFill>
                  <a:schemeClr val="accent2">
                    <a:lumMod val="75000"/>
                  </a:schemeClr>
                </a:solidFill>
              </a:rPr>
              <a:t>Щоб у серці жила Батьківщина</a:t>
            </a:r>
          </a:p>
          <a:p>
            <a:pPr algn="ctr"/>
            <a:r>
              <a:rPr lang="uk-UA" sz="2400" b="1" dirty="0" smtClean="0">
                <a:solidFill>
                  <a:schemeClr val="accent2">
                    <a:lumMod val="75000"/>
                  </a:schemeClr>
                </a:solidFill>
              </a:rPr>
              <a:t>Урок</a:t>
            </a:r>
            <a:r>
              <a:rPr lang="en-US" sz="2400" b="1" dirty="0" smtClean="0">
                <a:solidFill>
                  <a:schemeClr val="accent2">
                    <a:lumMod val="75000"/>
                  </a:schemeClr>
                </a:solidFill>
              </a:rPr>
              <a:t> 54-55</a:t>
            </a:r>
            <a:endParaRPr lang="uk-UA" sz="2400" b="1" dirty="0" smtClean="0">
              <a:solidFill>
                <a:schemeClr val="accent2">
                  <a:lumMod val="75000"/>
                </a:schemeClr>
              </a:solidFill>
            </a:endParaRPr>
          </a:p>
        </p:txBody>
      </p:sp>
      <p:pic>
        <p:nvPicPr>
          <p:cNvPr id="9" name="Picture 2" descr="Картинки по запросу листівки своїми руками на новий рік"/>
          <p:cNvPicPr>
            <a:picLocks noChangeAspect="1" noChangeArrowheads="1"/>
          </p:cNvPicPr>
          <p:nvPr/>
        </p:nvPicPr>
        <p:blipFill rotWithShape="1">
          <a:blip r:embed="rId3">
            <a:extLst>
              <a:ext uri="{28A0092B-C50C-407E-A947-70E740481C1C}">
                <a14:useLocalDpi xmlns:a14="http://schemas.microsoft.com/office/drawing/2010/main" val="0"/>
              </a:ext>
            </a:extLst>
          </a:blip>
          <a:srcRect l="10764" t="5334" r="9653" b="6000"/>
          <a:stretch/>
        </p:blipFill>
        <p:spPr bwMode="auto">
          <a:xfrm>
            <a:off x="1241338" y="768642"/>
            <a:ext cx="2357552" cy="3117557"/>
          </a:xfrm>
          <a:prstGeom prst="roundRect">
            <a:avLst/>
          </a:prstGeom>
          <a:noFill/>
          <a:ln w="38100">
            <a:solidFill>
              <a:schemeClr val="accent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57040"/>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54101" y="1801752"/>
            <a:ext cx="7341134" cy="310854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446088" indent="-446088">
              <a:buFont typeface="Wingdings" panose="05000000000000000000" pitchFamily="2" charset="2"/>
              <a:buChar char="v"/>
            </a:pPr>
            <a:r>
              <a:rPr lang="uk-UA" sz="2800" b="1" dirty="0">
                <a:solidFill>
                  <a:schemeClr val="bg1"/>
                </a:solidFill>
              </a:rPr>
              <a:t>Мені найбільше сподобалися твори … Саме тим, що …</a:t>
            </a:r>
          </a:p>
          <a:p>
            <a:pPr marL="446088" indent="-446088">
              <a:buFont typeface="Wingdings" panose="05000000000000000000" pitchFamily="2" charset="2"/>
              <a:buChar char="v"/>
            </a:pPr>
            <a:r>
              <a:rPr lang="uk-UA" sz="2800" b="1" dirty="0">
                <a:solidFill>
                  <a:schemeClr val="bg1"/>
                </a:solidFill>
              </a:rPr>
              <a:t>Буду вживати у своєму мовленні …</a:t>
            </a:r>
          </a:p>
          <a:p>
            <a:pPr marL="446088" indent="-446088">
              <a:buFont typeface="Wingdings" panose="05000000000000000000" pitchFamily="2" charset="2"/>
              <a:buChar char="v"/>
            </a:pPr>
            <a:r>
              <a:rPr lang="uk-UA" sz="2800" b="1" dirty="0">
                <a:solidFill>
                  <a:schemeClr val="bg1"/>
                </a:solidFill>
              </a:rPr>
              <a:t>Твір, який змінив моє ставлення до ...</a:t>
            </a:r>
          </a:p>
          <a:p>
            <a:pPr marL="446088" indent="-446088">
              <a:buFont typeface="Wingdings" panose="05000000000000000000" pitchFamily="2" charset="2"/>
              <a:buChar char="v"/>
            </a:pPr>
            <a:r>
              <a:rPr lang="uk-UA" sz="2800" b="1" dirty="0">
                <a:solidFill>
                  <a:schemeClr val="bg1"/>
                </a:solidFill>
              </a:rPr>
              <a:t>Пригадай, що ти вкладав/вкладала у «Скриньку очікувань». Що з твоїх бажань справдилось, а що — ні?</a:t>
            </a:r>
          </a:p>
        </p:txBody>
      </p:sp>
      <p:sp>
        <p:nvSpPr>
          <p:cNvPr id="9" name="Прямоугольник 8"/>
          <p:cNvSpPr/>
          <p:nvPr/>
        </p:nvSpPr>
        <p:spPr>
          <a:xfrm>
            <a:off x="1054101" y="494527"/>
            <a:ext cx="10125528" cy="1225415"/>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600" b="1" dirty="0">
                <a:solidFill>
                  <a:schemeClr val="bg1"/>
                </a:solidFill>
              </a:rPr>
              <a:t>Перевіряю свої досягнення. </a:t>
            </a:r>
            <a:endParaRPr lang="uk-UA" sz="3600" b="1" dirty="0" smtClean="0">
              <a:solidFill>
                <a:schemeClr val="bg1"/>
              </a:solidFill>
            </a:endParaRPr>
          </a:p>
          <a:p>
            <a:pPr algn="ctr"/>
            <a:r>
              <a:rPr lang="uk-UA" sz="3600" b="1" dirty="0" smtClean="0">
                <a:solidFill>
                  <a:srgbClr val="FFFF00"/>
                </a:solidFill>
              </a:rPr>
              <a:t>Висловлюю </a:t>
            </a:r>
            <a:r>
              <a:rPr lang="uk-UA" sz="3600" b="1" dirty="0">
                <a:solidFill>
                  <a:srgbClr val="FFFF00"/>
                </a:solidFill>
              </a:rPr>
              <a:t>свою почуття </a:t>
            </a:r>
            <a:r>
              <a:rPr lang="uk-UA" sz="3600" b="1" dirty="0" smtClean="0">
                <a:solidFill>
                  <a:srgbClr val="FFFF00"/>
                </a:solidFill>
              </a:rPr>
              <a:t>і ставлення</a:t>
            </a:r>
            <a:r>
              <a:rPr lang="uk-UA" sz="3600" b="1" dirty="0">
                <a:solidFill>
                  <a:srgbClr val="FFFF00"/>
                </a:solidFill>
              </a:rPr>
              <a:t> </a:t>
            </a:r>
            <a:r>
              <a:rPr lang="uk-UA" sz="3600" b="1" dirty="0" smtClean="0">
                <a:solidFill>
                  <a:srgbClr val="FFFF00"/>
                </a:solidFill>
              </a:rPr>
              <a:t>…</a:t>
            </a:r>
            <a:endParaRPr lang="uk-UA" sz="3600" b="1" dirty="0">
              <a:solidFill>
                <a:srgbClr val="FFFF00"/>
              </a:solidFill>
            </a:endParaRPr>
          </a:p>
        </p:txBody>
      </p:sp>
      <p:sp>
        <p:nvSpPr>
          <p:cNvPr id="6" name="Прямоугольник 5">
            <a:extLst>
              <a:ext uri="{FF2B5EF4-FFF2-40B4-BE49-F238E27FC236}">
                <a16:creationId xmlns="" xmlns:a16="http://schemas.microsoft.com/office/drawing/2014/main" id="{41300D0C-EC34-4515-9E3A-6F0DC297E5C1}"/>
              </a:ext>
            </a:extLst>
          </p:cNvPr>
          <p:cNvSpPr/>
          <p:nvPr/>
        </p:nvSpPr>
        <p:spPr>
          <a:xfrm>
            <a:off x="0" y="5963908"/>
            <a:ext cx="1084409" cy="89409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69</a:t>
            </a:r>
            <a:endParaRPr lang="ru-RU" sz="2800" b="1" dirty="0">
              <a:solidFill>
                <a:schemeClr val="bg1"/>
              </a:solidFill>
            </a:endParaRPr>
          </a:p>
        </p:txBody>
      </p:sp>
      <p:pic>
        <p:nvPicPr>
          <p:cNvPr id="2050" name="Picture 2" descr="D:\2 клас\2 Читання\1 Савченко\05 Зачарувала все зима\№054-055 - Медіавіконце Листівка Пісум за темою\2024-12-19_1638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0086" y="1801752"/>
            <a:ext cx="2329543" cy="4798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0134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4" y="1605715"/>
            <a:ext cx="10940143" cy="51376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947057" y="500743"/>
            <a:ext cx="10308772" cy="110497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600" b="1" dirty="0">
                <a:solidFill>
                  <a:schemeClr val="bg1"/>
                </a:solidFill>
              </a:rPr>
              <a:t>У яких  творах описано красу зимової природи? Хто автор?</a:t>
            </a:r>
          </a:p>
        </p:txBody>
      </p:sp>
      <p:sp>
        <p:nvSpPr>
          <p:cNvPr id="9" name="Прямокутник: округлені кути 21">
            <a:extLst>
              <a:ext uri="{FF2B5EF4-FFF2-40B4-BE49-F238E27FC236}">
                <a16:creationId xmlns="" xmlns:a16="http://schemas.microsoft.com/office/drawing/2014/main" id="{95D2D168-3634-4996-8FC4-371AAB04392C}"/>
              </a:ext>
            </a:extLst>
          </p:cNvPr>
          <p:cNvSpPr/>
          <p:nvPr/>
        </p:nvSpPr>
        <p:spPr>
          <a:xfrm>
            <a:off x="1857802" y="2785917"/>
            <a:ext cx="2798526" cy="52505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uk-UA" sz="3600" b="1" dirty="0">
                <a:solidFill>
                  <a:srgbClr val="0070C0"/>
                </a:solidFill>
              </a:rPr>
              <a:t>Назва твору </a:t>
            </a:r>
          </a:p>
        </p:txBody>
      </p:sp>
      <p:sp>
        <p:nvSpPr>
          <p:cNvPr id="8" name="Прямокутник: округлені кути 21">
            <a:extLst>
              <a:ext uri="{FF2B5EF4-FFF2-40B4-BE49-F238E27FC236}">
                <a16:creationId xmlns="" xmlns:a16="http://schemas.microsoft.com/office/drawing/2014/main" id="{95D2D168-3634-4996-8FC4-371AAB04392C}"/>
              </a:ext>
            </a:extLst>
          </p:cNvPr>
          <p:cNvSpPr/>
          <p:nvPr/>
        </p:nvSpPr>
        <p:spPr>
          <a:xfrm>
            <a:off x="7717970" y="2785917"/>
            <a:ext cx="2316371" cy="52505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uk-UA" sz="3600" b="1" dirty="0">
                <a:solidFill>
                  <a:srgbClr val="0070C0"/>
                </a:solidFill>
              </a:rPr>
              <a:t>Автор</a:t>
            </a:r>
          </a:p>
        </p:txBody>
      </p:sp>
      <p:sp>
        <p:nvSpPr>
          <p:cNvPr id="11" name="Прямокутник: округлені кути 21">
            <a:extLst>
              <a:ext uri="{FF2B5EF4-FFF2-40B4-BE49-F238E27FC236}">
                <a16:creationId xmlns="" xmlns:a16="http://schemas.microsoft.com/office/drawing/2014/main" id="{95D2D168-3634-4996-8FC4-371AAB04392C}"/>
              </a:ext>
            </a:extLst>
          </p:cNvPr>
          <p:cNvSpPr/>
          <p:nvPr/>
        </p:nvSpPr>
        <p:spPr>
          <a:xfrm>
            <a:off x="1360714" y="3440942"/>
            <a:ext cx="3892043" cy="61816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3200" b="1" dirty="0">
                <a:solidFill>
                  <a:schemeClr val="bg1"/>
                </a:solidFill>
              </a:rPr>
              <a:t>Зимова казка</a:t>
            </a:r>
          </a:p>
        </p:txBody>
      </p:sp>
      <p:sp>
        <p:nvSpPr>
          <p:cNvPr id="13" name="Прямокутник: округлені кути 21">
            <a:extLst>
              <a:ext uri="{FF2B5EF4-FFF2-40B4-BE49-F238E27FC236}">
                <a16:creationId xmlns="" xmlns:a16="http://schemas.microsoft.com/office/drawing/2014/main" id="{95D2D168-3634-4996-8FC4-371AAB04392C}"/>
              </a:ext>
            </a:extLst>
          </p:cNvPr>
          <p:cNvSpPr/>
          <p:nvPr/>
        </p:nvSpPr>
        <p:spPr>
          <a:xfrm>
            <a:off x="7281515" y="5238030"/>
            <a:ext cx="3892043" cy="535028"/>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3200" b="1" dirty="0">
                <a:solidFill>
                  <a:schemeClr val="bg1"/>
                </a:solidFill>
              </a:rPr>
              <a:t>Василь </a:t>
            </a:r>
            <a:r>
              <a:rPr lang="uk-UA" sz="3200" b="1" dirty="0" err="1">
                <a:solidFill>
                  <a:schemeClr val="bg1"/>
                </a:solidFill>
              </a:rPr>
              <a:t>Чухліб</a:t>
            </a:r>
            <a:endParaRPr lang="uk-UA" sz="3200" b="1" dirty="0">
              <a:solidFill>
                <a:schemeClr val="bg1"/>
              </a:solidFill>
            </a:endParaRPr>
          </a:p>
        </p:txBody>
      </p:sp>
      <p:sp>
        <p:nvSpPr>
          <p:cNvPr id="14" name="Прямокутник: округлені кути 21">
            <a:extLst>
              <a:ext uri="{FF2B5EF4-FFF2-40B4-BE49-F238E27FC236}">
                <a16:creationId xmlns="" xmlns:a16="http://schemas.microsoft.com/office/drawing/2014/main" id="{95D2D168-3634-4996-8FC4-371AAB04392C}"/>
              </a:ext>
            </a:extLst>
          </p:cNvPr>
          <p:cNvSpPr/>
          <p:nvPr/>
        </p:nvSpPr>
        <p:spPr>
          <a:xfrm>
            <a:off x="1360714" y="4356562"/>
            <a:ext cx="3892043" cy="55438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3200" b="1" dirty="0">
                <a:solidFill>
                  <a:schemeClr val="bg1"/>
                </a:solidFill>
              </a:rPr>
              <a:t>Казкові шати</a:t>
            </a:r>
          </a:p>
        </p:txBody>
      </p:sp>
      <p:sp>
        <p:nvSpPr>
          <p:cNvPr id="15" name="Прямокутник: округлені кути 21">
            <a:extLst>
              <a:ext uri="{FF2B5EF4-FFF2-40B4-BE49-F238E27FC236}">
                <a16:creationId xmlns="" xmlns:a16="http://schemas.microsoft.com/office/drawing/2014/main" id="{95D2D168-3634-4996-8FC4-371AAB04392C}"/>
              </a:ext>
            </a:extLst>
          </p:cNvPr>
          <p:cNvSpPr/>
          <p:nvPr/>
        </p:nvSpPr>
        <p:spPr>
          <a:xfrm>
            <a:off x="7272128" y="4358872"/>
            <a:ext cx="3892043" cy="622046"/>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2800" b="1" dirty="0">
                <a:solidFill>
                  <a:schemeClr val="bg1"/>
                </a:solidFill>
              </a:rPr>
              <a:t>Вадим </a:t>
            </a:r>
            <a:r>
              <a:rPr lang="uk-UA" sz="2800" b="1" dirty="0" err="1">
                <a:solidFill>
                  <a:schemeClr val="bg1"/>
                </a:solidFill>
              </a:rPr>
              <a:t>Скомаровський</a:t>
            </a:r>
            <a:endParaRPr lang="uk-UA" sz="2800" b="1" dirty="0">
              <a:solidFill>
                <a:schemeClr val="bg1"/>
              </a:solidFill>
            </a:endParaRPr>
          </a:p>
        </p:txBody>
      </p:sp>
      <p:sp>
        <p:nvSpPr>
          <p:cNvPr id="16" name="Прямокутник: округлені кути 21">
            <a:extLst>
              <a:ext uri="{FF2B5EF4-FFF2-40B4-BE49-F238E27FC236}">
                <a16:creationId xmlns="" xmlns:a16="http://schemas.microsoft.com/office/drawing/2014/main" id="{95D2D168-3634-4996-8FC4-371AAB04392C}"/>
              </a:ext>
            </a:extLst>
          </p:cNvPr>
          <p:cNvSpPr/>
          <p:nvPr/>
        </p:nvSpPr>
        <p:spPr>
          <a:xfrm>
            <a:off x="1360714" y="5237796"/>
            <a:ext cx="3892043" cy="53615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3200" b="1" dirty="0">
                <a:solidFill>
                  <a:schemeClr val="bg1"/>
                </a:solidFill>
              </a:rPr>
              <a:t>Ялинова шишка</a:t>
            </a:r>
          </a:p>
        </p:txBody>
      </p:sp>
      <p:sp>
        <p:nvSpPr>
          <p:cNvPr id="17" name="Прямокутник: округлені кути 21">
            <a:extLst>
              <a:ext uri="{FF2B5EF4-FFF2-40B4-BE49-F238E27FC236}">
                <a16:creationId xmlns="" xmlns:a16="http://schemas.microsoft.com/office/drawing/2014/main" id="{95D2D168-3634-4996-8FC4-371AAB04392C}"/>
              </a:ext>
            </a:extLst>
          </p:cNvPr>
          <p:cNvSpPr/>
          <p:nvPr/>
        </p:nvSpPr>
        <p:spPr>
          <a:xfrm>
            <a:off x="7281515" y="3450771"/>
            <a:ext cx="3892043" cy="618167"/>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uk-UA" sz="3200" b="1" dirty="0">
                <a:solidFill>
                  <a:schemeClr val="bg1"/>
                </a:solidFill>
              </a:rPr>
              <a:t>Галина Демченко</a:t>
            </a:r>
          </a:p>
        </p:txBody>
      </p:sp>
      <p:cxnSp>
        <p:nvCxnSpPr>
          <p:cNvPr id="6" name="Прямая со стрелкой 5"/>
          <p:cNvCxnSpPr>
            <a:stCxn id="11" idx="3"/>
            <a:endCxn id="13" idx="1"/>
          </p:cNvCxnSpPr>
          <p:nvPr/>
        </p:nvCxnSpPr>
        <p:spPr>
          <a:xfrm>
            <a:off x="5252757" y="3750026"/>
            <a:ext cx="2028758" cy="175551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5252757" y="4656922"/>
            <a:ext cx="1920031" cy="3541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endCxn id="17" idx="1"/>
          </p:cNvCxnSpPr>
          <p:nvPr/>
        </p:nvCxnSpPr>
        <p:spPr>
          <a:xfrm flipV="1">
            <a:off x="5252757" y="3759855"/>
            <a:ext cx="2028758" cy="180142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61079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200225" y="494529"/>
            <a:ext cx="10022946" cy="1203642"/>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a:solidFill>
                  <a:schemeClr val="bg1"/>
                </a:solidFill>
              </a:rPr>
              <a:t>В якому творі Святий Миколай приніс невидимі дари? Що це за дари? </a:t>
            </a:r>
            <a:r>
              <a:rPr lang="uk-UA" sz="3200" b="1" dirty="0" smtClean="0">
                <a:solidFill>
                  <a:schemeClr val="bg1"/>
                </a:solidFill>
              </a:rPr>
              <a:t>Хто </a:t>
            </a:r>
            <a:r>
              <a:rPr lang="uk-UA" sz="3200" b="1" dirty="0">
                <a:solidFill>
                  <a:schemeClr val="bg1"/>
                </a:solidFill>
              </a:rPr>
              <a:t>автор твору?  </a:t>
            </a:r>
          </a:p>
        </p:txBody>
      </p:sp>
      <p:pic>
        <p:nvPicPr>
          <p:cNvPr id="2050"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225" y="1775252"/>
            <a:ext cx="6713689" cy="377507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20" name="Прямокутник: округлені кути 21">
            <a:extLst>
              <a:ext uri="{FF2B5EF4-FFF2-40B4-BE49-F238E27FC236}">
                <a16:creationId xmlns="" xmlns:a16="http://schemas.microsoft.com/office/drawing/2014/main" id="{95D2D168-3634-4996-8FC4-371AAB04392C}"/>
              </a:ext>
            </a:extLst>
          </p:cNvPr>
          <p:cNvSpPr/>
          <p:nvPr/>
        </p:nvSpPr>
        <p:spPr>
          <a:xfrm>
            <a:off x="6749143" y="3514698"/>
            <a:ext cx="3657105" cy="2066896"/>
          </a:xfrm>
          <a:prstGeom prst="roundRect">
            <a:avLst/>
          </a:prstGeom>
          <a:ln w="38100">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uk-UA" sz="3200" b="1" dirty="0" smtClean="0">
              <a:solidFill>
                <a:srgbClr val="0070C0"/>
              </a:solidFill>
            </a:endParaRPr>
          </a:p>
          <a:p>
            <a:pPr algn="ctr"/>
            <a:r>
              <a:rPr lang="uk-UA" sz="3200" b="1" dirty="0" smtClean="0">
                <a:solidFill>
                  <a:srgbClr val="0070C0"/>
                </a:solidFill>
              </a:rPr>
              <a:t>Оповідання</a:t>
            </a:r>
          </a:p>
          <a:p>
            <a:pPr algn="ctr"/>
            <a:r>
              <a:rPr lang="uk-UA" sz="3200" b="1" dirty="0">
                <a:solidFill>
                  <a:srgbClr val="0070C0"/>
                </a:solidFill>
              </a:rPr>
              <a:t>«Свято Миколая</a:t>
            </a:r>
            <a:r>
              <a:rPr lang="uk-UA" sz="3200" b="1" dirty="0" smtClean="0">
                <a:solidFill>
                  <a:srgbClr val="0070C0"/>
                </a:solidFill>
              </a:rPr>
              <a:t>» </a:t>
            </a:r>
          </a:p>
          <a:p>
            <a:pPr algn="ctr"/>
            <a:r>
              <a:rPr lang="uk-UA" sz="3200" b="1" dirty="0" smtClean="0">
                <a:solidFill>
                  <a:srgbClr val="0070C0"/>
                </a:solidFill>
              </a:rPr>
              <a:t>Ольга </a:t>
            </a:r>
            <a:r>
              <a:rPr lang="uk-UA" sz="3200" b="1" dirty="0">
                <a:solidFill>
                  <a:srgbClr val="0070C0"/>
                </a:solidFill>
              </a:rPr>
              <a:t>Наконечна </a:t>
            </a:r>
          </a:p>
          <a:p>
            <a:pPr algn="ctr"/>
            <a:r>
              <a:rPr lang="uk-UA" sz="3200" b="1" dirty="0" smtClean="0">
                <a:solidFill>
                  <a:srgbClr val="0070C0"/>
                </a:solidFill>
              </a:rPr>
              <a:t> (Тепло)</a:t>
            </a:r>
          </a:p>
          <a:p>
            <a:pPr algn="ctr"/>
            <a:endParaRPr lang="uk-UA" sz="3200" b="1" dirty="0">
              <a:solidFill>
                <a:srgbClr val="0070C0"/>
              </a:solidFill>
            </a:endParaRPr>
          </a:p>
        </p:txBody>
      </p:sp>
    </p:spTree>
    <p:extLst>
      <p:ext uri="{BB962C8B-B14F-4D97-AF65-F5344CB8AC3E}">
        <p14:creationId xmlns:p14="http://schemas.microsoft.com/office/powerpoint/2010/main" val="303974055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15056" y="603386"/>
            <a:ext cx="10217035" cy="6267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200" b="1" dirty="0">
                <a:solidFill>
                  <a:schemeClr val="bg1"/>
                </a:solidFill>
              </a:rPr>
              <a:t>Утвори з поданих слів назви прочитаних творів.</a:t>
            </a:r>
          </a:p>
        </p:txBody>
      </p:sp>
      <p:sp>
        <p:nvSpPr>
          <p:cNvPr id="7" name="Прямокутник: округлені кути 21">
            <a:extLst>
              <a:ext uri="{FF2B5EF4-FFF2-40B4-BE49-F238E27FC236}">
                <a16:creationId xmlns="" xmlns:a16="http://schemas.microsoft.com/office/drawing/2014/main" id="{95D2D168-3634-4996-8FC4-371AAB04392C}"/>
              </a:ext>
            </a:extLst>
          </p:cNvPr>
          <p:cNvSpPr/>
          <p:nvPr/>
        </p:nvSpPr>
        <p:spPr>
          <a:xfrm>
            <a:off x="878570" y="1430203"/>
            <a:ext cx="10490006" cy="98845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uk-UA" sz="3200" b="1" dirty="0">
                <a:solidFill>
                  <a:schemeClr val="accent2">
                    <a:lumMod val="75000"/>
                  </a:schemeClr>
                </a:solidFill>
              </a:rPr>
              <a:t>Зимова, казкові, ялинова, свято, шишка, шати, Миколая, </a:t>
            </a:r>
          </a:p>
          <a:p>
            <a:r>
              <a:rPr lang="uk-UA" sz="3200" b="1" dirty="0">
                <a:solidFill>
                  <a:schemeClr val="accent2">
                    <a:lumMod val="75000"/>
                  </a:schemeClr>
                </a:solidFill>
              </a:rPr>
              <a:t>лист, казка, до </a:t>
            </a:r>
            <a:r>
              <a:rPr lang="uk-UA" sz="3200" b="1" dirty="0" smtClean="0">
                <a:solidFill>
                  <a:schemeClr val="accent2">
                    <a:lumMod val="75000"/>
                  </a:schemeClr>
                </a:solidFill>
              </a:rPr>
              <a:t>Чудотворця</a:t>
            </a:r>
            <a:r>
              <a:rPr lang="uk-UA" sz="3200" b="1" dirty="0">
                <a:solidFill>
                  <a:schemeClr val="accent2">
                    <a:lumMod val="75000"/>
                  </a:schemeClr>
                </a:solidFill>
              </a:rPr>
              <a:t>, молитва, колядники, ангелу.   </a:t>
            </a:r>
          </a:p>
        </p:txBody>
      </p:sp>
      <p:sp>
        <p:nvSpPr>
          <p:cNvPr id="8" name="Прямокутник: округлені кути 21">
            <a:extLst>
              <a:ext uri="{FF2B5EF4-FFF2-40B4-BE49-F238E27FC236}">
                <a16:creationId xmlns="" xmlns:a16="http://schemas.microsoft.com/office/drawing/2014/main" id="{95D2D168-3634-4996-8FC4-371AAB04392C}"/>
              </a:ext>
            </a:extLst>
          </p:cNvPr>
          <p:cNvSpPr/>
          <p:nvPr/>
        </p:nvSpPr>
        <p:spPr>
          <a:xfrm>
            <a:off x="990182" y="2708260"/>
            <a:ext cx="3991383" cy="63366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3200" b="1" dirty="0">
                <a:solidFill>
                  <a:schemeClr val="bg1"/>
                </a:solidFill>
              </a:rPr>
              <a:t>Зимова казка</a:t>
            </a:r>
          </a:p>
        </p:txBody>
      </p:sp>
      <p:sp>
        <p:nvSpPr>
          <p:cNvPr id="9" name="Прямокутник: округлені кути 21">
            <a:extLst>
              <a:ext uri="{FF2B5EF4-FFF2-40B4-BE49-F238E27FC236}">
                <a16:creationId xmlns="" xmlns:a16="http://schemas.microsoft.com/office/drawing/2014/main" id="{95D2D168-3634-4996-8FC4-371AAB04392C}"/>
              </a:ext>
            </a:extLst>
          </p:cNvPr>
          <p:cNvSpPr/>
          <p:nvPr/>
        </p:nvSpPr>
        <p:spPr>
          <a:xfrm>
            <a:off x="990182" y="3382154"/>
            <a:ext cx="3991383" cy="63366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3200" b="1" dirty="0">
                <a:solidFill>
                  <a:schemeClr val="bg1"/>
                </a:solidFill>
              </a:rPr>
              <a:t>Казкові шати</a:t>
            </a:r>
          </a:p>
        </p:txBody>
      </p:sp>
      <p:sp>
        <p:nvSpPr>
          <p:cNvPr id="10" name="Прямокутник: округлені кути 21">
            <a:extLst>
              <a:ext uri="{FF2B5EF4-FFF2-40B4-BE49-F238E27FC236}">
                <a16:creationId xmlns="" xmlns:a16="http://schemas.microsoft.com/office/drawing/2014/main" id="{95D2D168-3634-4996-8FC4-371AAB04392C}"/>
              </a:ext>
            </a:extLst>
          </p:cNvPr>
          <p:cNvSpPr/>
          <p:nvPr/>
        </p:nvSpPr>
        <p:spPr>
          <a:xfrm>
            <a:off x="990182" y="4056048"/>
            <a:ext cx="3991383" cy="63366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3200" b="1" dirty="0">
                <a:solidFill>
                  <a:schemeClr val="bg1"/>
                </a:solidFill>
              </a:rPr>
              <a:t>Ялинова шишка</a:t>
            </a:r>
          </a:p>
        </p:txBody>
      </p:sp>
      <p:sp>
        <p:nvSpPr>
          <p:cNvPr id="11" name="Прямокутник: округлені кути 21">
            <a:extLst>
              <a:ext uri="{FF2B5EF4-FFF2-40B4-BE49-F238E27FC236}">
                <a16:creationId xmlns="" xmlns:a16="http://schemas.microsoft.com/office/drawing/2014/main" id="{95D2D168-3634-4996-8FC4-371AAB04392C}"/>
              </a:ext>
            </a:extLst>
          </p:cNvPr>
          <p:cNvSpPr/>
          <p:nvPr/>
        </p:nvSpPr>
        <p:spPr>
          <a:xfrm>
            <a:off x="7215834" y="2708260"/>
            <a:ext cx="3991383" cy="63366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3200" b="1" dirty="0">
                <a:solidFill>
                  <a:schemeClr val="bg1"/>
                </a:solidFill>
              </a:rPr>
              <a:t>Лист до </a:t>
            </a:r>
            <a:r>
              <a:rPr lang="uk-UA" sz="3200" b="1" dirty="0" smtClean="0">
                <a:solidFill>
                  <a:schemeClr val="bg1"/>
                </a:solidFill>
              </a:rPr>
              <a:t>Чудотворця</a:t>
            </a:r>
            <a:endParaRPr lang="uk-UA" sz="3200" b="1" dirty="0">
              <a:solidFill>
                <a:schemeClr val="bg1"/>
              </a:solidFill>
            </a:endParaRPr>
          </a:p>
        </p:txBody>
      </p:sp>
      <p:sp>
        <p:nvSpPr>
          <p:cNvPr id="12" name="Прямокутник: округлені кути 21">
            <a:extLst>
              <a:ext uri="{FF2B5EF4-FFF2-40B4-BE49-F238E27FC236}">
                <a16:creationId xmlns="" xmlns:a16="http://schemas.microsoft.com/office/drawing/2014/main" id="{95D2D168-3634-4996-8FC4-371AAB04392C}"/>
              </a:ext>
            </a:extLst>
          </p:cNvPr>
          <p:cNvSpPr/>
          <p:nvPr/>
        </p:nvSpPr>
        <p:spPr>
          <a:xfrm>
            <a:off x="7240709" y="3382154"/>
            <a:ext cx="3991383" cy="63366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3200" b="1" dirty="0">
                <a:solidFill>
                  <a:schemeClr val="bg1"/>
                </a:solidFill>
              </a:rPr>
              <a:t>Молитва ангелу</a:t>
            </a:r>
          </a:p>
        </p:txBody>
      </p:sp>
      <p:sp>
        <p:nvSpPr>
          <p:cNvPr id="13" name="Прямокутник: округлені кути 21">
            <a:extLst>
              <a:ext uri="{FF2B5EF4-FFF2-40B4-BE49-F238E27FC236}">
                <a16:creationId xmlns="" xmlns:a16="http://schemas.microsoft.com/office/drawing/2014/main" id="{95D2D168-3634-4996-8FC4-371AAB04392C}"/>
              </a:ext>
            </a:extLst>
          </p:cNvPr>
          <p:cNvSpPr/>
          <p:nvPr/>
        </p:nvSpPr>
        <p:spPr>
          <a:xfrm>
            <a:off x="7240709" y="4045106"/>
            <a:ext cx="3991383" cy="63366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3200" b="1" dirty="0">
                <a:solidFill>
                  <a:schemeClr val="bg1"/>
                </a:solidFill>
              </a:rPr>
              <a:t>Свято Миколая</a:t>
            </a:r>
          </a:p>
        </p:txBody>
      </p:sp>
      <p:sp>
        <p:nvSpPr>
          <p:cNvPr id="14" name="Прямокутник: округлені кути 21">
            <a:extLst>
              <a:ext uri="{FF2B5EF4-FFF2-40B4-BE49-F238E27FC236}">
                <a16:creationId xmlns="" xmlns:a16="http://schemas.microsoft.com/office/drawing/2014/main" id="{95D2D168-3634-4996-8FC4-371AAB04392C}"/>
              </a:ext>
            </a:extLst>
          </p:cNvPr>
          <p:cNvSpPr/>
          <p:nvPr/>
        </p:nvSpPr>
        <p:spPr>
          <a:xfrm>
            <a:off x="4115372" y="4931229"/>
            <a:ext cx="3991383" cy="633663"/>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uk-UA" sz="3200" b="1" dirty="0">
                <a:solidFill>
                  <a:schemeClr val="bg1"/>
                </a:solidFill>
              </a:rPr>
              <a:t>Колядники</a:t>
            </a:r>
          </a:p>
        </p:txBody>
      </p:sp>
      <p:pic>
        <p:nvPicPr>
          <p:cNvPr id="15" name="Picture 4"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5733" y="5326933"/>
            <a:ext cx="723668" cy="8307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4560" y="5352663"/>
            <a:ext cx="723668" cy="8307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8225" y="3274927"/>
            <a:ext cx="723668" cy="83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3321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Прямоугольник 4"/>
          <p:cNvSpPr/>
          <p:nvPr/>
        </p:nvSpPr>
        <p:spPr>
          <a:xfrm>
            <a:off x="1015055" y="588997"/>
            <a:ext cx="10128173" cy="699723"/>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Визнач свої досягнення за 1 семестр.</a:t>
            </a:r>
          </a:p>
        </p:txBody>
      </p:sp>
      <p:sp>
        <p:nvSpPr>
          <p:cNvPr id="20" name="Прямокутник: округлені кути 21">
            <a:extLst>
              <a:ext uri="{FF2B5EF4-FFF2-40B4-BE49-F238E27FC236}">
                <a16:creationId xmlns="" xmlns:a16="http://schemas.microsoft.com/office/drawing/2014/main" id="{95D2D168-3634-4996-8FC4-371AAB04392C}"/>
              </a:ext>
            </a:extLst>
          </p:cNvPr>
          <p:cNvSpPr/>
          <p:nvPr/>
        </p:nvSpPr>
        <p:spPr>
          <a:xfrm>
            <a:off x="1015056" y="1288721"/>
            <a:ext cx="10490006" cy="143692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sz="2600" b="1" dirty="0">
                <a:solidFill>
                  <a:schemeClr val="accent2">
                    <a:lumMod val="75000"/>
                  </a:schemeClr>
                </a:solidFill>
              </a:rPr>
              <a:t>      </a:t>
            </a:r>
            <a:r>
              <a:rPr lang="uk-UA" sz="2600" b="1" dirty="0">
                <a:solidFill>
                  <a:schemeClr val="accent2">
                    <a:lumMod val="75000"/>
                  </a:schemeClr>
                </a:solidFill>
              </a:rPr>
              <a:t>Щоб поліпшити своє уміння читати, треба знати, що ти вже вмієш. Прочитай вдумливо наведені речення. Познач ті, які, на твою думку, відповідають твоїм досягненням (</a:t>
            </a:r>
            <a:r>
              <a:rPr lang="en-US" sz="2600" b="1" dirty="0">
                <a:solidFill>
                  <a:schemeClr val="accent2">
                    <a:lumMod val="75000"/>
                  </a:schemeClr>
                </a:solidFill>
              </a:rPr>
              <a:t> V )</a:t>
            </a:r>
            <a:r>
              <a:rPr lang="uk-UA" sz="2600" b="1" dirty="0">
                <a:solidFill>
                  <a:schemeClr val="accent2">
                    <a:lumMod val="75000"/>
                  </a:schemeClr>
                </a:solidFill>
              </a:rPr>
              <a:t>.</a:t>
            </a:r>
          </a:p>
        </p:txBody>
      </p:sp>
      <p:graphicFrame>
        <p:nvGraphicFramePr>
          <p:cNvPr id="2" name="Таблица 1"/>
          <p:cNvGraphicFramePr>
            <a:graphicFrameLocks noGrp="1"/>
          </p:cNvGraphicFramePr>
          <p:nvPr>
            <p:extLst>
              <p:ext uri="{D42A27DB-BD31-4B8C-83A1-F6EECF244321}">
                <p14:modId xmlns:p14="http://schemas.microsoft.com/office/powerpoint/2010/main" val="3956345296"/>
              </p:ext>
            </p:extLst>
          </p:nvPr>
        </p:nvGraphicFramePr>
        <p:xfrm>
          <a:off x="733094" y="3009451"/>
          <a:ext cx="5245004" cy="3349518"/>
        </p:xfrm>
        <a:graphic>
          <a:graphicData uri="http://schemas.openxmlformats.org/drawingml/2006/table">
            <a:tbl>
              <a:tblPr firstRow="1" bandRow="1">
                <a:tableStyleId>{5C22544A-7EE6-4342-B048-85BDC9FD1C3A}</a:tableStyleId>
              </a:tblPr>
              <a:tblGrid>
                <a:gridCol w="4525935">
                  <a:extLst>
                    <a:ext uri="{9D8B030D-6E8A-4147-A177-3AD203B41FA5}">
                      <a16:colId xmlns="" xmlns:a16="http://schemas.microsoft.com/office/drawing/2014/main" val="20000"/>
                    </a:ext>
                  </a:extLst>
                </a:gridCol>
                <a:gridCol w="719069">
                  <a:extLst>
                    <a:ext uri="{9D8B030D-6E8A-4147-A177-3AD203B41FA5}">
                      <a16:colId xmlns="" xmlns:a16="http://schemas.microsoft.com/office/drawing/2014/main" val="20001"/>
                    </a:ext>
                  </a:extLst>
                </a:gridCol>
              </a:tblGrid>
              <a:tr h="441413">
                <a:tc>
                  <a:txBody>
                    <a:bodyPr/>
                    <a:lstStyle/>
                    <a:p>
                      <a:r>
                        <a:rPr lang="uk-UA" sz="2000" b="1" dirty="0"/>
                        <a:t>Вимовляю правильно всі звуки. </a:t>
                      </a:r>
                      <a:endParaRPr lang="ru-RU" sz="2000" b="1" dirty="0"/>
                    </a:p>
                  </a:txBody>
                  <a:tcPr/>
                </a:tc>
                <a:tc>
                  <a:txBody>
                    <a:bodyPr/>
                    <a:lstStyle/>
                    <a:p>
                      <a:pPr algn="ctr"/>
                      <a:endParaRPr lang="ru-RU" dirty="0"/>
                    </a:p>
                  </a:txBody>
                  <a:tcPr/>
                </a:tc>
                <a:extLst>
                  <a:ext uri="{0D108BD9-81ED-4DB2-BD59-A6C34878D82A}">
                    <a16:rowId xmlns="" xmlns:a16="http://schemas.microsoft.com/office/drawing/2014/main" val="10000"/>
                  </a:ext>
                </a:extLst>
              </a:tr>
              <a:tr h="441413">
                <a:tc>
                  <a:txBody>
                    <a:bodyPr/>
                    <a:lstStyle/>
                    <a:p>
                      <a:r>
                        <a:rPr lang="uk-UA" sz="2000" b="1" dirty="0"/>
                        <a:t>Не всі звуки вимовляю правильно.</a:t>
                      </a:r>
                      <a:endParaRPr lang="ru-RU" sz="2000" b="1" dirty="0"/>
                    </a:p>
                  </a:txBody>
                  <a:tcPr/>
                </a:tc>
                <a:tc>
                  <a:txBody>
                    <a:bodyPr/>
                    <a:lstStyle/>
                    <a:p>
                      <a:endParaRPr lang="ru-RU" dirty="0"/>
                    </a:p>
                  </a:txBody>
                  <a:tcPr/>
                </a:tc>
                <a:extLst>
                  <a:ext uri="{0D108BD9-81ED-4DB2-BD59-A6C34878D82A}">
                    <a16:rowId xmlns="" xmlns:a16="http://schemas.microsoft.com/office/drawing/2014/main" val="10001"/>
                  </a:ext>
                </a:extLst>
              </a:tr>
              <a:tr h="441413">
                <a:tc>
                  <a:txBody>
                    <a:bodyPr/>
                    <a:lstStyle/>
                    <a:p>
                      <a:r>
                        <a:rPr lang="uk-UA" sz="2000" b="1" dirty="0"/>
                        <a:t>Читаю правильно цілими словами.</a:t>
                      </a:r>
                      <a:endParaRPr lang="ru-RU" sz="2000" b="1" dirty="0"/>
                    </a:p>
                  </a:txBody>
                  <a:tcPr/>
                </a:tc>
                <a:tc>
                  <a:txBody>
                    <a:bodyPr/>
                    <a:lstStyle/>
                    <a:p>
                      <a:endParaRPr lang="ru-RU"/>
                    </a:p>
                  </a:txBody>
                  <a:tcPr/>
                </a:tc>
                <a:extLst>
                  <a:ext uri="{0D108BD9-81ED-4DB2-BD59-A6C34878D82A}">
                    <a16:rowId xmlns="" xmlns:a16="http://schemas.microsoft.com/office/drawing/2014/main" val="10002"/>
                  </a:ext>
                </a:extLst>
              </a:tr>
              <a:tr h="441413">
                <a:tc>
                  <a:txBody>
                    <a:bodyPr/>
                    <a:lstStyle/>
                    <a:p>
                      <a:r>
                        <a:rPr lang="uk-UA" sz="2000" b="1" dirty="0"/>
                        <a:t>Читаю складами і словами.</a:t>
                      </a:r>
                      <a:endParaRPr lang="ru-RU" sz="2000" b="1" dirty="0"/>
                    </a:p>
                  </a:txBody>
                  <a:tcPr/>
                </a:tc>
                <a:tc>
                  <a:txBody>
                    <a:bodyPr/>
                    <a:lstStyle/>
                    <a:p>
                      <a:endParaRPr lang="ru-RU"/>
                    </a:p>
                  </a:txBody>
                  <a:tcPr/>
                </a:tc>
                <a:extLst>
                  <a:ext uri="{0D108BD9-81ED-4DB2-BD59-A6C34878D82A}">
                    <a16:rowId xmlns="" xmlns:a16="http://schemas.microsoft.com/office/drawing/2014/main" val="10003"/>
                  </a:ext>
                </a:extLst>
              </a:tr>
              <a:tr h="441413">
                <a:tc>
                  <a:txBody>
                    <a:bodyPr/>
                    <a:lstStyle/>
                    <a:p>
                      <a:r>
                        <a:rPr lang="uk-UA" sz="2000" b="1" dirty="0"/>
                        <a:t>Читаючи, дотримуюся розділових знаків у тексті.</a:t>
                      </a:r>
                      <a:endParaRPr lang="ru-RU" sz="2000" b="1" dirty="0"/>
                    </a:p>
                  </a:txBody>
                  <a:tcPr/>
                </a:tc>
                <a:tc>
                  <a:txBody>
                    <a:bodyPr/>
                    <a:lstStyle/>
                    <a:p>
                      <a:endParaRPr lang="ru-RU"/>
                    </a:p>
                  </a:txBody>
                  <a:tcPr/>
                </a:tc>
                <a:extLst>
                  <a:ext uri="{0D108BD9-81ED-4DB2-BD59-A6C34878D82A}">
                    <a16:rowId xmlns="" xmlns:a16="http://schemas.microsoft.com/office/drawing/2014/main" val="10004"/>
                  </a:ext>
                </a:extLst>
              </a:tr>
              <a:tr h="441413">
                <a:tc>
                  <a:txBody>
                    <a:bodyPr/>
                    <a:lstStyle/>
                    <a:p>
                      <a:r>
                        <a:rPr lang="uk-UA" sz="2000" b="1" dirty="0"/>
                        <a:t>Вмію визначати у тексті дійових осіб.</a:t>
                      </a:r>
                      <a:endParaRPr lang="ru-RU" sz="2000" b="1" dirty="0"/>
                    </a:p>
                  </a:txBody>
                  <a:tcPr/>
                </a:tc>
                <a:tc>
                  <a:txBody>
                    <a:bodyPr/>
                    <a:lstStyle/>
                    <a:p>
                      <a:endParaRPr lang="ru-RU"/>
                    </a:p>
                  </a:txBody>
                  <a:tcPr/>
                </a:tc>
                <a:extLst>
                  <a:ext uri="{0D108BD9-81ED-4DB2-BD59-A6C34878D82A}">
                    <a16:rowId xmlns="" xmlns:a16="http://schemas.microsoft.com/office/drawing/2014/main" val="10005"/>
                  </a:ext>
                </a:extLst>
              </a:tr>
              <a:tr h="441413">
                <a:tc>
                  <a:txBody>
                    <a:bodyPr/>
                    <a:lstStyle/>
                    <a:p>
                      <a:r>
                        <a:rPr lang="uk-UA" sz="2000" b="1" dirty="0"/>
                        <a:t>Визначаю настрій твору.</a:t>
                      </a:r>
                      <a:endParaRPr lang="ru-RU" sz="2000" b="1" dirty="0"/>
                    </a:p>
                  </a:txBody>
                  <a:tcPr/>
                </a:tc>
                <a:tc>
                  <a:txBody>
                    <a:bodyPr/>
                    <a:lstStyle/>
                    <a:p>
                      <a:endParaRPr lang="ru-RU" dirty="0"/>
                    </a:p>
                  </a:txBody>
                  <a:tcPr/>
                </a:tc>
                <a:extLst>
                  <a:ext uri="{0D108BD9-81ED-4DB2-BD59-A6C34878D82A}">
                    <a16:rowId xmlns="" xmlns:a16="http://schemas.microsoft.com/office/drawing/2014/main" val="10006"/>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3840601711"/>
              </p:ext>
            </p:extLst>
          </p:nvPr>
        </p:nvGraphicFramePr>
        <p:xfrm>
          <a:off x="6502020" y="3019627"/>
          <a:ext cx="5245004" cy="3487225"/>
        </p:xfrm>
        <a:graphic>
          <a:graphicData uri="http://schemas.openxmlformats.org/drawingml/2006/table">
            <a:tbl>
              <a:tblPr firstRow="1" bandRow="1">
                <a:tableStyleId>{5C22544A-7EE6-4342-B048-85BDC9FD1C3A}</a:tableStyleId>
              </a:tblPr>
              <a:tblGrid>
                <a:gridCol w="4525935">
                  <a:extLst>
                    <a:ext uri="{9D8B030D-6E8A-4147-A177-3AD203B41FA5}">
                      <a16:colId xmlns="" xmlns:a16="http://schemas.microsoft.com/office/drawing/2014/main" val="20000"/>
                    </a:ext>
                  </a:extLst>
                </a:gridCol>
                <a:gridCol w="719069">
                  <a:extLst>
                    <a:ext uri="{9D8B030D-6E8A-4147-A177-3AD203B41FA5}">
                      <a16:colId xmlns="" xmlns:a16="http://schemas.microsoft.com/office/drawing/2014/main" val="20001"/>
                    </a:ext>
                  </a:extLst>
                </a:gridCol>
              </a:tblGrid>
              <a:tr h="441413">
                <a:tc>
                  <a:txBody>
                    <a:bodyPr/>
                    <a:lstStyle/>
                    <a:p>
                      <a:r>
                        <a:rPr lang="uk-UA" b="1" dirty="0"/>
                        <a:t>Розповідаю, про що прочитав/прочитала.</a:t>
                      </a:r>
                      <a:endParaRPr lang="ru-RU" b="1" dirty="0"/>
                    </a:p>
                  </a:txBody>
                  <a:tcPr/>
                </a:tc>
                <a:tc>
                  <a:txBody>
                    <a:bodyPr/>
                    <a:lstStyle/>
                    <a:p>
                      <a:endParaRPr lang="ru-RU" dirty="0"/>
                    </a:p>
                  </a:txBody>
                  <a:tcPr/>
                </a:tc>
                <a:extLst>
                  <a:ext uri="{0D108BD9-81ED-4DB2-BD59-A6C34878D82A}">
                    <a16:rowId xmlns="" xmlns:a16="http://schemas.microsoft.com/office/drawing/2014/main" val="10000"/>
                  </a:ext>
                </a:extLst>
              </a:tr>
              <a:tr h="441413">
                <a:tc>
                  <a:txBody>
                    <a:bodyPr/>
                    <a:lstStyle/>
                    <a:p>
                      <a:r>
                        <a:rPr lang="uk-UA" b="1" dirty="0"/>
                        <a:t>Розумію основне, про що прочитав/прочитала.</a:t>
                      </a:r>
                      <a:endParaRPr lang="ru-RU" b="1" dirty="0"/>
                    </a:p>
                  </a:txBody>
                  <a:tcPr/>
                </a:tc>
                <a:tc>
                  <a:txBody>
                    <a:bodyPr/>
                    <a:lstStyle/>
                    <a:p>
                      <a:endParaRPr lang="ru-RU"/>
                    </a:p>
                  </a:txBody>
                  <a:tcPr/>
                </a:tc>
                <a:extLst>
                  <a:ext uri="{0D108BD9-81ED-4DB2-BD59-A6C34878D82A}">
                    <a16:rowId xmlns="" xmlns:a16="http://schemas.microsoft.com/office/drawing/2014/main" val="10001"/>
                  </a:ext>
                </a:extLst>
              </a:tr>
              <a:tr h="441413">
                <a:tc>
                  <a:txBody>
                    <a:bodyPr/>
                    <a:lstStyle/>
                    <a:p>
                      <a:r>
                        <a:rPr lang="uk-UA" b="1" dirty="0"/>
                        <a:t>Не завжди розумію прочитане.</a:t>
                      </a:r>
                      <a:endParaRPr lang="ru-RU" b="1" dirty="0"/>
                    </a:p>
                  </a:txBody>
                  <a:tcPr/>
                </a:tc>
                <a:tc>
                  <a:txBody>
                    <a:bodyPr/>
                    <a:lstStyle/>
                    <a:p>
                      <a:endParaRPr lang="ru-RU"/>
                    </a:p>
                  </a:txBody>
                  <a:tcPr/>
                </a:tc>
                <a:extLst>
                  <a:ext uri="{0D108BD9-81ED-4DB2-BD59-A6C34878D82A}">
                    <a16:rowId xmlns="" xmlns:a16="http://schemas.microsoft.com/office/drawing/2014/main" val="10002"/>
                  </a:ext>
                </a:extLst>
              </a:tr>
              <a:tr h="441413">
                <a:tc>
                  <a:txBody>
                    <a:bodyPr/>
                    <a:lstStyle/>
                    <a:p>
                      <a:r>
                        <a:rPr lang="uk-UA" b="1" dirty="0"/>
                        <a:t>Вмію визначати головну думку твору.</a:t>
                      </a:r>
                      <a:endParaRPr lang="ru-RU" b="1" dirty="0"/>
                    </a:p>
                  </a:txBody>
                  <a:tcPr/>
                </a:tc>
                <a:tc>
                  <a:txBody>
                    <a:bodyPr/>
                    <a:lstStyle/>
                    <a:p>
                      <a:endParaRPr lang="ru-RU"/>
                    </a:p>
                  </a:txBody>
                  <a:tcPr/>
                </a:tc>
                <a:extLst>
                  <a:ext uri="{0D108BD9-81ED-4DB2-BD59-A6C34878D82A}">
                    <a16:rowId xmlns="" xmlns:a16="http://schemas.microsoft.com/office/drawing/2014/main" val="10003"/>
                  </a:ext>
                </a:extLst>
              </a:tr>
              <a:tr h="441413">
                <a:tc>
                  <a:txBody>
                    <a:bodyPr/>
                    <a:lstStyle/>
                    <a:p>
                      <a:r>
                        <a:rPr lang="uk-UA" b="1" dirty="0"/>
                        <a:t>Запам'ятовую авторів творів.</a:t>
                      </a:r>
                      <a:endParaRPr lang="ru-RU" b="1" dirty="0"/>
                    </a:p>
                  </a:txBody>
                  <a:tcPr/>
                </a:tc>
                <a:tc>
                  <a:txBody>
                    <a:bodyPr/>
                    <a:lstStyle/>
                    <a:p>
                      <a:endParaRPr lang="ru-RU"/>
                    </a:p>
                  </a:txBody>
                  <a:tcPr/>
                </a:tc>
                <a:extLst>
                  <a:ext uri="{0D108BD9-81ED-4DB2-BD59-A6C34878D82A}">
                    <a16:rowId xmlns="" xmlns:a16="http://schemas.microsoft.com/office/drawing/2014/main" val="10004"/>
                  </a:ext>
                </a:extLst>
              </a:tr>
              <a:tr h="441413">
                <a:tc>
                  <a:txBody>
                    <a:bodyPr/>
                    <a:lstStyle/>
                    <a:p>
                      <a:r>
                        <a:rPr lang="uk-UA" b="1" dirty="0"/>
                        <a:t>Вмію визначати головні частини</a:t>
                      </a:r>
                      <a:r>
                        <a:rPr lang="uk-UA" b="1" baseline="0" dirty="0"/>
                        <a:t> тексту (зачин, основна частина, кінцівка). </a:t>
                      </a:r>
                      <a:endParaRPr lang="ru-RU" b="1" dirty="0"/>
                    </a:p>
                  </a:txBody>
                  <a:tcPr/>
                </a:tc>
                <a:tc>
                  <a:txBody>
                    <a:bodyPr/>
                    <a:lstStyle/>
                    <a:p>
                      <a:endParaRPr lang="ru-RU"/>
                    </a:p>
                  </a:txBody>
                  <a:tcPr/>
                </a:tc>
                <a:extLst>
                  <a:ext uri="{0D108BD9-81ED-4DB2-BD59-A6C34878D82A}">
                    <a16:rowId xmlns="" xmlns:a16="http://schemas.microsoft.com/office/drawing/2014/main" val="10005"/>
                  </a:ext>
                </a:extLst>
              </a:tr>
              <a:tr h="441413">
                <a:tc>
                  <a:txBody>
                    <a:bodyPr/>
                    <a:lstStyle/>
                    <a:p>
                      <a:r>
                        <a:rPr lang="uk-UA" b="1" dirty="0"/>
                        <a:t>Відвідую бібліотеку.</a:t>
                      </a:r>
                      <a:endParaRPr lang="ru-RU" b="1" dirty="0"/>
                    </a:p>
                  </a:txBody>
                  <a:tcPr/>
                </a:tc>
                <a:tc>
                  <a:txBody>
                    <a:bodyPr/>
                    <a:lstStyle/>
                    <a:p>
                      <a:endParaRPr lang="ru-RU" dirty="0"/>
                    </a:p>
                  </a:txBody>
                  <a:tcPr/>
                </a:tc>
                <a:extLst>
                  <a:ext uri="{0D108BD9-81ED-4DB2-BD59-A6C34878D82A}">
                    <a16:rowId xmlns="" xmlns:a16="http://schemas.microsoft.com/office/drawing/2014/main" val="10006"/>
                  </a:ext>
                </a:extLst>
              </a:tr>
            </a:tbl>
          </a:graphicData>
        </a:graphic>
      </p:graphicFrame>
      <p:pic>
        <p:nvPicPr>
          <p:cNvPr id="23" name="Picture 4"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387" y="548029"/>
            <a:ext cx="960469" cy="11026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84339" y="541673"/>
            <a:ext cx="837876" cy="96188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5265927" y="3050811"/>
            <a:ext cx="725440" cy="369332"/>
          </a:xfrm>
          <a:prstGeom prst="rect">
            <a:avLst/>
          </a:prstGeom>
          <a:noFill/>
        </p:spPr>
        <p:txBody>
          <a:bodyPr wrap="square" rtlCol="0">
            <a:spAutoFit/>
          </a:bodyPr>
          <a:lstStyle/>
          <a:p>
            <a:pPr algn="ctr"/>
            <a:r>
              <a:rPr lang="en-US" b="1" dirty="0"/>
              <a:t>V</a:t>
            </a:r>
            <a:endParaRPr lang="ru-RU" b="1" dirty="0"/>
          </a:p>
        </p:txBody>
      </p:sp>
      <p:sp>
        <p:nvSpPr>
          <p:cNvPr id="26" name="TextBox 25"/>
          <p:cNvSpPr txBox="1"/>
          <p:nvPr/>
        </p:nvSpPr>
        <p:spPr>
          <a:xfrm>
            <a:off x="5265927" y="4966363"/>
            <a:ext cx="725440" cy="369332"/>
          </a:xfrm>
          <a:prstGeom prst="rect">
            <a:avLst/>
          </a:prstGeom>
          <a:noFill/>
        </p:spPr>
        <p:txBody>
          <a:bodyPr wrap="square" rtlCol="0">
            <a:spAutoFit/>
          </a:bodyPr>
          <a:lstStyle/>
          <a:p>
            <a:pPr algn="ctr"/>
            <a:r>
              <a:rPr lang="en-US" b="1" dirty="0"/>
              <a:t>V</a:t>
            </a:r>
            <a:endParaRPr lang="ru-RU" b="1" dirty="0"/>
          </a:p>
        </p:txBody>
      </p:sp>
      <p:sp>
        <p:nvSpPr>
          <p:cNvPr id="30" name="TextBox 29"/>
          <p:cNvSpPr txBox="1"/>
          <p:nvPr/>
        </p:nvSpPr>
        <p:spPr>
          <a:xfrm>
            <a:off x="5265927" y="3936578"/>
            <a:ext cx="725440" cy="369332"/>
          </a:xfrm>
          <a:prstGeom prst="rect">
            <a:avLst/>
          </a:prstGeom>
          <a:noFill/>
        </p:spPr>
        <p:txBody>
          <a:bodyPr wrap="square" rtlCol="0">
            <a:spAutoFit/>
          </a:bodyPr>
          <a:lstStyle/>
          <a:p>
            <a:pPr algn="ctr"/>
            <a:r>
              <a:rPr lang="en-US" b="1" dirty="0"/>
              <a:t>V</a:t>
            </a:r>
            <a:endParaRPr lang="ru-RU" b="1" dirty="0"/>
          </a:p>
        </p:txBody>
      </p:sp>
      <p:sp>
        <p:nvSpPr>
          <p:cNvPr id="34" name="TextBox 33"/>
          <p:cNvSpPr txBox="1"/>
          <p:nvPr/>
        </p:nvSpPr>
        <p:spPr>
          <a:xfrm>
            <a:off x="5265927" y="5476216"/>
            <a:ext cx="725440" cy="369332"/>
          </a:xfrm>
          <a:prstGeom prst="rect">
            <a:avLst/>
          </a:prstGeom>
          <a:noFill/>
        </p:spPr>
        <p:txBody>
          <a:bodyPr wrap="square" rtlCol="0">
            <a:spAutoFit/>
          </a:bodyPr>
          <a:lstStyle/>
          <a:p>
            <a:pPr algn="ctr"/>
            <a:r>
              <a:rPr lang="en-US" b="1" dirty="0"/>
              <a:t>V</a:t>
            </a:r>
            <a:endParaRPr lang="ru-RU" b="1" dirty="0"/>
          </a:p>
        </p:txBody>
      </p:sp>
      <p:sp>
        <p:nvSpPr>
          <p:cNvPr id="37" name="TextBox 36"/>
          <p:cNvSpPr txBox="1"/>
          <p:nvPr/>
        </p:nvSpPr>
        <p:spPr>
          <a:xfrm>
            <a:off x="10984339" y="3056834"/>
            <a:ext cx="725440" cy="369332"/>
          </a:xfrm>
          <a:prstGeom prst="rect">
            <a:avLst/>
          </a:prstGeom>
          <a:noFill/>
        </p:spPr>
        <p:txBody>
          <a:bodyPr wrap="square" rtlCol="0">
            <a:spAutoFit/>
          </a:bodyPr>
          <a:lstStyle/>
          <a:p>
            <a:pPr algn="ctr"/>
            <a:r>
              <a:rPr lang="en-US" b="1" dirty="0"/>
              <a:t>V</a:t>
            </a:r>
            <a:endParaRPr lang="ru-RU" b="1" dirty="0"/>
          </a:p>
        </p:txBody>
      </p:sp>
      <p:sp>
        <p:nvSpPr>
          <p:cNvPr id="40" name="TextBox 39"/>
          <p:cNvSpPr txBox="1"/>
          <p:nvPr/>
        </p:nvSpPr>
        <p:spPr>
          <a:xfrm>
            <a:off x="10984339" y="3661337"/>
            <a:ext cx="725440" cy="369332"/>
          </a:xfrm>
          <a:prstGeom prst="rect">
            <a:avLst/>
          </a:prstGeom>
          <a:noFill/>
        </p:spPr>
        <p:txBody>
          <a:bodyPr wrap="square" rtlCol="0">
            <a:spAutoFit/>
          </a:bodyPr>
          <a:lstStyle/>
          <a:p>
            <a:pPr algn="ctr"/>
            <a:r>
              <a:rPr lang="en-US" b="1" dirty="0"/>
              <a:t>V</a:t>
            </a:r>
            <a:endParaRPr lang="ru-RU" b="1" dirty="0"/>
          </a:p>
        </p:txBody>
      </p:sp>
      <p:sp>
        <p:nvSpPr>
          <p:cNvPr id="43" name="TextBox 42"/>
          <p:cNvSpPr txBox="1"/>
          <p:nvPr/>
        </p:nvSpPr>
        <p:spPr>
          <a:xfrm>
            <a:off x="10984339" y="4540523"/>
            <a:ext cx="725440" cy="369332"/>
          </a:xfrm>
          <a:prstGeom prst="rect">
            <a:avLst/>
          </a:prstGeom>
          <a:noFill/>
        </p:spPr>
        <p:txBody>
          <a:bodyPr wrap="square" rtlCol="0">
            <a:spAutoFit/>
          </a:bodyPr>
          <a:lstStyle/>
          <a:p>
            <a:pPr algn="ctr"/>
            <a:r>
              <a:rPr lang="en-US" b="1" dirty="0"/>
              <a:t>V</a:t>
            </a:r>
            <a:endParaRPr lang="ru-RU" b="1" dirty="0"/>
          </a:p>
        </p:txBody>
      </p:sp>
      <p:sp>
        <p:nvSpPr>
          <p:cNvPr id="45" name="TextBox 44"/>
          <p:cNvSpPr txBox="1"/>
          <p:nvPr/>
        </p:nvSpPr>
        <p:spPr>
          <a:xfrm>
            <a:off x="10984339" y="5494285"/>
            <a:ext cx="725440" cy="369332"/>
          </a:xfrm>
          <a:prstGeom prst="rect">
            <a:avLst/>
          </a:prstGeom>
          <a:noFill/>
        </p:spPr>
        <p:txBody>
          <a:bodyPr wrap="square" rtlCol="0">
            <a:spAutoFit/>
          </a:bodyPr>
          <a:lstStyle/>
          <a:p>
            <a:pPr algn="ctr"/>
            <a:r>
              <a:rPr lang="en-US" b="1" dirty="0"/>
              <a:t>V</a:t>
            </a:r>
            <a:endParaRPr lang="ru-RU" b="1" dirty="0"/>
          </a:p>
        </p:txBody>
      </p:sp>
      <p:sp>
        <p:nvSpPr>
          <p:cNvPr id="46" name="TextBox 45"/>
          <p:cNvSpPr txBox="1"/>
          <p:nvPr/>
        </p:nvSpPr>
        <p:spPr>
          <a:xfrm>
            <a:off x="10984339" y="6078715"/>
            <a:ext cx="725440" cy="369332"/>
          </a:xfrm>
          <a:prstGeom prst="rect">
            <a:avLst/>
          </a:prstGeom>
          <a:noFill/>
        </p:spPr>
        <p:txBody>
          <a:bodyPr wrap="square" rtlCol="0">
            <a:spAutoFit/>
          </a:bodyPr>
          <a:lstStyle/>
          <a:p>
            <a:pPr algn="ctr"/>
            <a:r>
              <a:rPr lang="en-US" b="1" dirty="0"/>
              <a:t>V</a:t>
            </a:r>
            <a:endParaRPr lang="ru-RU" b="1" dirty="0"/>
          </a:p>
        </p:txBody>
      </p:sp>
      <p:sp>
        <p:nvSpPr>
          <p:cNvPr id="48" name="TextBox 47"/>
          <p:cNvSpPr txBox="1"/>
          <p:nvPr/>
        </p:nvSpPr>
        <p:spPr>
          <a:xfrm>
            <a:off x="5265927" y="5978444"/>
            <a:ext cx="725440" cy="369332"/>
          </a:xfrm>
          <a:prstGeom prst="rect">
            <a:avLst/>
          </a:prstGeom>
          <a:noFill/>
        </p:spPr>
        <p:txBody>
          <a:bodyPr wrap="square" rtlCol="0">
            <a:spAutoFit/>
          </a:bodyPr>
          <a:lstStyle/>
          <a:p>
            <a:pPr algn="ctr"/>
            <a:r>
              <a:rPr lang="en-US" b="1" dirty="0"/>
              <a:t>V</a:t>
            </a:r>
            <a:endParaRPr lang="ru-RU" b="1" dirty="0"/>
          </a:p>
        </p:txBody>
      </p:sp>
      <p:sp>
        <p:nvSpPr>
          <p:cNvPr id="49" name="TextBox 48"/>
          <p:cNvSpPr txBox="1"/>
          <p:nvPr/>
        </p:nvSpPr>
        <p:spPr>
          <a:xfrm>
            <a:off x="10984339" y="5017404"/>
            <a:ext cx="725440" cy="369332"/>
          </a:xfrm>
          <a:prstGeom prst="rect">
            <a:avLst/>
          </a:prstGeom>
          <a:noFill/>
        </p:spPr>
        <p:txBody>
          <a:bodyPr wrap="square" rtlCol="0">
            <a:spAutoFit/>
          </a:bodyPr>
          <a:lstStyle/>
          <a:p>
            <a:pPr algn="ctr"/>
            <a:r>
              <a:rPr lang="en-US" b="1" dirty="0"/>
              <a:t>V</a:t>
            </a:r>
            <a:endParaRPr lang="ru-RU" b="1" dirty="0"/>
          </a:p>
        </p:txBody>
      </p:sp>
    </p:spTree>
    <p:extLst>
      <p:ext uri="{BB962C8B-B14F-4D97-AF65-F5344CB8AC3E}">
        <p14:creationId xmlns:p14="http://schemas.microsoft.com/office/powerpoint/2010/main" val="237526016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34" grpId="0"/>
      <p:bldP spid="37" grpId="0"/>
      <p:bldP spid="40" grpId="0"/>
      <p:bldP spid="43" grpId="0"/>
      <p:bldP spid="45" grpId="0"/>
      <p:bldP spid="46" grpId="0"/>
      <p:bldP spid="48"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Картинки по запросу клипарт с новым год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705" y="1145348"/>
            <a:ext cx="4767649" cy="533023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51326" y="498668"/>
            <a:ext cx="9875681" cy="666103"/>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400" b="1" dirty="0" smtClean="0">
                <a:solidFill>
                  <a:schemeClr val="bg1"/>
                </a:solidFill>
              </a:rPr>
              <a:t>Підсумок уроку</a:t>
            </a:r>
            <a:endParaRPr lang="uk-UA" sz="4400" b="1" dirty="0">
              <a:solidFill>
                <a:schemeClr val="bg1"/>
              </a:solidFill>
            </a:endParaRPr>
          </a:p>
        </p:txBody>
      </p:sp>
      <p:sp>
        <p:nvSpPr>
          <p:cNvPr id="24" name="TextBox 23"/>
          <p:cNvSpPr txBox="1"/>
          <p:nvPr/>
        </p:nvSpPr>
        <p:spPr>
          <a:xfrm>
            <a:off x="1386508" y="2582318"/>
            <a:ext cx="4130852" cy="3477875"/>
          </a:xfrm>
          <a:prstGeom prst="rect">
            <a:avLst/>
          </a:prstGeom>
          <a:noFill/>
        </p:spPr>
        <p:txBody>
          <a:bodyPr wrap="square" rtlCol="0">
            <a:spAutoFit/>
          </a:bodyPr>
          <a:lstStyle/>
          <a:p>
            <a:pPr algn="ctr"/>
            <a:r>
              <a:rPr lang="uk-UA" sz="4400" b="1" dirty="0">
                <a:solidFill>
                  <a:schemeClr val="accent2">
                    <a:lumMod val="75000"/>
                  </a:schemeClr>
                </a:solidFill>
              </a:rPr>
              <a:t>Бажаю тобі, твоїм друзям і рідним веселих новорічних і різдвяних свят!</a:t>
            </a:r>
          </a:p>
        </p:txBody>
      </p:sp>
      <p:pic>
        <p:nvPicPr>
          <p:cNvPr id="8198" name="Picture 6" descr="ÐÐ°ÑÑÐ¸Ð½ÐºÐ¸ Ð¿Ð¾ Ð·Ð°Ð¿ÑÐ¾ÑÑ ÐºÐ»Ð¸Ð¿Ð°ÑÑ Ð´ÐµÑÐ¸ ÑÐ¸ÑÐ°ÑÑ ÐºÐ½Ð¸Ð³Ñ Ñ ÑÐ¾Ð´Ð¸ÑÐµÐ»ÑÐ¼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037" y="1829190"/>
            <a:ext cx="4653190" cy="3815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1369" y="1166770"/>
            <a:ext cx="723668" cy="8307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2498" y="4383419"/>
            <a:ext cx="723668" cy="8307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614" y="1431915"/>
            <a:ext cx="723668" cy="8307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27007" y="639256"/>
            <a:ext cx="723668" cy="8307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9332" y="5644807"/>
            <a:ext cx="723668" cy="8307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63" y="3330668"/>
            <a:ext cx="723668" cy="8307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193" y="5494566"/>
            <a:ext cx="723668" cy="83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59944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6939" y="494528"/>
            <a:ext cx="9990290" cy="68112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Рефлексія</a:t>
            </a:r>
            <a:endParaRPr lang="uk-UA" sz="4000" b="1" dirty="0">
              <a:solidFill>
                <a:schemeClr val="bg1"/>
              </a:solidFill>
            </a:endParaRPr>
          </a:p>
        </p:txBody>
      </p:sp>
      <p:pic>
        <p:nvPicPr>
          <p:cNvPr id="205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06" y="1280253"/>
            <a:ext cx="2234829" cy="2234830"/>
          </a:xfrm>
          <a:prstGeom prst="rect">
            <a:avLst/>
          </a:prstGeom>
          <a:solidFill>
            <a:schemeClr val="bg1"/>
          </a:solidFill>
          <a:ln w="38100">
            <a:solidFill>
              <a:srgbClr val="0070C0"/>
            </a:solidFill>
          </a:ln>
        </p:spPr>
      </p:pic>
      <p:sp>
        <p:nvSpPr>
          <p:cNvPr id="6" name="TextBox 5"/>
          <p:cNvSpPr txBox="1"/>
          <p:nvPr/>
        </p:nvSpPr>
        <p:spPr>
          <a:xfrm>
            <a:off x="3194235" y="1329639"/>
            <a:ext cx="5873928" cy="830997"/>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Пофантазуй, що твій вибраний </a:t>
            </a:r>
            <a:r>
              <a:rPr lang="uk-UA" sz="2400" b="1" dirty="0" err="1" smtClean="0">
                <a:solidFill>
                  <a:schemeClr val="accent2">
                    <a:lumMod val="75000"/>
                  </a:schemeClr>
                </a:solidFill>
              </a:rPr>
              <a:t>сніговичок</a:t>
            </a:r>
            <a:r>
              <a:rPr lang="uk-UA" sz="2400" b="1" dirty="0" smtClean="0">
                <a:solidFill>
                  <a:schemeClr val="accent2">
                    <a:lumMod val="75000"/>
                  </a:schemeClr>
                </a:solidFill>
              </a:rPr>
              <a:t> скаже тобі в кінці уроку. Поясни чому.</a:t>
            </a:r>
            <a:endParaRPr lang="ru-RU" sz="2400" b="1" dirty="0">
              <a:solidFill>
                <a:schemeClr val="accent2">
                  <a:lumMod val="75000"/>
                </a:schemeClr>
              </a:solidFill>
            </a:endParaRPr>
          </a:p>
        </p:txBody>
      </p:sp>
      <p:pic>
        <p:nvPicPr>
          <p:cNvPr id="2058" name="Picture 10" descr="Урок &quot;Аплікація. Створення аплікації «Веселі сніговики»&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1199" y="2397668"/>
            <a:ext cx="2381989" cy="2771353"/>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l="8985" r="10477"/>
          <a:stretch/>
        </p:blipFill>
        <p:spPr bwMode="auto">
          <a:xfrm>
            <a:off x="3655286" y="2397667"/>
            <a:ext cx="2232000" cy="2771353"/>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5">
            <a:extLst>
              <a:ext uri="{28A0092B-C50C-407E-A947-70E740481C1C}">
                <a14:useLocalDpi xmlns:a14="http://schemas.microsoft.com/office/drawing/2010/main" val="0"/>
              </a:ext>
            </a:extLst>
          </a:blip>
          <a:srcRect l="16480" t="4100" r="10753" b="6238"/>
          <a:stretch/>
        </p:blipFill>
        <p:spPr bwMode="auto">
          <a:xfrm>
            <a:off x="1395685" y="3698934"/>
            <a:ext cx="1960564" cy="266131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306" y="3698933"/>
            <a:ext cx="1847595" cy="257205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22165" y="1329639"/>
            <a:ext cx="2061602" cy="2185444"/>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45382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36939" y="494528"/>
            <a:ext cx="9990290" cy="681129"/>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Налаштування на урок</a:t>
            </a:r>
            <a:endParaRPr lang="uk-UA" sz="4000" b="1" dirty="0">
              <a:solidFill>
                <a:schemeClr val="bg1"/>
              </a:solidFill>
            </a:endParaRPr>
          </a:p>
        </p:txBody>
      </p:sp>
      <p:sp>
        <p:nvSpPr>
          <p:cNvPr id="12" name="Прямокутник: округлені кути 11">
            <a:extLst>
              <a:ext uri="{FF2B5EF4-FFF2-40B4-BE49-F238E27FC236}">
                <a16:creationId xmlns:a16="http://schemas.microsoft.com/office/drawing/2014/main" xmlns="" id="{69B8F106-52D3-4E2F-A595-3B4F8D378452}"/>
              </a:ext>
            </a:extLst>
          </p:cNvPr>
          <p:cNvSpPr/>
          <p:nvPr/>
        </p:nvSpPr>
        <p:spPr>
          <a:xfrm>
            <a:off x="3040564" y="1354618"/>
            <a:ext cx="6181271" cy="1722367"/>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449580" algn="ctr">
              <a:spcAft>
                <a:spcPts val="0"/>
              </a:spcAft>
            </a:pPr>
            <a:r>
              <a:rPr lang="uk-UA" sz="2800" b="1" dirty="0">
                <a:solidFill>
                  <a:schemeClr val="accent2">
                    <a:lumMod val="75000"/>
                  </a:schemeClr>
                </a:solidFill>
                <a:ea typeface="Times New Roman" panose="02020603050405020304" pitchFamily="18" charset="0"/>
                <a:cs typeface="Times New Roman" panose="02020603050405020304" pitchFamily="18" charset="0"/>
              </a:rPr>
              <a:t>Сьогодні будемо спостерігати, висновки робити і працювати. </a:t>
            </a:r>
            <a:endParaRPr lang="uk-UA" sz="2800" b="1" dirty="0">
              <a:solidFill>
                <a:schemeClr val="accent2">
                  <a:lumMod val="75000"/>
                </a:schemeClr>
              </a:solidFill>
              <a:ea typeface="Calibri" panose="020F0502020204030204" pitchFamily="34" charset="0"/>
              <a:cs typeface="Times New Roman" panose="02020603050405020304" pitchFamily="18" charset="0"/>
            </a:endParaRPr>
          </a:p>
          <a:p>
            <a:pPr marL="449580" algn="ctr">
              <a:spcAft>
                <a:spcPts val="0"/>
              </a:spcAft>
            </a:pPr>
            <a:r>
              <a:rPr lang="uk-UA" sz="2800" b="1" dirty="0">
                <a:solidFill>
                  <a:schemeClr val="accent2">
                    <a:lumMod val="75000"/>
                  </a:schemeClr>
                </a:solidFill>
                <a:ea typeface="Times New Roman" panose="02020603050405020304" pitchFamily="18" charset="0"/>
                <a:cs typeface="Times New Roman" panose="02020603050405020304" pitchFamily="18" charset="0"/>
              </a:rPr>
              <a:t>А щоб урок пішов на користь </a:t>
            </a:r>
            <a:r>
              <a:rPr lang="uk-UA" sz="2800" b="1" dirty="0" smtClean="0">
                <a:solidFill>
                  <a:schemeClr val="accent2">
                    <a:lumMod val="75000"/>
                  </a:schemeClr>
                </a:solidFill>
                <a:ea typeface="Times New Roman" panose="02020603050405020304" pitchFamily="18" charset="0"/>
                <a:cs typeface="Times New Roman" panose="02020603050405020304" pitchFamily="18" charset="0"/>
              </a:rPr>
              <a:t>нам</a:t>
            </a:r>
            <a:r>
              <a:rPr lang="uk-UA" sz="2800" b="1" dirty="0">
                <a:solidFill>
                  <a:schemeClr val="accent2">
                    <a:lumMod val="75000"/>
                  </a:schemeClr>
                </a:solidFill>
                <a:ea typeface="Times New Roman" panose="02020603050405020304" pitchFamily="18" charset="0"/>
                <a:cs typeface="Times New Roman" panose="02020603050405020304" pitchFamily="18" charset="0"/>
              </a:rPr>
              <a:t>, фантазувати кожен буде сам. </a:t>
            </a:r>
            <a:endParaRPr lang="uk-UA" sz="2800" b="1" dirty="0">
              <a:solidFill>
                <a:schemeClr val="accent2">
                  <a:lumMod val="75000"/>
                </a:schemeClr>
              </a:solidFill>
              <a:ea typeface="Calibri" panose="020F0502020204030204" pitchFamily="34" charset="0"/>
              <a:cs typeface="Times New Roman" panose="02020603050405020304" pitchFamily="18" charset="0"/>
            </a:endParaRPr>
          </a:p>
        </p:txBody>
      </p:sp>
      <p:pic>
        <p:nvPicPr>
          <p:cNvPr id="4"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006" y="3274658"/>
            <a:ext cx="5578155" cy="30819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te Cartoon Snowman Clipart Illustration Winter Holiday Clip Art Free  Christmas Graphic Character Smiling Images For Kids, Cartoon Snowman  Clipart, Christmas Snowman Illustration, Cute Snowman Character PNG  Transparent Image and Clipart f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06" y="1280253"/>
            <a:ext cx="2234829" cy="2234830"/>
          </a:xfrm>
          <a:prstGeom prst="rect">
            <a:avLst/>
          </a:prstGeom>
          <a:solidFill>
            <a:schemeClr val="bg1"/>
          </a:solidFill>
          <a:ln w="38100">
            <a:solidFill>
              <a:srgbClr val="0070C0"/>
            </a:solidFill>
          </a:ln>
        </p:spPr>
      </p:pic>
      <p:sp>
        <p:nvSpPr>
          <p:cNvPr id="6" name="TextBox 5"/>
          <p:cNvSpPr txBox="1"/>
          <p:nvPr/>
        </p:nvSpPr>
        <p:spPr>
          <a:xfrm>
            <a:off x="3194235" y="1329639"/>
            <a:ext cx="6027600" cy="1200329"/>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Розглянь сніговичків. Пофантазуй і вибери, з яким із них ти хочеш провести урок. Поясни чому.</a:t>
            </a:r>
            <a:endParaRPr lang="ru-RU" sz="2400" b="1" dirty="0">
              <a:solidFill>
                <a:schemeClr val="accent2">
                  <a:lumMod val="75000"/>
                </a:schemeClr>
              </a:solidFill>
            </a:endParaRPr>
          </a:p>
        </p:txBody>
      </p:sp>
      <p:pic>
        <p:nvPicPr>
          <p:cNvPr id="2058" name="Picture 10" descr="Урок &quot;Аплікація. Створення аплікації «Веселі сніговики»&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199" y="2636160"/>
            <a:ext cx="2342599" cy="2725524"/>
          </a:xfrm>
          <a:prstGeom prst="rect">
            <a:avLst/>
          </a:prstGeom>
          <a:noFill/>
          <a:ln w="38100">
            <a:solidFill>
              <a:srgbClr val="0070C0"/>
            </a:solidFill>
          </a:ln>
          <a:extLst>
            <a:ext uri="{909E8E84-426E-40DD-AFC4-6F175D3DCCD1}">
              <a14:hiddenFill xmlns:a14="http://schemas.microsoft.com/office/drawing/2010/main">
                <a:solidFill>
                  <a:srgbClr val="FFFFFF"/>
                </a:solidFill>
              </a14:hiddenFill>
            </a:ext>
          </a:extLst>
        </p:spPr>
      </p:pic>
      <p:pic>
        <p:nvPicPr>
          <p:cNvPr id="2061" name="Picture 13"/>
          <p:cNvPicPr>
            <a:picLocks noChangeAspect="1" noChangeArrowheads="1"/>
          </p:cNvPicPr>
          <p:nvPr/>
        </p:nvPicPr>
        <p:blipFill rotWithShape="1">
          <a:blip r:embed="rId5">
            <a:extLst>
              <a:ext uri="{28A0092B-C50C-407E-A947-70E740481C1C}">
                <a14:useLocalDpi xmlns:a14="http://schemas.microsoft.com/office/drawing/2010/main" val="0"/>
              </a:ext>
            </a:extLst>
          </a:blip>
          <a:srcRect l="8985" r="10477"/>
          <a:stretch/>
        </p:blipFill>
        <p:spPr bwMode="auto">
          <a:xfrm>
            <a:off x="3611743" y="2639155"/>
            <a:ext cx="2192678" cy="272252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rotWithShape="1">
          <a:blip r:embed="rId6">
            <a:extLst>
              <a:ext uri="{28A0092B-C50C-407E-A947-70E740481C1C}">
                <a14:useLocalDpi xmlns:a14="http://schemas.microsoft.com/office/drawing/2010/main" val="0"/>
              </a:ext>
            </a:extLst>
          </a:blip>
          <a:srcRect l="16480" t="4100" r="10753" b="6238"/>
          <a:stretch/>
        </p:blipFill>
        <p:spPr bwMode="auto">
          <a:xfrm>
            <a:off x="1282442" y="3667932"/>
            <a:ext cx="1960564" cy="266131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4337" y="3667932"/>
            <a:ext cx="1847595" cy="2572059"/>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22165" y="1329639"/>
            <a:ext cx="2061602" cy="2185444"/>
          </a:xfrm>
          <a:prstGeom prst="rect">
            <a:avLst/>
          </a:prstGeom>
          <a:noFill/>
          <a:ln w="38100">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19793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12"/>
                                        </p:tgtEl>
                                        <p:attrNameLst>
                                          <p:attrName>ppt_w</p:attrName>
                                        </p:attrNameLst>
                                      </p:cBhvr>
                                      <p:tavLst>
                                        <p:tav tm="0">
                                          <p:val>
                                            <p:strVal val="ppt_w"/>
                                          </p:val>
                                        </p:tav>
                                        <p:tav tm="100000">
                                          <p:val>
                                            <p:fltVal val="0"/>
                                          </p:val>
                                        </p:tav>
                                      </p:tavLst>
                                    </p:anim>
                                    <p:anim calcmode="lin" valueType="num">
                                      <p:cBhvr>
                                        <p:cTn id="12" dur="500"/>
                                        <p:tgtEl>
                                          <p:spTgt spid="12"/>
                                        </p:tgtEl>
                                        <p:attrNameLst>
                                          <p:attrName>ppt_h</p:attrName>
                                        </p:attrNameLst>
                                      </p:cBhvr>
                                      <p:tavLst>
                                        <p:tav tm="0">
                                          <p:val>
                                            <p:strVal val="ppt_h"/>
                                          </p:val>
                                        </p:tav>
                                        <p:tav tm="100000">
                                          <p:val>
                                            <p:fltVal val="0"/>
                                          </p:val>
                                        </p:tav>
                                      </p:tavLst>
                                    </p:anim>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p:cTn id="22" dur="500" fill="hold"/>
                                        <p:tgtEl>
                                          <p:spTgt spid="2050"/>
                                        </p:tgtEl>
                                        <p:attrNameLst>
                                          <p:attrName>ppt_w</p:attrName>
                                        </p:attrNameLst>
                                      </p:cBhvr>
                                      <p:tavLst>
                                        <p:tav tm="0">
                                          <p:val>
                                            <p:fltVal val="0"/>
                                          </p:val>
                                        </p:tav>
                                        <p:tav tm="100000">
                                          <p:val>
                                            <p:strVal val="#ppt_w"/>
                                          </p:val>
                                        </p:tav>
                                      </p:tavLst>
                                    </p:anim>
                                    <p:anim calcmode="lin" valueType="num">
                                      <p:cBhvr>
                                        <p:cTn id="23" dur="500" fill="hold"/>
                                        <p:tgtEl>
                                          <p:spTgt spid="2050"/>
                                        </p:tgtEl>
                                        <p:attrNameLst>
                                          <p:attrName>ppt_h</p:attrName>
                                        </p:attrNameLst>
                                      </p:cBhvr>
                                      <p:tavLst>
                                        <p:tav tm="0">
                                          <p:val>
                                            <p:fltVal val="0"/>
                                          </p:val>
                                        </p:tav>
                                        <p:tav tm="100000">
                                          <p:val>
                                            <p:strVal val="#ppt_h"/>
                                          </p:val>
                                        </p:tav>
                                      </p:tavLst>
                                    </p:anim>
                                    <p:animEffect transition="in" filter="fade">
                                      <p:cBhvr>
                                        <p:cTn id="24" dur="500"/>
                                        <p:tgtEl>
                                          <p:spTgt spid="2050"/>
                                        </p:tgtEl>
                                      </p:cBhvr>
                                    </p:animEffect>
                                  </p:childTnLst>
                                </p:cTn>
                              </p:par>
                              <p:par>
                                <p:cTn id="25" presetID="53" presetClass="entr" presetSubtype="16" fill="hold" nodeType="withEffect">
                                  <p:stCondLst>
                                    <p:cond delay="0"/>
                                  </p:stCondLst>
                                  <p:childTnLst>
                                    <p:set>
                                      <p:cBhvr>
                                        <p:cTn id="26" dur="1" fill="hold">
                                          <p:stCondLst>
                                            <p:cond delay="0"/>
                                          </p:stCondLst>
                                        </p:cTn>
                                        <p:tgtEl>
                                          <p:spTgt spid="2062"/>
                                        </p:tgtEl>
                                        <p:attrNameLst>
                                          <p:attrName>style.visibility</p:attrName>
                                        </p:attrNameLst>
                                      </p:cBhvr>
                                      <p:to>
                                        <p:strVal val="visible"/>
                                      </p:to>
                                    </p:set>
                                    <p:anim calcmode="lin" valueType="num">
                                      <p:cBhvr>
                                        <p:cTn id="27" dur="500" fill="hold"/>
                                        <p:tgtEl>
                                          <p:spTgt spid="2062"/>
                                        </p:tgtEl>
                                        <p:attrNameLst>
                                          <p:attrName>ppt_w</p:attrName>
                                        </p:attrNameLst>
                                      </p:cBhvr>
                                      <p:tavLst>
                                        <p:tav tm="0">
                                          <p:val>
                                            <p:fltVal val="0"/>
                                          </p:val>
                                        </p:tav>
                                        <p:tav tm="100000">
                                          <p:val>
                                            <p:strVal val="#ppt_w"/>
                                          </p:val>
                                        </p:tav>
                                      </p:tavLst>
                                    </p:anim>
                                    <p:anim calcmode="lin" valueType="num">
                                      <p:cBhvr>
                                        <p:cTn id="28" dur="500" fill="hold"/>
                                        <p:tgtEl>
                                          <p:spTgt spid="2062"/>
                                        </p:tgtEl>
                                        <p:attrNameLst>
                                          <p:attrName>ppt_h</p:attrName>
                                        </p:attrNameLst>
                                      </p:cBhvr>
                                      <p:tavLst>
                                        <p:tav tm="0">
                                          <p:val>
                                            <p:fltVal val="0"/>
                                          </p:val>
                                        </p:tav>
                                        <p:tav tm="100000">
                                          <p:val>
                                            <p:strVal val="#ppt_h"/>
                                          </p:val>
                                        </p:tav>
                                      </p:tavLst>
                                    </p:anim>
                                    <p:animEffect transition="in" filter="fade">
                                      <p:cBhvr>
                                        <p:cTn id="29" dur="500"/>
                                        <p:tgtEl>
                                          <p:spTgt spid="2062"/>
                                        </p:tgtEl>
                                      </p:cBhvr>
                                    </p:animEffect>
                                  </p:childTnLst>
                                </p:cTn>
                              </p:par>
                              <p:par>
                                <p:cTn id="30" presetID="53" presetClass="entr" presetSubtype="16" fill="hold" nodeType="withEffect">
                                  <p:stCondLst>
                                    <p:cond delay="0"/>
                                  </p:stCondLst>
                                  <p:childTnLst>
                                    <p:set>
                                      <p:cBhvr>
                                        <p:cTn id="31" dur="1" fill="hold">
                                          <p:stCondLst>
                                            <p:cond delay="0"/>
                                          </p:stCondLst>
                                        </p:cTn>
                                        <p:tgtEl>
                                          <p:spTgt spid="2061"/>
                                        </p:tgtEl>
                                        <p:attrNameLst>
                                          <p:attrName>style.visibility</p:attrName>
                                        </p:attrNameLst>
                                      </p:cBhvr>
                                      <p:to>
                                        <p:strVal val="visible"/>
                                      </p:to>
                                    </p:set>
                                    <p:anim calcmode="lin" valueType="num">
                                      <p:cBhvr>
                                        <p:cTn id="32" dur="500" fill="hold"/>
                                        <p:tgtEl>
                                          <p:spTgt spid="2061"/>
                                        </p:tgtEl>
                                        <p:attrNameLst>
                                          <p:attrName>ppt_w</p:attrName>
                                        </p:attrNameLst>
                                      </p:cBhvr>
                                      <p:tavLst>
                                        <p:tav tm="0">
                                          <p:val>
                                            <p:fltVal val="0"/>
                                          </p:val>
                                        </p:tav>
                                        <p:tav tm="100000">
                                          <p:val>
                                            <p:strVal val="#ppt_w"/>
                                          </p:val>
                                        </p:tav>
                                      </p:tavLst>
                                    </p:anim>
                                    <p:anim calcmode="lin" valueType="num">
                                      <p:cBhvr>
                                        <p:cTn id="33" dur="500" fill="hold"/>
                                        <p:tgtEl>
                                          <p:spTgt spid="2061"/>
                                        </p:tgtEl>
                                        <p:attrNameLst>
                                          <p:attrName>ppt_h</p:attrName>
                                        </p:attrNameLst>
                                      </p:cBhvr>
                                      <p:tavLst>
                                        <p:tav tm="0">
                                          <p:val>
                                            <p:fltVal val="0"/>
                                          </p:val>
                                        </p:tav>
                                        <p:tav tm="100000">
                                          <p:val>
                                            <p:strVal val="#ppt_h"/>
                                          </p:val>
                                        </p:tav>
                                      </p:tavLst>
                                    </p:anim>
                                    <p:animEffect transition="in" filter="fade">
                                      <p:cBhvr>
                                        <p:cTn id="34" dur="500"/>
                                        <p:tgtEl>
                                          <p:spTgt spid="2061"/>
                                        </p:tgtEl>
                                      </p:cBhvr>
                                    </p:animEffect>
                                  </p:childTnLst>
                                </p:cTn>
                              </p:par>
                              <p:par>
                                <p:cTn id="35" presetID="53" presetClass="entr" presetSubtype="16" fill="hold" nodeType="withEffect">
                                  <p:stCondLst>
                                    <p:cond delay="0"/>
                                  </p:stCondLst>
                                  <p:childTnLst>
                                    <p:set>
                                      <p:cBhvr>
                                        <p:cTn id="36" dur="1" fill="hold">
                                          <p:stCondLst>
                                            <p:cond delay="0"/>
                                          </p:stCondLst>
                                        </p:cTn>
                                        <p:tgtEl>
                                          <p:spTgt spid="2058"/>
                                        </p:tgtEl>
                                        <p:attrNameLst>
                                          <p:attrName>style.visibility</p:attrName>
                                        </p:attrNameLst>
                                      </p:cBhvr>
                                      <p:to>
                                        <p:strVal val="visible"/>
                                      </p:to>
                                    </p:set>
                                    <p:anim calcmode="lin" valueType="num">
                                      <p:cBhvr>
                                        <p:cTn id="37" dur="500" fill="hold"/>
                                        <p:tgtEl>
                                          <p:spTgt spid="2058"/>
                                        </p:tgtEl>
                                        <p:attrNameLst>
                                          <p:attrName>ppt_w</p:attrName>
                                        </p:attrNameLst>
                                      </p:cBhvr>
                                      <p:tavLst>
                                        <p:tav tm="0">
                                          <p:val>
                                            <p:fltVal val="0"/>
                                          </p:val>
                                        </p:tav>
                                        <p:tav tm="100000">
                                          <p:val>
                                            <p:strVal val="#ppt_w"/>
                                          </p:val>
                                        </p:tav>
                                      </p:tavLst>
                                    </p:anim>
                                    <p:anim calcmode="lin" valueType="num">
                                      <p:cBhvr>
                                        <p:cTn id="38" dur="500" fill="hold"/>
                                        <p:tgtEl>
                                          <p:spTgt spid="2058"/>
                                        </p:tgtEl>
                                        <p:attrNameLst>
                                          <p:attrName>ppt_h</p:attrName>
                                        </p:attrNameLst>
                                      </p:cBhvr>
                                      <p:tavLst>
                                        <p:tav tm="0">
                                          <p:val>
                                            <p:fltVal val="0"/>
                                          </p:val>
                                        </p:tav>
                                        <p:tav tm="100000">
                                          <p:val>
                                            <p:strVal val="#ppt_h"/>
                                          </p:val>
                                        </p:tav>
                                      </p:tavLst>
                                    </p:anim>
                                    <p:animEffect transition="in" filter="fade">
                                      <p:cBhvr>
                                        <p:cTn id="39" dur="500"/>
                                        <p:tgtEl>
                                          <p:spTgt spid="2058"/>
                                        </p:tgtEl>
                                      </p:cBhvr>
                                    </p:animEffect>
                                  </p:childTnLst>
                                </p:cTn>
                              </p:par>
                              <p:par>
                                <p:cTn id="40" presetID="53" presetClass="entr" presetSubtype="16" fill="hold" nodeType="withEffect">
                                  <p:stCondLst>
                                    <p:cond delay="0"/>
                                  </p:stCondLst>
                                  <p:childTnLst>
                                    <p:set>
                                      <p:cBhvr>
                                        <p:cTn id="41" dur="1" fill="hold">
                                          <p:stCondLst>
                                            <p:cond delay="0"/>
                                          </p:stCondLst>
                                        </p:cTn>
                                        <p:tgtEl>
                                          <p:spTgt spid="2066"/>
                                        </p:tgtEl>
                                        <p:attrNameLst>
                                          <p:attrName>style.visibility</p:attrName>
                                        </p:attrNameLst>
                                      </p:cBhvr>
                                      <p:to>
                                        <p:strVal val="visible"/>
                                      </p:to>
                                    </p:set>
                                    <p:anim calcmode="lin" valueType="num">
                                      <p:cBhvr>
                                        <p:cTn id="42" dur="500" fill="hold"/>
                                        <p:tgtEl>
                                          <p:spTgt spid="2066"/>
                                        </p:tgtEl>
                                        <p:attrNameLst>
                                          <p:attrName>ppt_w</p:attrName>
                                        </p:attrNameLst>
                                      </p:cBhvr>
                                      <p:tavLst>
                                        <p:tav tm="0">
                                          <p:val>
                                            <p:fltVal val="0"/>
                                          </p:val>
                                        </p:tav>
                                        <p:tav tm="100000">
                                          <p:val>
                                            <p:strVal val="#ppt_w"/>
                                          </p:val>
                                        </p:tav>
                                      </p:tavLst>
                                    </p:anim>
                                    <p:anim calcmode="lin" valueType="num">
                                      <p:cBhvr>
                                        <p:cTn id="43" dur="500" fill="hold"/>
                                        <p:tgtEl>
                                          <p:spTgt spid="2066"/>
                                        </p:tgtEl>
                                        <p:attrNameLst>
                                          <p:attrName>ppt_h</p:attrName>
                                        </p:attrNameLst>
                                      </p:cBhvr>
                                      <p:tavLst>
                                        <p:tav tm="0">
                                          <p:val>
                                            <p:fltVal val="0"/>
                                          </p:val>
                                        </p:tav>
                                        <p:tav tm="100000">
                                          <p:val>
                                            <p:strVal val="#ppt_h"/>
                                          </p:val>
                                        </p:tav>
                                      </p:tavLst>
                                    </p:anim>
                                    <p:animEffect transition="in" filter="fade">
                                      <p:cBhvr>
                                        <p:cTn id="44" dur="500"/>
                                        <p:tgtEl>
                                          <p:spTgt spid="2066"/>
                                        </p:tgtEl>
                                      </p:cBhvr>
                                    </p:animEffect>
                                  </p:childTnLst>
                                </p:cTn>
                              </p:par>
                              <p:par>
                                <p:cTn id="45" presetID="53" presetClass="entr" presetSubtype="16" fill="hold" nodeType="withEffect">
                                  <p:stCondLst>
                                    <p:cond delay="0"/>
                                  </p:stCondLst>
                                  <p:childTnLst>
                                    <p:set>
                                      <p:cBhvr>
                                        <p:cTn id="46" dur="1" fill="hold">
                                          <p:stCondLst>
                                            <p:cond delay="0"/>
                                          </p:stCondLst>
                                        </p:cTn>
                                        <p:tgtEl>
                                          <p:spTgt spid="2065"/>
                                        </p:tgtEl>
                                        <p:attrNameLst>
                                          <p:attrName>style.visibility</p:attrName>
                                        </p:attrNameLst>
                                      </p:cBhvr>
                                      <p:to>
                                        <p:strVal val="visible"/>
                                      </p:to>
                                    </p:set>
                                    <p:anim calcmode="lin" valueType="num">
                                      <p:cBhvr>
                                        <p:cTn id="47" dur="500" fill="hold"/>
                                        <p:tgtEl>
                                          <p:spTgt spid="2065"/>
                                        </p:tgtEl>
                                        <p:attrNameLst>
                                          <p:attrName>ppt_w</p:attrName>
                                        </p:attrNameLst>
                                      </p:cBhvr>
                                      <p:tavLst>
                                        <p:tav tm="0">
                                          <p:val>
                                            <p:fltVal val="0"/>
                                          </p:val>
                                        </p:tav>
                                        <p:tav tm="100000">
                                          <p:val>
                                            <p:strVal val="#ppt_w"/>
                                          </p:val>
                                        </p:tav>
                                      </p:tavLst>
                                    </p:anim>
                                    <p:anim calcmode="lin" valueType="num">
                                      <p:cBhvr>
                                        <p:cTn id="48" dur="500" fill="hold"/>
                                        <p:tgtEl>
                                          <p:spTgt spid="2065"/>
                                        </p:tgtEl>
                                        <p:attrNameLst>
                                          <p:attrName>ppt_h</p:attrName>
                                        </p:attrNameLst>
                                      </p:cBhvr>
                                      <p:tavLst>
                                        <p:tav tm="0">
                                          <p:val>
                                            <p:fltVal val="0"/>
                                          </p:val>
                                        </p:tav>
                                        <p:tav tm="100000">
                                          <p:val>
                                            <p:strVal val="#ppt_h"/>
                                          </p:val>
                                        </p:tav>
                                      </p:tavLst>
                                    </p:anim>
                                    <p:animEffect transition="in" filter="fade">
                                      <p:cBhvr>
                                        <p:cTn id="49" dur="500"/>
                                        <p:tgtEl>
                                          <p:spTgt spid="2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Дитяча поезія Надії Поцелуй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743" y="3447666"/>
            <a:ext cx="2354824" cy="3196705"/>
          </a:xfrm>
          <a:prstGeom prst="round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5" name="Скругленный прямоугольник 4"/>
          <p:cNvSpPr/>
          <p:nvPr/>
        </p:nvSpPr>
        <p:spPr>
          <a:xfrm>
            <a:off x="1041723" y="582906"/>
            <a:ext cx="9861630" cy="81155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ru-RU" sz="4000" b="1" dirty="0" err="1"/>
              <a:t>Гра</a:t>
            </a:r>
            <a:r>
              <a:rPr lang="ru-RU" sz="4000" b="1" dirty="0"/>
              <a:t> "</a:t>
            </a:r>
            <a:r>
              <a:rPr lang="ru-RU" sz="4000" b="1" dirty="0" err="1"/>
              <a:t>Сніжки</a:t>
            </a:r>
            <a:r>
              <a:rPr lang="ru-RU" sz="4000" b="1" dirty="0"/>
              <a:t>" </a:t>
            </a:r>
            <a:endParaRPr lang="uk-UA" sz="4000" b="1" dirty="0">
              <a:solidFill>
                <a:schemeClr val="bg1"/>
              </a:solidFill>
            </a:endParaRPr>
          </a:p>
        </p:txBody>
      </p:sp>
      <p:sp>
        <p:nvSpPr>
          <p:cNvPr id="32778" name="AutoShape 10" descr="любители книг | Школьные темы, Де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1041722" y="1426300"/>
            <a:ext cx="4107221" cy="5107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sz="2400" b="1" dirty="0" err="1" smtClean="0">
                <a:solidFill>
                  <a:schemeClr val="accent2">
                    <a:lumMod val="75000"/>
                  </a:schemeClr>
                </a:solidFill>
              </a:rPr>
              <a:t>Підбери</a:t>
            </a:r>
            <a:r>
              <a:rPr lang="ru-RU" sz="2400" b="1" dirty="0" smtClean="0">
                <a:solidFill>
                  <a:schemeClr val="accent2">
                    <a:lumMod val="75000"/>
                  </a:schemeClr>
                </a:solidFill>
              </a:rPr>
              <a:t> </a:t>
            </a:r>
            <a:r>
              <a:rPr lang="ru-RU" sz="2400" b="1" dirty="0" err="1" smtClean="0">
                <a:solidFill>
                  <a:schemeClr val="accent2">
                    <a:lumMod val="75000"/>
                  </a:schemeClr>
                </a:solidFill>
              </a:rPr>
              <a:t>ознаки</a:t>
            </a:r>
            <a:r>
              <a:rPr lang="ru-RU" sz="2400" b="1" dirty="0" smtClean="0">
                <a:solidFill>
                  <a:schemeClr val="accent2">
                    <a:lumMod val="75000"/>
                  </a:schemeClr>
                </a:solidFill>
              </a:rPr>
              <a:t> та </a:t>
            </a:r>
            <a:r>
              <a:rPr lang="ru-RU" sz="2400" b="1" dirty="0" err="1" smtClean="0">
                <a:solidFill>
                  <a:schemeClr val="accent2">
                    <a:lumMod val="75000"/>
                  </a:schemeClr>
                </a:solidFill>
              </a:rPr>
              <a:t>ді</a:t>
            </a:r>
            <a:r>
              <a:rPr lang="ru-RU" sz="2400" b="1" dirty="0" err="1" smtClean="0">
                <a:solidFill>
                  <a:schemeClr val="accent2">
                    <a:lumMod val="75000"/>
                  </a:schemeClr>
                </a:solidFill>
              </a:rPr>
              <a:t>ї</a:t>
            </a:r>
            <a:r>
              <a:rPr lang="ru-RU" sz="2400" b="1" dirty="0" smtClean="0">
                <a:solidFill>
                  <a:schemeClr val="accent2">
                    <a:lumMod val="75000"/>
                  </a:schemeClr>
                </a:solidFill>
              </a:rPr>
              <a:t> </a:t>
            </a:r>
            <a:r>
              <a:rPr lang="ru-RU" sz="2400" b="1" dirty="0" smtClean="0">
                <a:solidFill>
                  <a:schemeClr val="accent2">
                    <a:lumMod val="75000"/>
                  </a:schemeClr>
                </a:solidFill>
              </a:rPr>
              <a:t>до </a:t>
            </a:r>
            <a:r>
              <a:rPr lang="ru-RU" sz="2400" b="1" dirty="0" err="1" smtClean="0">
                <a:solidFill>
                  <a:schemeClr val="accent2">
                    <a:lumMod val="75000"/>
                  </a:schemeClr>
                </a:solidFill>
              </a:rPr>
              <a:t>слів</a:t>
            </a:r>
            <a:endParaRPr lang="ru-RU" sz="2400" b="1" dirty="0">
              <a:solidFill>
                <a:schemeClr val="accent2">
                  <a:lumMod val="75000"/>
                </a:schemeClr>
              </a:solidFill>
            </a:endParaRPr>
          </a:p>
        </p:txBody>
      </p:sp>
      <p:sp>
        <p:nvSpPr>
          <p:cNvPr id="7" name="TextBox 6"/>
          <p:cNvSpPr txBox="1"/>
          <p:nvPr/>
        </p:nvSpPr>
        <p:spPr>
          <a:xfrm>
            <a:off x="1041723" y="1987366"/>
            <a:ext cx="2659421"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2800" dirty="0" smtClean="0"/>
              <a:t>Зима </a:t>
            </a:r>
            <a:r>
              <a:rPr lang="ru-RU" sz="2800" dirty="0"/>
              <a:t>(яка?) – </a:t>
            </a:r>
          </a:p>
        </p:txBody>
      </p:sp>
      <p:sp>
        <p:nvSpPr>
          <p:cNvPr id="8" name="TextBox 7"/>
          <p:cNvSpPr txBox="1"/>
          <p:nvPr/>
        </p:nvSpPr>
        <p:spPr>
          <a:xfrm>
            <a:off x="872992" y="5551341"/>
            <a:ext cx="2617669"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2800" dirty="0" smtClean="0"/>
              <a:t>Зима </a:t>
            </a:r>
            <a:r>
              <a:rPr lang="ru-RU" sz="2800" dirty="0" err="1"/>
              <a:t>неначе</a:t>
            </a:r>
            <a:r>
              <a:rPr lang="ru-RU" sz="2800" dirty="0"/>
              <a:t> .... </a:t>
            </a:r>
          </a:p>
        </p:txBody>
      </p:sp>
      <p:sp>
        <p:nvSpPr>
          <p:cNvPr id="9" name="TextBox 8"/>
          <p:cNvSpPr txBox="1"/>
          <p:nvPr/>
        </p:nvSpPr>
        <p:spPr>
          <a:xfrm>
            <a:off x="742362" y="2566248"/>
            <a:ext cx="4493665" cy="1532334"/>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2800" dirty="0" err="1" smtClean="0"/>
              <a:t>сніжна</a:t>
            </a:r>
            <a:r>
              <a:rPr lang="ru-RU" sz="2800" dirty="0"/>
              <a:t>, </a:t>
            </a:r>
            <a:r>
              <a:rPr lang="ru-RU" sz="2800" dirty="0" err="1"/>
              <a:t>біла</a:t>
            </a:r>
            <a:r>
              <a:rPr lang="ru-RU" sz="2800" dirty="0"/>
              <a:t>, люта, холодна, морозна, </a:t>
            </a:r>
            <a:r>
              <a:rPr lang="ru-RU" sz="2800" dirty="0" err="1"/>
              <a:t>вітряна</a:t>
            </a:r>
            <a:r>
              <a:rPr lang="ru-RU" sz="2800" dirty="0"/>
              <a:t>, </a:t>
            </a:r>
            <a:r>
              <a:rPr lang="ru-RU" sz="2800" dirty="0" err="1"/>
              <a:t>чарівна</a:t>
            </a:r>
            <a:r>
              <a:rPr lang="ru-RU" sz="2800" dirty="0"/>
              <a:t>, чудесна, </a:t>
            </a:r>
            <a:r>
              <a:rPr lang="ru-RU" sz="2800" dirty="0" err="1" smtClean="0"/>
              <a:t>казкова</a:t>
            </a:r>
            <a:endParaRPr lang="ru-RU" sz="2800" dirty="0"/>
          </a:p>
        </p:txBody>
      </p:sp>
      <p:sp>
        <p:nvSpPr>
          <p:cNvPr id="10" name="TextBox 9"/>
          <p:cNvSpPr txBox="1"/>
          <p:nvPr/>
        </p:nvSpPr>
        <p:spPr>
          <a:xfrm>
            <a:off x="7311504" y="1704330"/>
            <a:ext cx="2517907"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2800" dirty="0" err="1" smtClean="0"/>
              <a:t>Сніг</a:t>
            </a:r>
            <a:r>
              <a:rPr lang="ru-RU" sz="2800" dirty="0" smtClean="0"/>
              <a:t> </a:t>
            </a:r>
            <a:r>
              <a:rPr lang="ru-RU" sz="2800" dirty="0"/>
              <a:t>(</a:t>
            </a:r>
            <a:r>
              <a:rPr lang="ru-RU" sz="2800" dirty="0" err="1"/>
              <a:t>який</a:t>
            </a:r>
            <a:r>
              <a:rPr lang="ru-RU" sz="2800" dirty="0" smtClean="0"/>
              <a:t>?)-</a:t>
            </a:r>
            <a:endParaRPr lang="ru-RU" sz="2800" dirty="0"/>
          </a:p>
        </p:txBody>
      </p:sp>
      <p:sp>
        <p:nvSpPr>
          <p:cNvPr id="11" name="TextBox 10"/>
          <p:cNvSpPr txBox="1"/>
          <p:nvPr/>
        </p:nvSpPr>
        <p:spPr>
          <a:xfrm>
            <a:off x="818565" y="4535710"/>
            <a:ext cx="3623001"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2800" dirty="0" smtClean="0"/>
              <a:t>Зима (</a:t>
            </a:r>
            <a:r>
              <a:rPr lang="ru-RU" sz="2800" dirty="0" err="1" smtClean="0"/>
              <a:t>що</a:t>
            </a:r>
            <a:r>
              <a:rPr lang="ru-RU" sz="2800" dirty="0" smtClean="0"/>
              <a:t> </a:t>
            </a:r>
            <a:r>
              <a:rPr lang="ru-RU" sz="2800" dirty="0" err="1" smtClean="0"/>
              <a:t>робить</a:t>
            </a:r>
            <a:r>
              <a:rPr lang="ru-RU" sz="2800" dirty="0" smtClean="0"/>
              <a:t>?) </a:t>
            </a:r>
            <a:r>
              <a:rPr lang="ru-RU" sz="2800" dirty="0"/>
              <a:t>– </a:t>
            </a:r>
          </a:p>
        </p:txBody>
      </p:sp>
      <p:sp>
        <p:nvSpPr>
          <p:cNvPr id="12" name="TextBox 11"/>
          <p:cNvSpPr txBox="1"/>
          <p:nvPr/>
        </p:nvSpPr>
        <p:spPr>
          <a:xfrm>
            <a:off x="7311504" y="2337642"/>
            <a:ext cx="3215005"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2800" dirty="0" err="1" smtClean="0"/>
              <a:t>Сніг</a:t>
            </a:r>
            <a:r>
              <a:rPr lang="ru-RU" sz="2800" dirty="0" smtClean="0"/>
              <a:t> </a:t>
            </a:r>
            <a:r>
              <a:rPr lang="ru-RU" sz="2800" dirty="0"/>
              <a:t>(</a:t>
            </a:r>
            <a:r>
              <a:rPr lang="ru-RU" sz="2800" dirty="0" err="1"/>
              <a:t>що</a:t>
            </a:r>
            <a:r>
              <a:rPr lang="ru-RU" sz="2800" dirty="0"/>
              <a:t> </a:t>
            </a:r>
            <a:r>
              <a:rPr lang="ru-RU" sz="2800" dirty="0" err="1"/>
              <a:t>робить</a:t>
            </a:r>
            <a:r>
              <a:rPr lang="ru-RU" sz="2800" dirty="0" smtClean="0"/>
              <a:t>?) – </a:t>
            </a:r>
            <a:endParaRPr lang="ru-RU" sz="2800" dirty="0"/>
          </a:p>
        </p:txBody>
      </p:sp>
      <p:sp>
        <p:nvSpPr>
          <p:cNvPr id="13" name="TextBox 12"/>
          <p:cNvSpPr txBox="1"/>
          <p:nvPr/>
        </p:nvSpPr>
        <p:spPr>
          <a:xfrm>
            <a:off x="7311504" y="2916524"/>
            <a:ext cx="2334477"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ru-RU" sz="2800" dirty="0" err="1" smtClean="0"/>
              <a:t>Сніг</a:t>
            </a:r>
            <a:r>
              <a:rPr lang="ru-RU" sz="2800" dirty="0" smtClean="0"/>
              <a:t> </a:t>
            </a:r>
            <a:r>
              <a:rPr lang="ru-RU" sz="2800" dirty="0" err="1" smtClean="0"/>
              <a:t>неначе</a:t>
            </a:r>
            <a:r>
              <a:rPr lang="ru-RU" sz="2800" dirty="0" smtClean="0"/>
              <a:t> ...</a:t>
            </a:r>
            <a:endParaRPr lang="ru-RU" sz="2800" dirty="0"/>
          </a:p>
        </p:txBody>
      </p:sp>
      <p:pic>
        <p:nvPicPr>
          <p:cNvPr id="1026" name="Picture 2" descr="ᐈ Сніг у світогляді українців | Discover.in.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089" y="3778442"/>
            <a:ext cx="4579019" cy="2865928"/>
          </a:xfrm>
          <a:prstGeom prst="round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958645"/>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par>
                                <p:cTn id="28" presetID="53" presetClass="entr" presetSubtype="16" fill="hold" nodeType="with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p:cTn id="30" dur="500" fill="hold"/>
                                        <p:tgtEl>
                                          <p:spTgt spid="1028"/>
                                        </p:tgtEl>
                                        <p:attrNameLst>
                                          <p:attrName>ppt_w</p:attrName>
                                        </p:attrNameLst>
                                      </p:cBhvr>
                                      <p:tavLst>
                                        <p:tav tm="0">
                                          <p:val>
                                            <p:fltVal val="0"/>
                                          </p:val>
                                        </p:tav>
                                        <p:tav tm="100000">
                                          <p:val>
                                            <p:strVal val="#ppt_w"/>
                                          </p:val>
                                        </p:tav>
                                      </p:tavLst>
                                    </p:anim>
                                    <p:anim calcmode="lin" valueType="num">
                                      <p:cBhvr>
                                        <p:cTn id="31" dur="500" fill="hold"/>
                                        <p:tgtEl>
                                          <p:spTgt spid="1028"/>
                                        </p:tgtEl>
                                        <p:attrNameLst>
                                          <p:attrName>ppt_h</p:attrName>
                                        </p:attrNameLst>
                                      </p:cBhvr>
                                      <p:tavLst>
                                        <p:tav tm="0">
                                          <p:val>
                                            <p:fltVal val="0"/>
                                          </p:val>
                                        </p:tav>
                                        <p:tav tm="100000">
                                          <p:val>
                                            <p:strVal val="#ppt_h"/>
                                          </p:val>
                                        </p:tav>
                                      </p:tavLst>
                                    </p:anim>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041723" y="582906"/>
            <a:ext cx="9861630" cy="811554"/>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t>Повідомлення теми </a:t>
            </a:r>
            <a:r>
              <a:rPr lang="uk-UA" sz="4000" b="1" dirty="0" smtClean="0"/>
              <a:t>уроку</a:t>
            </a:r>
            <a:endParaRPr lang="uk-UA" sz="4000" b="1" dirty="0">
              <a:solidFill>
                <a:schemeClr val="bg1"/>
              </a:solidFill>
            </a:endParaRPr>
          </a:p>
        </p:txBody>
      </p:sp>
      <p:sp>
        <p:nvSpPr>
          <p:cNvPr id="32778" name="AutoShape 10" descr="любители книг | Школьные темы, Де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0" name="Picture 2" descr="D:\Картинки до тестів\!!!!Эсмира_512х512\_free_2024-01-13-17-28-32_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754140"/>
            <a:ext cx="4190035" cy="41900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16286" y="1882411"/>
            <a:ext cx="5570074" cy="2281476"/>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uk-UA" sz="3200" b="1" dirty="0">
                <a:solidFill>
                  <a:schemeClr val="bg1"/>
                </a:solidFill>
              </a:rPr>
              <a:t>Сьогодні на уроці читання </a:t>
            </a:r>
            <a:r>
              <a:rPr lang="uk-UA" sz="3200" b="1" dirty="0" smtClean="0">
                <a:solidFill>
                  <a:schemeClr val="bg1"/>
                </a:solidFill>
              </a:rPr>
              <a:t>ми </a:t>
            </a:r>
            <a:r>
              <a:rPr lang="uk-UA" sz="3200" b="1" dirty="0" smtClean="0"/>
              <a:t>підсумуємо свої знання і </a:t>
            </a:r>
            <a:r>
              <a:rPr lang="uk-UA" sz="3200" b="1" dirty="0" smtClean="0">
                <a:solidFill>
                  <a:schemeClr val="bg1"/>
                </a:solidFill>
              </a:rPr>
              <a:t>вміння </a:t>
            </a:r>
            <a:r>
              <a:rPr lang="uk-UA" sz="3200" b="1" dirty="0">
                <a:solidFill>
                  <a:schemeClr val="bg1"/>
                </a:solidFill>
              </a:rPr>
              <a:t>з теми </a:t>
            </a:r>
            <a:r>
              <a:rPr lang="uk-UA" sz="3200" b="1" dirty="0" smtClean="0">
                <a:solidFill>
                  <a:schemeClr val="bg1"/>
                </a:solidFill>
              </a:rPr>
              <a:t>«Зачарувала все зима»</a:t>
            </a:r>
            <a:endParaRPr lang="uk-UA" sz="3200" dirty="0">
              <a:solidFill>
                <a:schemeClr val="bg1"/>
              </a:solidFill>
            </a:endParaRPr>
          </a:p>
        </p:txBody>
      </p:sp>
    </p:spTree>
    <p:extLst>
      <p:ext uri="{BB962C8B-B14F-4D97-AF65-F5344CB8AC3E}">
        <p14:creationId xmlns:p14="http://schemas.microsoft.com/office/powerpoint/2010/main" val="10275649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51115" y="527186"/>
            <a:ext cx="10319656" cy="72467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Розглянь вітальну листівку</a:t>
            </a:r>
            <a:endParaRPr lang="uk-UA" sz="4000" b="1" dirty="0">
              <a:solidFill>
                <a:schemeClr val="bg1"/>
              </a:solidFill>
            </a:endParaRPr>
          </a:p>
        </p:txBody>
      </p:sp>
      <p:sp>
        <p:nvSpPr>
          <p:cNvPr id="12" name="Прямоугольник 11"/>
          <p:cNvSpPr/>
          <p:nvPr/>
        </p:nvSpPr>
        <p:spPr>
          <a:xfrm>
            <a:off x="5806528" y="3324330"/>
            <a:ext cx="4235776" cy="369332"/>
          </a:xfrm>
          <a:prstGeom prst="rect">
            <a:avLst/>
          </a:prstGeom>
        </p:spPr>
        <p:txBody>
          <a:bodyPr wrap="square">
            <a:spAutoFit/>
          </a:bodyPr>
          <a:lstStyle/>
          <a:p>
            <a:r>
              <a:rPr lang="ru-RU" dirty="0">
                <a:solidFill>
                  <a:srgbClr val="000000"/>
                </a:solidFill>
                <a:latin typeface="calibri" panose="020F0502020204030204" pitchFamily="34" charset="0"/>
              </a:rPr>
              <a:t>  </a:t>
            </a:r>
            <a:endParaRPr lang="ru-RU" dirty="0"/>
          </a:p>
        </p:txBody>
      </p:sp>
      <p:sp>
        <p:nvSpPr>
          <p:cNvPr id="13" name="TextBox 12"/>
          <p:cNvSpPr txBox="1"/>
          <p:nvPr/>
        </p:nvSpPr>
        <p:spPr>
          <a:xfrm>
            <a:off x="6762510" y="1304550"/>
            <a:ext cx="4798119"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Запропонуй </a:t>
            </a:r>
            <a:r>
              <a:rPr lang="uk-UA" sz="2400" b="1" dirty="0">
                <a:solidFill>
                  <a:schemeClr val="accent2">
                    <a:lumMod val="75000"/>
                  </a:schemeClr>
                </a:solidFill>
              </a:rPr>
              <a:t>свої поради та ідеї,</a:t>
            </a:r>
          </a:p>
          <a:p>
            <a:pPr algn="ctr"/>
            <a:r>
              <a:rPr lang="uk-UA" sz="2400" b="1" dirty="0">
                <a:solidFill>
                  <a:schemeClr val="accent2">
                    <a:lumMod val="75000"/>
                  </a:schemeClr>
                </a:solidFill>
              </a:rPr>
              <a:t> як створити вітальну листівку.</a:t>
            </a:r>
          </a:p>
        </p:txBody>
      </p:sp>
      <p:pic>
        <p:nvPicPr>
          <p:cNvPr id="18" name="Picture 2"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069" y="303467"/>
            <a:ext cx="826123" cy="9483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2 клас\2 Читання\1 Савченко\05 Зачарувала все зима\№054-055 - Медіавіконце Листівка Пісум за темою\2024-12-19_165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04" y="1304549"/>
            <a:ext cx="6166114" cy="4659357"/>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a:extLst>
              <a:ext uri="{FF2B5EF4-FFF2-40B4-BE49-F238E27FC236}">
                <a16:creationId xmlns="" xmlns:a16="http://schemas.microsoft.com/office/drawing/2014/main" id="{41300D0C-EC34-4515-9E3A-6F0DC297E5C1}"/>
              </a:ext>
            </a:extLst>
          </p:cNvPr>
          <p:cNvSpPr/>
          <p:nvPr/>
        </p:nvSpPr>
        <p:spPr>
          <a:xfrm>
            <a:off x="0" y="5963908"/>
            <a:ext cx="1084409" cy="89409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67</a:t>
            </a:r>
            <a:endParaRPr lang="ru-RU" sz="2800" b="1" dirty="0">
              <a:solidFill>
                <a:schemeClr val="bg1"/>
              </a:solidFill>
            </a:endParaRPr>
          </a:p>
        </p:txBody>
      </p:sp>
      <p:pic>
        <p:nvPicPr>
          <p:cNvPr id="10" name="Picture 2" descr="Картинки по запросу листівки своїми руками на новий рік"/>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l="57721" t="8019" r="7279" b="8647"/>
          <a:stretch/>
        </p:blipFill>
        <p:spPr bwMode="auto">
          <a:xfrm>
            <a:off x="9506502" y="2398239"/>
            <a:ext cx="2151858" cy="333025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1" name="Picture 2" descr="Картинки по запросу листівки своїми руками на новий рік"/>
          <p:cNvPicPr>
            <a:picLocks noChangeAspect="1" noChangeArrowheads="1"/>
          </p:cNvPicPr>
          <p:nvPr/>
        </p:nvPicPr>
        <p:blipFill rotWithShape="1">
          <a:blip r:embed="rId6">
            <a:extLst>
              <a:ext uri="{28A0092B-C50C-407E-A947-70E740481C1C}">
                <a14:useLocalDpi xmlns:a14="http://schemas.microsoft.com/office/drawing/2010/main" val="0"/>
              </a:ext>
            </a:extLst>
          </a:blip>
          <a:srcRect l="53470" t="1317" r="2694" b="2388"/>
          <a:stretch/>
        </p:blipFill>
        <p:spPr bwMode="auto">
          <a:xfrm>
            <a:off x="6942223" y="2398239"/>
            <a:ext cx="2411044" cy="333025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06373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51115" y="527186"/>
            <a:ext cx="10319656" cy="72467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smtClean="0">
                <a:solidFill>
                  <a:schemeClr val="bg1"/>
                </a:solidFill>
              </a:rPr>
              <a:t>Розглянь вітальну листівку</a:t>
            </a:r>
            <a:endParaRPr lang="uk-UA" sz="4000" b="1" dirty="0">
              <a:solidFill>
                <a:schemeClr val="bg1"/>
              </a:solidFill>
            </a:endParaRPr>
          </a:p>
        </p:txBody>
      </p:sp>
      <p:sp>
        <p:nvSpPr>
          <p:cNvPr id="12" name="Прямоугольник 11"/>
          <p:cNvSpPr/>
          <p:nvPr/>
        </p:nvSpPr>
        <p:spPr>
          <a:xfrm>
            <a:off x="5806528" y="3324330"/>
            <a:ext cx="4235776" cy="369332"/>
          </a:xfrm>
          <a:prstGeom prst="rect">
            <a:avLst/>
          </a:prstGeom>
        </p:spPr>
        <p:txBody>
          <a:bodyPr wrap="square">
            <a:spAutoFit/>
          </a:bodyPr>
          <a:lstStyle/>
          <a:p>
            <a:r>
              <a:rPr lang="ru-RU" dirty="0">
                <a:solidFill>
                  <a:srgbClr val="000000"/>
                </a:solidFill>
                <a:latin typeface="calibri" panose="020F0502020204030204" pitchFamily="34" charset="0"/>
              </a:rPr>
              <a:t>  </a:t>
            </a:r>
            <a:endParaRPr lang="ru-RU" dirty="0"/>
          </a:p>
        </p:txBody>
      </p:sp>
      <p:sp>
        <p:nvSpPr>
          <p:cNvPr id="13" name="TextBox 12"/>
          <p:cNvSpPr txBox="1"/>
          <p:nvPr/>
        </p:nvSpPr>
        <p:spPr>
          <a:xfrm>
            <a:off x="3922655" y="1390152"/>
            <a:ext cx="489585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2400" b="1" dirty="0" smtClean="0">
                <a:solidFill>
                  <a:schemeClr val="accent2">
                    <a:lumMod val="75000"/>
                  </a:schemeClr>
                </a:solidFill>
              </a:rPr>
              <a:t>Запропонуй </a:t>
            </a:r>
            <a:r>
              <a:rPr lang="uk-UA" sz="2400" b="1" dirty="0">
                <a:solidFill>
                  <a:schemeClr val="accent2">
                    <a:lumMod val="75000"/>
                  </a:schemeClr>
                </a:solidFill>
              </a:rPr>
              <a:t>свої поради та ідеї,</a:t>
            </a:r>
          </a:p>
          <a:p>
            <a:pPr algn="ctr"/>
            <a:r>
              <a:rPr lang="uk-UA" sz="2400" b="1" dirty="0">
                <a:solidFill>
                  <a:schemeClr val="accent2">
                    <a:lumMod val="75000"/>
                  </a:schemeClr>
                </a:solidFill>
              </a:rPr>
              <a:t> як створити вітальну листівку.</a:t>
            </a:r>
          </a:p>
        </p:txBody>
      </p:sp>
      <p:pic>
        <p:nvPicPr>
          <p:cNvPr id="18" name="Picture 2"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5069" y="303467"/>
            <a:ext cx="826123" cy="94839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a:extLst>
              <a:ext uri="{FF2B5EF4-FFF2-40B4-BE49-F238E27FC236}">
                <a16:creationId xmlns="" xmlns:a16="http://schemas.microsoft.com/office/drawing/2014/main" id="{41300D0C-EC34-4515-9E3A-6F0DC297E5C1}"/>
              </a:ext>
            </a:extLst>
          </p:cNvPr>
          <p:cNvSpPr/>
          <p:nvPr/>
        </p:nvSpPr>
        <p:spPr>
          <a:xfrm>
            <a:off x="0" y="5963908"/>
            <a:ext cx="1084409" cy="89409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67</a:t>
            </a:r>
            <a:endParaRPr lang="ru-RU" sz="2800" b="1" dirty="0">
              <a:solidFill>
                <a:schemeClr val="bg1"/>
              </a:solidFill>
            </a:endParaRPr>
          </a:p>
        </p:txBody>
      </p:sp>
      <p:pic>
        <p:nvPicPr>
          <p:cNvPr id="3074" name="Picture 2" descr="D:\2 клас\2 Читання\1 Савченко\05 Зачарувала все зима\№054-055 - Медіавіконце Листівка Пісум за темою\2024-12-19_165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457" y="2342879"/>
            <a:ext cx="7574673" cy="28509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649" y="4838724"/>
            <a:ext cx="1758950" cy="20192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3637" y="4391678"/>
            <a:ext cx="1758950" cy="2019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Картинки по запросу вітальні листівки своїми руками на новий рік"/>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95" t="18901" r="9118" b="8791"/>
          <a:stretch/>
        </p:blipFill>
        <p:spPr bwMode="auto">
          <a:xfrm>
            <a:off x="750730" y="1390152"/>
            <a:ext cx="2867799" cy="3628869"/>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63835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191000" y="1251857"/>
            <a:ext cx="6770914" cy="1200329"/>
          </a:xfrm>
          <a:prstGeom prst="rect">
            <a:avLst/>
          </a:prstGeom>
          <a:ln w="3810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buFont typeface="Wingdings" panose="05000000000000000000" pitchFamily="2" charset="2"/>
              <a:buChar char="v"/>
            </a:pPr>
            <a:r>
              <a:rPr lang="uk-UA" sz="2400" b="1" dirty="0">
                <a:solidFill>
                  <a:schemeClr val="accent2">
                    <a:lumMod val="75000"/>
                  </a:schemeClr>
                </a:solidFill>
              </a:rPr>
              <a:t>Як називається розділ?</a:t>
            </a:r>
          </a:p>
          <a:p>
            <a:pPr marL="457200" indent="-457200">
              <a:buFont typeface="Wingdings" panose="05000000000000000000" pitchFamily="2" charset="2"/>
              <a:buChar char="v"/>
            </a:pPr>
            <a:r>
              <a:rPr lang="uk-UA" sz="2400" b="1" dirty="0">
                <a:solidFill>
                  <a:schemeClr val="accent2">
                    <a:lumMod val="75000"/>
                  </a:schemeClr>
                </a:solidFill>
              </a:rPr>
              <a:t>У якому творі описано красу зимового ранку?</a:t>
            </a:r>
          </a:p>
          <a:p>
            <a:pPr marL="457200" indent="-457200">
              <a:buFont typeface="Wingdings" panose="05000000000000000000" pitchFamily="2" charset="2"/>
              <a:buChar char="v"/>
            </a:pPr>
            <a:r>
              <a:rPr lang="uk-UA" sz="2400" b="1" dirty="0">
                <a:solidFill>
                  <a:schemeClr val="accent2">
                    <a:lumMod val="75000"/>
                  </a:schemeClr>
                </a:solidFill>
              </a:rPr>
              <a:t>На які зимові свята колядують і щедрують?</a:t>
            </a:r>
          </a:p>
        </p:txBody>
      </p:sp>
      <p:sp>
        <p:nvSpPr>
          <p:cNvPr id="9" name="Прямоугольник 8"/>
          <p:cNvSpPr/>
          <p:nvPr/>
        </p:nvSpPr>
        <p:spPr>
          <a:xfrm>
            <a:off x="1186543" y="541810"/>
            <a:ext cx="9775371" cy="71004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Перевіряю свої досягнення. </a:t>
            </a:r>
            <a:r>
              <a:rPr lang="uk-UA" sz="4000" b="1" dirty="0" smtClean="0">
                <a:solidFill>
                  <a:srgbClr val="FFFF00"/>
                </a:solidFill>
              </a:rPr>
              <a:t>Знаю</a:t>
            </a:r>
            <a:r>
              <a:rPr lang="uk-UA" sz="4000" b="1" dirty="0">
                <a:solidFill>
                  <a:srgbClr val="FFFF00"/>
                </a:solidFill>
              </a:rPr>
              <a:t>…</a:t>
            </a:r>
          </a:p>
        </p:txBody>
      </p:sp>
      <p:sp>
        <p:nvSpPr>
          <p:cNvPr id="5" name="Прямоугольник 4">
            <a:extLst>
              <a:ext uri="{FF2B5EF4-FFF2-40B4-BE49-F238E27FC236}">
                <a16:creationId xmlns="" xmlns:a16="http://schemas.microsoft.com/office/drawing/2014/main" id="{41300D0C-EC34-4515-9E3A-6F0DC297E5C1}"/>
              </a:ext>
            </a:extLst>
          </p:cNvPr>
          <p:cNvSpPr/>
          <p:nvPr/>
        </p:nvSpPr>
        <p:spPr>
          <a:xfrm>
            <a:off x="0" y="5953022"/>
            <a:ext cx="1084409" cy="89409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69</a:t>
            </a:r>
            <a:endParaRPr lang="ru-RU" sz="2800" b="1" dirty="0">
              <a:solidFill>
                <a:schemeClr val="bg1"/>
              </a:solidFill>
            </a:endParaRPr>
          </a:p>
        </p:txBody>
      </p:sp>
      <p:pic>
        <p:nvPicPr>
          <p:cNvPr id="14" name="Picture 2" descr="Похожее изображение"/>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63508" y1="18482" x2="63508" y2="18482"/>
                      </a14:backgroundRemoval>
                    </a14:imgEffect>
                  </a14:imgLayer>
                </a14:imgProps>
              </a:ext>
              <a:ext uri="{28A0092B-C50C-407E-A947-70E740481C1C}">
                <a14:useLocalDpi xmlns:a14="http://schemas.microsoft.com/office/drawing/2010/main" val="0"/>
              </a:ext>
            </a:extLst>
          </a:blip>
          <a:srcRect/>
          <a:stretch>
            <a:fillRect/>
          </a:stretch>
        </p:blipFill>
        <p:spPr bwMode="auto">
          <a:xfrm>
            <a:off x="121717" y="1386113"/>
            <a:ext cx="3769363" cy="39061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75149" y="1251857"/>
            <a:ext cx="973369" cy="11174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73569" y="5475514"/>
            <a:ext cx="850099" cy="9759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Похожее изображ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7665" y="5023501"/>
            <a:ext cx="1147191" cy="1316977"/>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a:picLocks noChangeAspect="1"/>
          </p:cNvPicPr>
          <p:nvPr/>
        </p:nvPicPr>
        <p:blipFill>
          <a:blip r:embed="rId5"/>
          <a:stretch>
            <a:fillRect/>
          </a:stretch>
        </p:blipFill>
        <p:spPr>
          <a:xfrm>
            <a:off x="3891080" y="2572332"/>
            <a:ext cx="7370754" cy="3048325"/>
          </a:xfrm>
          <a:prstGeom prst="rect">
            <a:avLst/>
          </a:prstGeom>
          <a:ln w="57150">
            <a:solidFill>
              <a:schemeClr val="accent2">
                <a:lumMod val="75000"/>
              </a:schemeClr>
            </a:solidFill>
          </a:ln>
        </p:spPr>
      </p:pic>
    </p:spTree>
    <p:extLst>
      <p:ext uri="{BB962C8B-B14F-4D97-AF65-F5344CB8AC3E}">
        <p14:creationId xmlns:p14="http://schemas.microsoft.com/office/powerpoint/2010/main" val="1227630604"/>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57364" y="1800277"/>
            <a:ext cx="7421858" cy="397031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446088" indent="-446088">
              <a:buFont typeface="Wingdings" panose="05000000000000000000" pitchFamily="2" charset="2"/>
              <a:buChar char="v"/>
            </a:pPr>
            <a:r>
              <a:rPr lang="uk-UA" sz="2800" b="1" dirty="0">
                <a:solidFill>
                  <a:schemeClr val="bg1"/>
                </a:solidFill>
              </a:rPr>
              <a:t>Які почуття переживали Тарасик і Тетянка, дійові особи оповідання «Зимова казка</a:t>
            </a:r>
            <a:r>
              <a:rPr lang="uk-UA" sz="2800" b="1" dirty="0" smtClean="0">
                <a:solidFill>
                  <a:schemeClr val="bg1"/>
                </a:solidFill>
              </a:rPr>
              <a:t>»?</a:t>
            </a:r>
          </a:p>
          <a:p>
            <a:endParaRPr lang="uk-UA" sz="2800" b="1" dirty="0">
              <a:solidFill>
                <a:schemeClr val="bg1"/>
              </a:solidFill>
            </a:endParaRPr>
          </a:p>
          <a:p>
            <a:pPr marL="446088" indent="-446088">
              <a:buFont typeface="Wingdings" panose="05000000000000000000" pitchFamily="2" charset="2"/>
              <a:buChar char="v"/>
            </a:pPr>
            <a:r>
              <a:rPr lang="uk-UA" sz="2800" b="1" dirty="0">
                <a:solidFill>
                  <a:schemeClr val="bg1"/>
                </a:solidFill>
              </a:rPr>
              <a:t>Що у творі «Ялинова шишка» казкове, а що — може бути насправді?</a:t>
            </a:r>
          </a:p>
          <a:p>
            <a:pPr marL="446088" indent="-446088">
              <a:buFont typeface="Wingdings" panose="05000000000000000000" pitchFamily="2" charset="2"/>
              <a:buChar char="v"/>
            </a:pPr>
            <a:r>
              <a:rPr lang="uk-UA" sz="2800" b="1" dirty="0">
                <a:solidFill>
                  <a:schemeClr val="bg1"/>
                </a:solidFill>
              </a:rPr>
              <a:t>Що означають образні вислови з вірша «Казкові шати</a:t>
            </a:r>
            <a:r>
              <a:rPr lang="uk-UA" sz="2800" b="1" dirty="0" smtClean="0">
                <a:solidFill>
                  <a:schemeClr val="bg1"/>
                </a:solidFill>
              </a:rPr>
              <a:t>» В. </a:t>
            </a:r>
            <a:r>
              <a:rPr lang="uk-UA" sz="2800" b="1" dirty="0" err="1" smtClean="0">
                <a:solidFill>
                  <a:schemeClr val="bg1"/>
                </a:solidFill>
              </a:rPr>
              <a:t>Скомаровського</a:t>
            </a:r>
            <a:r>
              <a:rPr lang="uk-UA" sz="2800" b="1" dirty="0" smtClean="0">
                <a:solidFill>
                  <a:schemeClr val="bg1"/>
                </a:solidFill>
              </a:rPr>
              <a:t>?</a:t>
            </a:r>
            <a:endParaRPr lang="uk-UA" sz="2800" b="1" dirty="0">
              <a:solidFill>
                <a:schemeClr val="bg1"/>
              </a:solidFill>
            </a:endParaRPr>
          </a:p>
          <a:p>
            <a:pPr marL="446088" indent="-446088">
              <a:buFont typeface="Wingdings" panose="05000000000000000000" pitchFamily="2" charset="2"/>
              <a:buChar char="v"/>
            </a:pPr>
            <a:r>
              <a:rPr lang="uk-UA" sz="2800" b="1" dirty="0">
                <a:solidFill>
                  <a:schemeClr val="bg1"/>
                </a:solidFill>
              </a:rPr>
              <a:t>Які невидимі дари може принести святий Миколай?</a:t>
            </a:r>
          </a:p>
        </p:txBody>
      </p:sp>
      <p:sp>
        <p:nvSpPr>
          <p:cNvPr id="9" name="Прямоугольник 8"/>
          <p:cNvSpPr/>
          <p:nvPr/>
        </p:nvSpPr>
        <p:spPr>
          <a:xfrm>
            <a:off x="557363" y="494527"/>
            <a:ext cx="7421859" cy="116829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3600" b="1" dirty="0">
                <a:solidFill>
                  <a:schemeClr val="bg1"/>
                </a:solidFill>
              </a:rPr>
              <a:t>Перевіряю свої досягнення. </a:t>
            </a:r>
            <a:endParaRPr lang="uk-UA" sz="3600" b="1" dirty="0" smtClean="0">
              <a:solidFill>
                <a:schemeClr val="bg1"/>
              </a:solidFill>
            </a:endParaRPr>
          </a:p>
          <a:p>
            <a:pPr algn="ctr"/>
            <a:r>
              <a:rPr lang="uk-UA" sz="3600" b="1" dirty="0" smtClean="0">
                <a:solidFill>
                  <a:srgbClr val="FFFF00"/>
                </a:solidFill>
              </a:rPr>
              <a:t>Розумію, можу пояснити …</a:t>
            </a:r>
            <a:endParaRPr lang="uk-UA" sz="3600" b="1" dirty="0">
              <a:solidFill>
                <a:srgbClr val="FFFF00"/>
              </a:solidFill>
            </a:endParaRPr>
          </a:p>
        </p:txBody>
      </p:sp>
      <p:sp>
        <p:nvSpPr>
          <p:cNvPr id="12" name="Прямоугольник 11">
            <a:extLst>
              <a:ext uri="{FF2B5EF4-FFF2-40B4-BE49-F238E27FC236}">
                <a16:creationId xmlns="" xmlns:a16="http://schemas.microsoft.com/office/drawing/2014/main" id="{41300D0C-EC34-4515-9E3A-6F0DC297E5C1}"/>
              </a:ext>
            </a:extLst>
          </p:cNvPr>
          <p:cNvSpPr/>
          <p:nvPr/>
        </p:nvSpPr>
        <p:spPr>
          <a:xfrm>
            <a:off x="0" y="5963908"/>
            <a:ext cx="1084409" cy="89409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69</a:t>
            </a:r>
            <a:endParaRPr lang="ru-RU" sz="2800" b="1" dirty="0">
              <a:solidFill>
                <a:schemeClr val="bg1"/>
              </a:solidFill>
            </a:endParaRPr>
          </a:p>
        </p:txBody>
      </p:sp>
      <p:sp>
        <p:nvSpPr>
          <p:cNvPr id="6" name="TextBox 5"/>
          <p:cNvSpPr txBox="1"/>
          <p:nvPr/>
        </p:nvSpPr>
        <p:spPr>
          <a:xfrm>
            <a:off x="360271" y="2719333"/>
            <a:ext cx="7968660" cy="461665"/>
          </a:xfrm>
          <a:prstGeom prst="rect">
            <a:avLst/>
          </a:prstGeom>
          <a:ln w="38100">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sz="2400" b="1" dirty="0" smtClean="0">
                <a:solidFill>
                  <a:schemeClr val="accent6">
                    <a:lumMod val="75000"/>
                  </a:schemeClr>
                </a:solidFill>
              </a:rPr>
              <a:t>Захоплення, милування, радість від краси зимового ранку </a:t>
            </a:r>
            <a:endParaRPr lang="uk-UA" sz="2400" b="1" dirty="0">
              <a:solidFill>
                <a:schemeClr val="accent6">
                  <a:lumMod val="75000"/>
                </a:schemeClr>
              </a:solidFill>
            </a:endParaRPr>
          </a:p>
        </p:txBody>
      </p:sp>
      <p:pic>
        <p:nvPicPr>
          <p:cNvPr id="7" name="Picture 2" descr="D:\2 клас\2 Читання\1 Савченко\05 Зачарувала все зима\№054-055 - Медіавіконце Листівка Пісум за темою\2024-12-19_1628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494527"/>
            <a:ext cx="3570513" cy="543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30027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4409" y="1318998"/>
            <a:ext cx="6056620" cy="193899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358775" indent="-358775">
              <a:buFont typeface="Wingdings" panose="05000000000000000000" pitchFamily="2" charset="2"/>
              <a:buChar char="v"/>
            </a:pPr>
            <a:r>
              <a:rPr lang="uk-UA" sz="2400" b="1" dirty="0">
                <a:solidFill>
                  <a:schemeClr val="bg1"/>
                </a:solidFill>
              </a:rPr>
              <a:t>Розказати напам’ять колядку, щедрівку.</a:t>
            </a:r>
          </a:p>
          <a:p>
            <a:pPr marL="358775" indent="-358775">
              <a:buFont typeface="Wingdings" panose="05000000000000000000" pitchFamily="2" charset="2"/>
              <a:buChar char="v"/>
            </a:pPr>
            <a:r>
              <a:rPr lang="uk-UA" sz="2400" b="1" dirty="0">
                <a:solidFill>
                  <a:schemeClr val="bg1"/>
                </a:solidFill>
              </a:rPr>
              <a:t>Переказати оповідання «Ялинова шишка» за ключовими реченнями.</a:t>
            </a:r>
          </a:p>
          <a:p>
            <a:pPr marL="358775" indent="-358775">
              <a:buFont typeface="Wingdings" panose="05000000000000000000" pitchFamily="2" charset="2"/>
              <a:buChar char="v"/>
            </a:pPr>
            <a:r>
              <a:rPr lang="uk-UA" sz="2400" b="1" dirty="0">
                <a:solidFill>
                  <a:schemeClr val="bg1"/>
                </a:solidFill>
              </a:rPr>
              <a:t>Підготувати вітальну листівку.</a:t>
            </a:r>
          </a:p>
          <a:p>
            <a:pPr marL="358775" indent="-358775">
              <a:buFont typeface="Wingdings" panose="05000000000000000000" pitchFamily="2" charset="2"/>
              <a:buChar char="v"/>
            </a:pPr>
            <a:r>
              <a:rPr lang="uk-UA" sz="2400" b="1" dirty="0">
                <a:solidFill>
                  <a:schemeClr val="bg1"/>
                </a:solidFill>
              </a:rPr>
              <a:t>Розказати про народні зимові свята.</a:t>
            </a:r>
          </a:p>
        </p:txBody>
      </p:sp>
      <p:sp>
        <p:nvSpPr>
          <p:cNvPr id="9" name="Прямоугольник 8"/>
          <p:cNvSpPr/>
          <p:nvPr/>
        </p:nvSpPr>
        <p:spPr>
          <a:xfrm>
            <a:off x="1084409" y="494528"/>
            <a:ext cx="9975478" cy="756975"/>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4000" b="1" dirty="0">
                <a:solidFill>
                  <a:schemeClr val="bg1"/>
                </a:solidFill>
              </a:rPr>
              <a:t>Перевіряю свої досягнення. </a:t>
            </a:r>
            <a:r>
              <a:rPr lang="uk-UA" sz="4000" b="1" dirty="0">
                <a:solidFill>
                  <a:srgbClr val="FFFF00"/>
                </a:solidFill>
              </a:rPr>
              <a:t>Вмію…</a:t>
            </a:r>
          </a:p>
        </p:txBody>
      </p:sp>
      <p:sp>
        <p:nvSpPr>
          <p:cNvPr id="20" name="Прямоугольник 19">
            <a:extLst>
              <a:ext uri="{FF2B5EF4-FFF2-40B4-BE49-F238E27FC236}">
                <a16:creationId xmlns="" xmlns:a16="http://schemas.microsoft.com/office/drawing/2014/main" id="{41300D0C-EC34-4515-9E3A-6F0DC297E5C1}"/>
              </a:ext>
            </a:extLst>
          </p:cNvPr>
          <p:cNvSpPr/>
          <p:nvPr/>
        </p:nvSpPr>
        <p:spPr>
          <a:xfrm>
            <a:off x="0" y="5963908"/>
            <a:ext cx="1084409" cy="894091"/>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uk-UA" sz="1400" b="1" dirty="0">
                <a:solidFill>
                  <a:schemeClr val="bg1"/>
                </a:solidFill>
              </a:rPr>
              <a:t>Підручник.</a:t>
            </a:r>
          </a:p>
          <a:p>
            <a:pPr algn="ctr"/>
            <a:r>
              <a:rPr lang="uk-UA" sz="1400" b="1" dirty="0">
                <a:solidFill>
                  <a:schemeClr val="bg1"/>
                </a:solidFill>
              </a:rPr>
              <a:t>Сторінка</a:t>
            </a:r>
          </a:p>
          <a:p>
            <a:pPr algn="ctr"/>
            <a:r>
              <a:rPr lang="uk-UA" sz="2800" b="1" dirty="0" smtClean="0">
                <a:solidFill>
                  <a:schemeClr val="bg1"/>
                </a:solidFill>
              </a:rPr>
              <a:t>69</a:t>
            </a:r>
            <a:endParaRPr lang="ru-RU" sz="2800" b="1" dirty="0">
              <a:solidFill>
                <a:schemeClr val="bg1"/>
              </a:solidFill>
            </a:endParaRPr>
          </a:p>
        </p:txBody>
      </p:sp>
      <p:pic>
        <p:nvPicPr>
          <p:cNvPr id="17" name="Picture 2" descr="Що означає Різдво Христове: традиції, ворожіння, вірування – ЧЕlin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976" y="1318998"/>
            <a:ext cx="4286114" cy="286251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9" name="Picture 4" descr="Великий оригінал: чому шишкар виводить пташенят взимку"/>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18638" y="3311723"/>
            <a:ext cx="2651875" cy="17974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2" descr="Презинтація &quot;Білочка. Художній опис.&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35" t="1371" r="17077" b="8181"/>
          <a:stretch/>
        </p:blipFill>
        <p:spPr bwMode="auto">
          <a:xfrm flipH="1">
            <a:off x="3434940" y="3744116"/>
            <a:ext cx="2637208" cy="17836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4" name="Picture 6" descr="Лісова миша в сніг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92310" y="4210430"/>
            <a:ext cx="2645228" cy="18377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2" descr="Опис синички на українській - Dovidka.biz.ua"/>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990" r="5562"/>
          <a:stretch/>
        </p:blipFill>
        <p:spPr bwMode="auto">
          <a:xfrm>
            <a:off x="8537537" y="4662699"/>
            <a:ext cx="2801867" cy="17851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28803"/>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4470</TotalTime>
  <Words>653</Words>
  <Application>Microsoft Office PowerPoint</Application>
  <PresentationFormat>Произвольный</PresentationFormat>
  <Paragraphs>124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Vasyl Tsupa</dc:creator>
  <cp:lastModifiedBy>Esmiralda Ivanova</cp:lastModifiedBy>
  <cp:revision>384</cp:revision>
  <dcterms:created xsi:type="dcterms:W3CDTF">2018-01-05T16:38:53Z</dcterms:created>
  <dcterms:modified xsi:type="dcterms:W3CDTF">2024-12-25T08:32:37Z</dcterms:modified>
</cp:coreProperties>
</file>